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1"/>
  </p:notesMasterIdLst>
  <p:sldIdLst>
    <p:sldId id="256" r:id="rId2"/>
    <p:sldId id="257" r:id="rId3"/>
    <p:sldId id="259" r:id="rId4"/>
    <p:sldId id="258" r:id="rId5"/>
    <p:sldId id="260" r:id="rId6"/>
    <p:sldId id="261" r:id="rId7"/>
    <p:sldId id="262" r:id="rId8"/>
    <p:sldId id="263" r:id="rId9"/>
    <p:sldId id="264" r:id="rId10"/>
    <p:sldId id="265" r:id="rId11"/>
    <p:sldId id="266" r:id="rId12"/>
    <p:sldId id="268" r:id="rId13"/>
    <p:sldId id="270" r:id="rId14"/>
    <p:sldId id="269" r:id="rId15"/>
    <p:sldId id="301"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7" r:id="rId30"/>
    <p:sldId id="286" r:id="rId31"/>
    <p:sldId id="288" r:id="rId32"/>
    <p:sldId id="289" r:id="rId33"/>
    <p:sldId id="290" r:id="rId34"/>
    <p:sldId id="291" r:id="rId35"/>
    <p:sldId id="292" r:id="rId36"/>
    <p:sldId id="294" r:id="rId37"/>
    <p:sldId id="293" r:id="rId38"/>
    <p:sldId id="295" r:id="rId39"/>
    <p:sldId id="297" r:id="rId40"/>
    <p:sldId id="296" r:id="rId41"/>
    <p:sldId id="298" r:id="rId42"/>
    <p:sldId id="337" r:id="rId43"/>
    <p:sldId id="299" r:id="rId44"/>
    <p:sldId id="300" r:id="rId45"/>
    <p:sldId id="302" r:id="rId46"/>
    <p:sldId id="303" r:id="rId47"/>
    <p:sldId id="304" r:id="rId48"/>
    <p:sldId id="305" r:id="rId49"/>
    <p:sldId id="306" r:id="rId50"/>
    <p:sldId id="307" r:id="rId51"/>
    <p:sldId id="310" r:id="rId52"/>
    <p:sldId id="308" r:id="rId53"/>
    <p:sldId id="309" r:id="rId54"/>
    <p:sldId id="321" r:id="rId55"/>
    <p:sldId id="324" r:id="rId56"/>
    <p:sldId id="326" r:id="rId57"/>
    <p:sldId id="327" r:id="rId58"/>
    <p:sldId id="323" r:id="rId59"/>
    <p:sldId id="336" r:id="rId60"/>
    <p:sldId id="325" r:id="rId61"/>
    <p:sldId id="311" r:id="rId62"/>
    <p:sldId id="312" r:id="rId63"/>
    <p:sldId id="313" r:id="rId64"/>
    <p:sldId id="338" r:id="rId65"/>
    <p:sldId id="314" r:id="rId66"/>
    <p:sldId id="315" r:id="rId67"/>
    <p:sldId id="316" r:id="rId68"/>
    <p:sldId id="317" r:id="rId69"/>
    <p:sldId id="318" r:id="rId70"/>
    <p:sldId id="319" r:id="rId71"/>
    <p:sldId id="320" r:id="rId72"/>
    <p:sldId id="328" r:id="rId73"/>
    <p:sldId id="329" r:id="rId74"/>
    <p:sldId id="330" r:id="rId75"/>
    <p:sldId id="331" r:id="rId76"/>
    <p:sldId id="339" r:id="rId77"/>
    <p:sldId id="332" r:id="rId78"/>
    <p:sldId id="333" r:id="rId79"/>
    <p:sldId id="334" r:id="rId8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中度样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B344D84-9AFB-497E-A393-DC336BA19D2E}" styleName="中度样式 3 - 强调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浅色样式 2 - 强调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0515"/>
  </p:normalViewPr>
  <p:slideViewPr>
    <p:cSldViewPr snapToGrid="0">
      <p:cViewPr varScale="1">
        <p:scale>
          <a:sx n="113" d="100"/>
          <a:sy n="113" d="100"/>
        </p:scale>
        <p:origin x="802"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61" Type="http://schemas.openxmlformats.org/officeDocument/2006/relationships/slide" Target="slides/slide60.xml"/><Relationship Id="rId8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F74F67-9554-8149-9ACD-6815A0BEE242}" type="datetimeFigureOut">
              <a:rPr kumimoji="1" lang="zh-CN" altLang="en-US" smtClean="0"/>
              <a:t>2024/3/30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E0FFE6-A5E8-214E-90B0-6F3D752C1CB5}" type="slidenum">
              <a:rPr kumimoji="1" lang="zh-CN" altLang="en-US" smtClean="0"/>
              <a:t>‹#›</a:t>
            </a:fld>
            <a:endParaRPr kumimoji="1" lang="zh-CN" altLang="en-US"/>
          </a:p>
        </p:txBody>
      </p:sp>
    </p:spTree>
    <p:extLst>
      <p:ext uri="{BB962C8B-B14F-4D97-AF65-F5344CB8AC3E}">
        <p14:creationId xmlns:p14="http://schemas.microsoft.com/office/powerpoint/2010/main" val="19422614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121212"/>
                </a:solidFill>
                <a:effectLst/>
                <a:latin typeface="-apple-system"/>
              </a:rPr>
              <a:t>如果一个块</a:t>
            </a:r>
            <a:r>
              <a:rPr lang="en" altLang="zh-CN" b="0" i="0" dirty="0">
                <a:solidFill>
                  <a:srgbClr val="121212"/>
                </a:solidFill>
                <a:effectLst/>
                <a:latin typeface="-apple-system"/>
              </a:rPr>
              <a:t>block</a:t>
            </a:r>
            <a:r>
              <a:rPr lang="zh-CN" altLang="en-US" b="0" i="0" dirty="0">
                <a:solidFill>
                  <a:srgbClr val="121212"/>
                </a:solidFill>
                <a:effectLst/>
                <a:latin typeface="-apple-system"/>
              </a:rPr>
              <a:t>上有</a:t>
            </a:r>
            <a:r>
              <a:rPr lang="en-US" altLang="zh-CN" b="0" i="0" dirty="0">
                <a:solidFill>
                  <a:srgbClr val="121212"/>
                </a:solidFill>
                <a:effectLst/>
                <a:latin typeface="-apple-system"/>
              </a:rPr>
              <a:t>32</a:t>
            </a:r>
            <a:r>
              <a:rPr lang="zh-CN" altLang="en-US" b="0" i="0" dirty="0">
                <a:solidFill>
                  <a:srgbClr val="121212"/>
                </a:solidFill>
                <a:effectLst/>
                <a:latin typeface="-apple-system"/>
              </a:rPr>
              <a:t>个</a:t>
            </a:r>
            <a:r>
              <a:rPr lang="en" altLang="zh-CN" b="0" i="0" dirty="0">
                <a:solidFill>
                  <a:srgbClr val="121212"/>
                </a:solidFill>
                <a:effectLst/>
                <a:latin typeface="-apple-system"/>
              </a:rPr>
              <a:t>page</a:t>
            </a:r>
            <a:r>
              <a:rPr lang="zh-CN" altLang="en-US" b="0" i="0" dirty="0">
                <a:solidFill>
                  <a:srgbClr val="121212"/>
                </a:solidFill>
                <a:effectLst/>
                <a:latin typeface="-apple-system"/>
              </a:rPr>
              <a:t>有效数据和</a:t>
            </a:r>
            <a:r>
              <a:rPr lang="en-US" altLang="zh-CN" b="0" i="0" dirty="0">
                <a:solidFill>
                  <a:srgbClr val="121212"/>
                </a:solidFill>
                <a:effectLst/>
                <a:latin typeface="-apple-system"/>
              </a:rPr>
              <a:t>32</a:t>
            </a:r>
            <a:r>
              <a:rPr lang="zh-CN" altLang="en-US" b="0" i="0" dirty="0">
                <a:solidFill>
                  <a:srgbClr val="121212"/>
                </a:solidFill>
                <a:effectLst/>
                <a:latin typeface="-apple-system"/>
              </a:rPr>
              <a:t>个被标记“删”标签的</a:t>
            </a:r>
            <a:r>
              <a:rPr lang="zh-CN" altLang="en-US" b="0" i="0" u="none" strike="noStrike" dirty="0">
                <a:solidFill>
                  <a:srgbClr val="175199"/>
                </a:solidFill>
                <a:effectLst/>
                <a:latin typeface="-apple-system"/>
              </a:rPr>
              <a:t>无效数据</a:t>
            </a:r>
            <a:r>
              <a:rPr lang="zh-CN" altLang="en-US" b="0" i="0" dirty="0">
                <a:solidFill>
                  <a:srgbClr val="121212"/>
                </a:solidFill>
                <a:effectLst/>
                <a:latin typeface="-apple-system"/>
              </a:rPr>
              <a:t>，那要在这个块</a:t>
            </a:r>
            <a:r>
              <a:rPr lang="en" altLang="zh-CN" b="0" i="0" dirty="0">
                <a:solidFill>
                  <a:srgbClr val="121212"/>
                </a:solidFill>
                <a:effectLst/>
                <a:latin typeface="-apple-system"/>
              </a:rPr>
              <a:t>block</a:t>
            </a:r>
            <a:r>
              <a:rPr lang="zh-CN" altLang="en-US" b="0" i="0" dirty="0">
                <a:solidFill>
                  <a:srgbClr val="121212"/>
                </a:solidFill>
                <a:effectLst/>
                <a:latin typeface="-apple-system"/>
              </a:rPr>
              <a:t>上重新写入数据，那必须要擦除整个块</a:t>
            </a:r>
            <a:r>
              <a:rPr lang="en" altLang="zh-CN" b="0" i="0" dirty="0">
                <a:solidFill>
                  <a:srgbClr val="121212"/>
                </a:solidFill>
                <a:effectLst/>
                <a:latin typeface="-apple-system"/>
              </a:rPr>
              <a:t>block</a:t>
            </a:r>
            <a:r>
              <a:rPr lang="zh-CN" altLang="en" b="0" i="0" dirty="0">
                <a:solidFill>
                  <a:srgbClr val="121212"/>
                </a:solidFill>
                <a:effectLst/>
                <a:latin typeface="-apple-system"/>
              </a:rPr>
              <a:t>，</a:t>
            </a:r>
            <a:r>
              <a:rPr lang="zh-CN" altLang="en-US" b="0" i="0" dirty="0">
                <a:solidFill>
                  <a:srgbClr val="121212"/>
                </a:solidFill>
                <a:effectLst/>
                <a:latin typeface="-apple-system"/>
              </a:rPr>
              <a:t>那还有一半有效数据怎么办了？那只有把那</a:t>
            </a:r>
            <a:r>
              <a:rPr lang="en-US" altLang="zh-CN" b="0" i="0" dirty="0">
                <a:solidFill>
                  <a:srgbClr val="121212"/>
                </a:solidFill>
                <a:effectLst/>
                <a:latin typeface="-apple-system"/>
              </a:rPr>
              <a:t>32</a:t>
            </a:r>
            <a:r>
              <a:rPr lang="en" altLang="zh-CN" b="0" i="0" dirty="0">
                <a:solidFill>
                  <a:srgbClr val="121212"/>
                </a:solidFill>
                <a:effectLst/>
                <a:latin typeface="-apple-system"/>
              </a:rPr>
              <a:t>page</a:t>
            </a:r>
            <a:r>
              <a:rPr lang="zh-CN" altLang="en-US" b="0" i="0" dirty="0">
                <a:solidFill>
                  <a:srgbClr val="121212"/>
                </a:solidFill>
                <a:effectLst/>
                <a:latin typeface="-apple-system"/>
              </a:rPr>
              <a:t>的有效数据就要搬到另一个有空位置的块</a:t>
            </a:r>
            <a:r>
              <a:rPr lang="en" altLang="zh-CN" b="0" i="0" dirty="0">
                <a:solidFill>
                  <a:srgbClr val="121212"/>
                </a:solidFill>
                <a:effectLst/>
                <a:latin typeface="-apple-system"/>
              </a:rPr>
              <a:t>block</a:t>
            </a:r>
            <a:r>
              <a:rPr lang="zh-CN" altLang="en-US" b="0" i="0" dirty="0">
                <a:solidFill>
                  <a:srgbClr val="121212"/>
                </a:solidFill>
                <a:effectLst/>
                <a:latin typeface="-apple-system"/>
              </a:rPr>
              <a:t>中</a:t>
            </a:r>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10</a:t>
            </a:fld>
            <a:endParaRPr kumimoji="1" lang="zh-CN" altLang="en-US"/>
          </a:p>
        </p:txBody>
      </p:sp>
    </p:spTree>
    <p:extLst>
      <p:ext uri="{BB962C8B-B14F-4D97-AF65-F5344CB8AC3E}">
        <p14:creationId xmlns:p14="http://schemas.microsoft.com/office/powerpoint/2010/main" val="224184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列族的思想：将同一类型的数据存储在一起，可以统一管理，甚至可以统一进行数据压缩，方便了数据管理，也提高了数据存储的灵活度。同时，访问数据也一般不会访问全部的列，一般都只是部分列，如果把这部分数据区分开另外存储，也能提高效率。</a:t>
            </a:r>
          </a:p>
          <a:p>
            <a:r>
              <a:rPr kumimoji="1" lang="zh-CN" altLang="en-US" dirty="0"/>
              <a:t>列可以为空，不占据存储空间（</a:t>
            </a:r>
            <a:r>
              <a:rPr kumimoji="1" lang="en" altLang="zh-CN" dirty="0"/>
              <a:t>K-V</a:t>
            </a:r>
            <a:r>
              <a:rPr kumimoji="1" lang="zh-CN" altLang="en-US" dirty="0"/>
              <a:t>存储）</a:t>
            </a:r>
          </a:p>
          <a:p>
            <a:r>
              <a:rPr kumimoji="1" lang="zh-CN" altLang="en-US" dirty="0"/>
              <a:t>同一个列族的信息会被整合成一个</a:t>
            </a:r>
            <a:r>
              <a:rPr kumimoji="1" lang="en" altLang="zh-CN" dirty="0" err="1"/>
              <a:t>SSTable</a:t>
            </a:r>
            <a:r>
              <a:rPr kumimoji="1" lang="zh-CN" altLang="en-US" dirty="0"/>
              <a:t>文件。多个</a:t>
            </a:r>
            <a:r>
              <a:rPr kumimoji="1" lang="en" altLang="zh-CN" dirty="0" err="1"/>
              <a:t>SSTable</a:t>
            </a:r>
            <a:r>
              <a:rPr kumimoji="1" lang="zh-CN" altLang="en-US" dirty="0"/>
              <a:t>会由索引文件来定位数据，也可以被加载到内存，通过二分查找查找其中的有序数据。</a:t>
            </a:r>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20</a:t>
            </a:fld>
            <a:endParaRPr kumimoji="1" lang="zh-CN" altLang="en-US"/>
          </a:p>
        </p:txBody>
      </p:sp>
    </p:spTree>
    <p:extLst>
      <p:ext uri="{BB962C8B-B14F-4D97-AF65-F5344CB8AC3E}">
        <p14:creationId xmlns:p14="http://schemas.microsoft.com/office/powerpoint/2010/main" val="3148411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21</a:t>
            </a:fld>
            <a:endParaRPr kumimoji="1" lang="zh-CN" altLang="en-US"/>
          </a:p>
        </p:txBody>
      </p:sp>
    </p:spTree>
    <p:extLst>
      <p:ext uri="{BB962C8B-B14F-4D97-AF65-F5344CB8AC3E}">
        <p14:creationId xmlns:p14="http://schemas.microsoft.com/office/powerpoint/2010/main" val="2768614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22</a:t>
            </a:fld>
            <a:endParaRPr kumimoji="1" lang="zh-CN" altLang="en-US"/>
          </a:p>
        </p:txBody>
      </p:sp>
    </p:spTree>
    <p:extLst>
      <p:ext uri="{BB962C8B-B14F-4D97-AF65-F5344CB8AC3E}">
        <p14:creationId xmlns:p14="http://schemas.microsoft.com/office/powerpoint/2010/main" val="295352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23</a:t>
            </a:fld>
            <a:endParaRPr kumimoji="1" lang="zh-CN" altLang="en-US"/>
          </a:p>
        </p:txBody>
      </p:sp>
    </p:spTree>
    <p:extLst>
      <p:ext uri="{BB962C8B-B14F-4D97-AF65-F5344CB8AC3E}">
        <p14:creationId xmlns:p14="http://schemas.microsoft.com/office/powerpoint/2010/main" val="1331492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24</a:t>
            </a:fld>
            <a:endParaRPr kumimoji="1" lang="zh-CN" altLang="en-US"/>
          </a:p>
        </p:txBody>
      </p:sp>
    </p:spTree>
    <p:extLst>
      <p:ext uri="{BB962C8B-B14F-4D97-AF65-F5344CB8AC3E}">
        <p14:creationId xmlns:p14="http://schemas.microsoft.com/office/powerpoint/2010/main" val="3985555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25</a:t>
            </a:fld>
            <a:endParaRPr kumimoji="1" lang="zh-CN" altLang="en-US"/>
          </a:p>
        </p:txBody>
      </p:sp>
    </p:spTree>
    <p:extLst>
      <p:ext uri="{BB962C8B-B14F-4D97-AF65-F5344CB8AC3E}">
        <p14:creationId xmlns:p14="http://schemas.microsoft.com/office/powerpoint/2010/main" val="3697959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26</a:t>
            </a:fld>
            <a:endParaRPr kumimoji="1" lang="zh-CN" altLang="en-US"/>
          </a:p>
        </p:txBody>
      </p:sp>
    </p:spTree>
    <p:extLst>
      <p:ext uri="{BB962C8B-B14F-4D97-AF65-F5344CB8AC3E}">
        <p14:creationId xmlns:p14="http://schemas.microsoft.com/office/powerpoint/2010/main" val="27356990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27</a:t>
            </a:fld>
            <a:endParaRPr kumimoji="1" lang="zh-CN" altLang="en-US"/>
          </a:p>
        </p:txBody>
      </p:sp>
    </p:spTree>
    <p:extLst>
      <p:ext uri="{BB962C8B-B14F-4D97-AF65-F5344CB8AC3E}">
        <p14:creationId xmlns:p14="http://schemas.microsoft.com/office/powerpoint/2010/main" val="147750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28</a:t>
            </a:fld>
            <a:endParaRPr kumimoji="1" lang="zh-CN" altLang="en-US"/>
          </a:p>
        </p:txBody>
      </p:sp>
    </p:spTree>
    <p:extLst>
      <p:ext uri="{BB962C8B-B14F-4D97-AF65-F5344CB8AC3E}">
        <p14:creationId xmlns:p14="http://schemas.microsoft.com/office/powerpoint/2010/main" val="5800501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29</a:t>
            </a:fld>
            <a:endParaRPr kumimoji="1" lang="zh-CN" altLang="en-US"/>
          </a:p>
        </p:txBody>
      </p:sp>
    </p:spTree>
    <p:extLst>
      <p:ext uri="{BB962C8B-B14F-4D97-AF65-F5344CB8AC3E}">
        <p14:creationId xmlns:p14="http://schemas.microsoft.com/office/powerpoint/2010/main" val="28960815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11</a:t>
            </a:fld>
            <a:endParaRPr kumimoji="1" lang="zh-CN" altLang="en-US"/>
          </a:p>
        </p:txBody>
      </p:sp>
    </p:spTree>
    <p:extLst>
      <p:ext uri="{BB962C8B-B14F-4D97-AF65-F5344CB8AC3E}">
        <p14:creationId xmlns:p14="http://schemas.microsoft.com/office/powerpoint/2010/main" val="29279215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30</a:t>
            </a:fld>
            <a:endParaRPr kumimoji="1" lang="zh-CN" altLang="en-US"/>
          </a:p>
        </p:txBody>
      </p:sp>
    </p:spTree>
    <p:extLst>
      <p:ext uri="{BB962C8B-B14F-4D97-AF65-F5344CB8AC3E}">
        <p14:creationId xmlns:p14="http://schemas.microsoft.com/office/powerpoint/2010/main" val="14634662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31</a:t>
            </a:fld>
            <a:endParaRPr kumimoji="1" lang="zh-CN" altLang="en-US"/>
          </a:p>
        </p:txBody>
      </p:sp>
    </p:spTree>
    <p:extLst>
      <p:ext uri="{BB962C8B-B14F-4D97-AF65-F5344CB8AC3E}">
        <p14:creationId xmlns:p14="http://schemas.microsoft.com/office/powerpoint/2010/main" val="34545835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32</a:t>
            </a:fld>
            <a:endParaRPr kumimoji="1" lang="zh-CN" altLang="en-US"/>
          </a:p>
        </p:txBody>
      </p:sp>
    </p:spTree>
    <p:extLst>
      <p:ext uri="{BB962C8B-B14F-4D97-AF65-F5344CB8AC3E}">
        <p14:creationId xmlns:p14="http://schemas.microsoft.com/office/powerpoint/2010/main" val="41376586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33</a:t>
            </a:fld>
            <a:endParaRPr kumimoji="1" lang="zh-CN" altLang="en-US"/>
          </a:p>
        </p:txBody>
      </p:sp>
    </p:spTree>
    <p:extLst>
      <p:ext uri="{BB962C8B-B14F-4D97-AF65-F5344CB8AC3E}">
        <p14:creationId xmlns:p14="http://schemas.microsoft.com/office/powerpoint/2010/main" val="27224016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34</a:t>
            </a:fld>
            <a:endParaRPr kumimoji="1" lang="zh-CN" altLang="en-US"/>
          </a:p>
        </p:txBody>
      </p:sp>
    </p:spTree>
    <p:extLst>
      <p:ext uri="{BB962C8B-B14F-4D97-AF65-F5344CB8AC3E}">
        <p14:creationId xmlns:p14="http://schemas.microsoft.com/office/powerpoint/2010/main" val="1854945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35</a:t>
            </a:fld>
            <a:endParaRPr kumimoji="1" lang="zh-CN" altLang="en-US"/>
          </a:p>
        </p:txBody>
      </p:sp>
    </p:spTree>
    <p:extLst>
      <p:ext uri="{BB962C8B-B14F-4D97-AF65-F5344CB8AC3E}">
        <p14:creationId xmlns:p14="http://schemas.microsoft.com/office/powerpoint/2010/main" val="40142060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36</a:t>
            </a:fld>
            <a:endParaRPr kumimoji="1" lang="zh-CN" altLang="en-US"/>
          </a:p>
        </p:txBody>
      </p:sp>
    </p:spTree>
    <p:extLst>
      <p:ext uri="{BB962C8B-B14F-4D97-AF65-F5344CB8AC3E}">
        <p14:creationId xmlns:p14="http://schemas.microsoft.com/office/powerpoint/2010/main" val="23705627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38</a:t>
            </a:fld>
            <a:endParaRPr kumimoji="1" lang="zh-CN" altLang="en-US"/>
          </a:p>
        </p:txBody>
      </p:sp>
    </p:spTree>
    <p:extLst>
      <p:ext uri="{BB962C8B-B14F-4D97-AF65-F5344CB8AC3E}">
        <p14:creationId xmlns:p14="http://schemas.microsoft.com/office/powerpoint/2010/main" val="21121012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39</a:t>
            </a:fld>
            <a:endParaRPr kumimoji="1" lang="zh-CN" altLang="en-US"/>
          </a:p>
        </p:txBody>
      </p:sp>
    </p:spTree>
    <p:extLst>
      <p:ext uri="{BB962C8B-B14F-4D97-AF65-F5344CB8AC3E}">
        <p14:creationId xmlns:p14="http://schemas.microsoft.com/office/powerpoint/2010/main" val="12924746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40</a:t>
            </a:fld>
            <a:endParaRPr kumimoji="1" lang="zh-CN" altLang="en-US"/>
          </a:p>
        </p:txBody>
      </p:sp>
    </p:spTree>
    <p:extLst>
      <p:ext uri="{BB962C8B-B14F-4D97-AF65-F5344CB8AC3E}">
        <p14:creationId xmlns:p14="http://schemas.microsoft.com/office/powerpoint/2010/main" val="7130001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12</a:t>
            </a:fld>
            <a:endParaRPr kumimoji="1" lang="zh-CN" altLang="en-US"/>
          </a:p>
        </p:txBody>
      </p:sp>
    </p:spTree>
    <p:extLst>
      <p:ext uri="{BB962C8B-B14F-4D97-AF65-F5344CB8AC3E}">
        <p14:creationId xmlns:p14="http://schemas.microsoft.com/office/powerpoint/2010/main" val="26752556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41</a:t>
            </a:fld>
            <a:endParaRPr kumimoji="1" lang="zh-CN" altLang="en-US"/>
          </a:p>
        </p:txBody>
      </p:sp>
    </p:spTree>
    <p:extLst>
      <p:ext uri="{BB962C8B-B14F-4D97-AF65-F5344CB8AC3E}">
        <p14:creationId xmlns:p14="http://schemas.microsoft.com/office/powerpoint/2010/main" val="23678243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42</a:t>
            </a:fld>
            <a:endParaRPr kumimoji="1" lang="zh-CN" altLang="en-US"/>
          </a:p>
        </p:txBody>
      </p:sp>
    </p:spTree>
    <p:extLst>
      <p:ext uri="{BB962C8B-B14F-4D97-AF65-F5344CB8AC3E}">
        <p14:creationId xmlns:p14="http://schemas.microsoft.com/office/powerpoint/2010/main" val="19168624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43</a:t>
            </a:fld>
            <a:endParaRPr kumimoji="1" lang="zh-CN" altLang="en-US"/>
          </a:p>
        </p:txBody>
      </p:sp>
    </p:spTree>
    <p:extLst>
      <p:ext uri="{BB962C8B-B14F-4D97-AF65-F5344CB8AC3E}">
        <p14:creationId xmlns:p14="http://schemas.microsoft.com/office/powerpoint/2010/main" val="36383643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44</a:t>
            </a:fld>
            <a:endParaRPr kumimoji="1" lang="zh-CN" altLang="en-US"/>
          </a:p>
        </p:txBody>
      </p:sp>
    </p:spTree>
    <p:extLst>
      <p:ext uri="{BB962C8B-B14F-4D97-AF65-F5344CB8AC3E}">
        <p14:creationId xmlns:p14="http://schemas.microsoft.com/office/powerpoint/2010/main" val="20931034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45</a:t>
            </a:fld>
            <a:endParaRPr kumimoji="1" lang="zh-CN" altLang="en-US"/>
          </a:p>
        </p:txBody>
      </p:sp>
    </p:spTree>
    <p:extLst>
      <p:ext uri="{BB962C8B-B14F-4D97-AF65-F5344CB8AC3E}">
        <p14:creationId xmlns:p14="http://schemas.microsoft.com/office/powerpoint/2010/main" val="32326987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46</a:t>
            </a:fld>
            <a:endParaRPr kumimoji="1" lang="zh-CN" altLang="en-US"/>
          </a:p>
        </p:txBody>
      </p:sp>
    </p:spTree>
    <p:extLst>
      <p:ext uri="{BB962C8B-B14F-4D97-AF65-F5344CB8AC3E}">
        <p14:creationId xmlns:p14="http://schemas.microsoft.com/office/powerpoint/2010/main" val="20054433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47</a:t>
            </a:fld>
            <a:endParaRPr kumimoji="1" lang="zh-CN" altLang="en-US"/>
          </a:p>
        </p:txBody>
      </p:sp>
    </p:spTree>
    <p:extLst>
      <p:ext uri="{BB962C8B-B14F-4D97-AF65-F5344CB8AC3E}">
        <p14:creationId xmlns:p14="http://schemas.microsoft.com/office/powerpoint/2010/main" val="15865053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每次</a:t>
            </a:r>
            <a:r>
              <a:rPr kumimoji="1" lang="en-US" altLang="zh-CN" dirty="0"/>
              <a:t>flush</a:t>
            </a:r>
            <a:r>
              <a:rPr kumimoji="1" lang="zh-CN" altLang="en-US" dirty="0"/>
              <a:t>都会生成一个新的</a:t>
            </a:r>
            <a:r>
              <a:rPr kumimoji="1" lang="en-US" altLang="zh-CN" dirty="0"/>
              <a:t>WAL</a:t>
            </a:r>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48</a:t>
            </a:fld>
            <a:endParaRPr kumimoji="1" lang="zh-CN" altLang="en-US"/>
          </a:p>
        </p:txBody>
      </p:sp>
    </p:spTree>
    <p:extLst>
      <p:ext uri="{BB962C8B-B14F-4D97-AF65-F5344CB8AC3E}">
        <p14:creationId xmlns:p14="http://schemas.microsoft.com/office/powerpoint/2010/main" val="14071626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49</a:t>
            </a:fld>
            <a:endParaRPr kumimoji="1" lang="zh-CN" altLang="en-US"/>
          </a:p>
        </p:txBody>
      </p:sp>
    </p:spTree>
    <p:extLst>
      <p:ext uri="{BB962C8B-B14F-4D97-AF65-F5344CB8AC3E}">
        <p14:creationId xmlns:p14="http://schemas.microsoft.com/office/powerpoint/2010/main" val="222899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compaction</a:t>
            </a:r>
            <a:r>
              <a:rPr kumimoji="1" lang="zh-CN" altLang="en-US" dirty="0"/>
              <a:t>可以手动触发，可以定期触发，可以某一个</a:t>
            </a:r>
            <a:r>
              <a:rPr kumimoji="1" lang="en-US" altLang="zh-CN" dirty="0"/>
              <a:t>level</a:t>
            </a:r>
            <a:r>
              <a:rPr kumimoji="1" lang="zh-CN" altLang="en-US" dirty="0"/>
              <a:t>满了触发</a:t>
            </a:r>
            <a:endParaRPr kumimoji="1" lang="en-US" altLang="zh-CN" dirty="0"/>
          </a:p>
          <a:p>
            <a:r>
              <a:rPr kumimoji="1" lang="en-US" altLang="zh-CN" dirty="0"/>
              <a:t>compaction</a:t>
            </a:r>
            <a:r>
              <a:rPr kumimoji="1" lang="zh-CN" altLang="en-US" dirty="0"/>
              <a:t>会阻塞读</a:t>
            </a:r>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50</a:t>
            </a:fld>
            <a:endParaRPr kumimoji="1" lang="zh-CN" altLang="en-US"/>
          </a:p>
        </p:txBody>
      </p:sp>
    </p:spTree>
    <p:extLst>
      <p:ext uri="{BB962C8B-B14F-4D97-AF65-F5344CB8AC3E}">
        <p14:creationId xmlns:p14="http://schemas.microsoft.com/office/powerpoint/2010/main" val="2131061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13</a:t>
            </a:fld>
            <a:endParaRPr kumimoji="1" lang="zh-CN" altLang="en-US"/>
          </a:p>
        </p:txBody>
      </p:sp>
    </p:spTree>
    <p:extLst>
      <p:ext uri="{BB962C8B-B14F-4D97-AF65-F5344CB8AC3E}">
        <p14:creationId xmlns:p14="http://schemas.microsoft.com/office/powerpoint/2010/main" val="401719958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 b="0" i="0" dirty="0">
                <a:solidFill>
                  <a:srgbClr val="DBDEE1"/>
                </a:solidFill>
                <a:effectLst/>
                <a:latin typeface="gg sans"/>
              </a:rPr>
              <a:t>不是插入</a:t>
            </a:r>
            <a:r>
              <a:rPr lang="zh-CN" altLang="en-US" b="0" i="0" dirty="0">
                <a:solidFill>
                  <a:srgbClr val="DBDEE1"/>
                </a:solidFill>
                <a:effectLst/>
                <a:latin typeface="gg sans"/>
              </a:rPr>
              <a:t>！是</a:t>
            </a:r>
            <a:r>
              <a:rPr lang="en-US" altLang="zh-CN" b="0" i="0" dirty="0">
                <a:solidFill>
                  <a:srgbClr val="DBDEE1"/>
                </a:solidFill>
                <a:effectLst/>
                <a:latin typeface="gg sans"/>
              </a:rPr>
              <a:t>bring</a:t>
            </a:r>
            <a:r>
              <a:rPr lang="zh-CN" altLang="en-US" b="0" i="0" dirty="0">
                <a:solidFill>
                  <a:srgbClr val="DBDEE1"/>
                </a:solidFill>
                <a:effectLst/>
                <a:latin typeface="gg sans"/>
              </a:rPr>
              <a:t>所有的文件到一起，然后生成一个新的，更大的</a:t>
            </a:r>
            <a:r>
              <a:rPr lang="en-US" altLang="zh-CN" b="0" i="0" dirty="0">
                <a:solidFill>
                  <a:srgbClr val="DBDEE1"/>
                </a:solidFill>
                <a:effectLst/>
                <a:latin typeface="gg sans"/>
              </a:rPr>
              <a:t>SST</a:t>
            </a:r>
            <a:r>
              <a:rPr lang="zh-CN" altLang="en-US" b="0" i="0" dirty="0">
                <a:solidFill>
                  <a:srgbClr val="DBDEE1"/>
                </a:solidFill>
                <a:effectLst/>
                <a:latin typeface="gg sans"/>
              </a:rPr>
              <a:t> </a:t>
            </a:r>
            <a:r>
              <a:rPr lang="en-US" altLang="zh-CN" b="0" i="0" dirty="0">
                <a:solidFill>
                  <a:srgbClr val="DBDEE1"/>
                </a:solidFill>
                <a:effectLst/>
                <a:latin typeface="gg sans"/>
              </a:rPr>
              <a:t>File</a:t>
            </a:r>
            <a:r>
              <a:rPr lang="zh-CN" altLang="en-US" b="0" i="0" dirty="0">
                <a:solidFill>
                  <a:srgbClr val="DBDEE1"/>
                </a:solidFill>
                <a:effectLst/>
                <a:latin typeface="gg sans"/>
              </a:rPr>
              <a:t>，旧的</a:t>
            </a:r>
            <a:r>
              <a:rPr lang="en-US" altLang="zh-CN" b="0" i="0" dirty="0">
                <a:solidFill>
                  <a:srgbClr val="DBDEE1"/>
                </a:solidFill>
                <a:effectLst/>
                <a:latin typeface="gg sans"/>
              </a:rPr>
              <a:t> SST</a:t>
            </a:r>
            <a:r>
              <a:rPr lang="zh-CN" altLang="en-US" b="0" i="0" dirty="0">
                <a:solidFill>
                  <a:srgbClr val="DBDEE1"/>
                </a:solidFill>
                <a:effectLst/>
                <a:latin typeface="gg sans"/>
              </a:rPr>
              <a:t> </a:t>
            </a:r>
            <a:r>
              <a:rPr lang="en-US" altLang="zh-CN" b="0" i="0" dirty="0">
                <a:solidFill>
                  <a:srgbClr val="DBDEE1"/>
                </a:solidFill>
                <a:effectLst/>
                <a:latin typeface="gg sans"/>
              </a:rPr>
              <a:t>File</a:t>
            </a:r>
            <a:r>
              <a:rPr lang="zh-CN" altLang="en-US" b="0" i="0" dirty="0">
                <a:solidFill>
                  <a:srgbClr val="DBDEE1"/>
                </a:solidFill>
                <a:effectLst/>
                <a:latin typeface="gg sans"/>
              </a:rPr>
              <a:t>会被删除，所以永远都是顺序写。</a:t>
            </a:r>
            <a:endParaRPr lang="en" altLang="zh-CN" b="0" i="0" dirty="0">
              <a:solidFill>
                <a:srgbClr val="DBDEE1"/>
              </a:solidFill>
              <a:effectLst/>
              <a:latin typeface="gg sans"/>
            </a:endParaRPr>
          </a:p>
          <a:p>
            <a:r>
              <a:rPr lang="en" altLang="zh-CN" b="0" i="0" dirty="0">
                <a:solidFill>
                  <a:srgbClr val="DBDEE1"/>
                </a:solidFill>
                <a:effectLst/>
                <a:latin typeface="gg sans"/>
              </a:rPr>
              <a:t>the compaction always takes both files and merge them together , generating a large file and eventually deleting the old files. so the write to the </a:t>
            </a:r>
            <a:r>
              <a:rPr lang="en" altLang="zh-CN" b="0" i="0" dirty="0" err="1">
                <a:solidFill>
                  <a:srgbClr val="DBDEE1"/>
                </a:solidFill>
                <a:effectLst/>
                <a:latin typeface="gg sans"/>
              </a:rPr>
              <a:t>ssd</a:t>
            </a:r>
            <a:r>
              <a:rPr lang="en" altLang="zh-CN" b="0" i="0" dirty="0">
                <a:solidFill>
                  <a:srgbClr val="DBDEE1"/>
                </a:solidFill>
                <a:effectLst/>
                <a:latin typeface="gg sans"/>
              </a:rPr>
              <a:t> is always sequential in large chunks.</a:t>
            </a:r>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51</a:t>
            </a:fld>
            <a:endParaRPr kumimoji="1" lang="zh-CN" altLang="en-US"/>
          </a:p>
        </p:txBody>
      </p:sp>
    </p:spTree>
    <p:extLst>
      <p:ext uri="{BB962C8B-B14F-4D97-AF65-F5344CB8AC3E}">
        <p14:creationId xmlns:p14="http://schemas.microsoft.com/office/powerpoint/2010/main" val="34374938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52</a:t>
            </a:fld>
            <a:endParaRPr kumimoji="1" lang="zh-CN" altLang="en-US"/>
          </a:p>
        </p:txBody>
      </p:sp>
    </p:spTree>
    <p:extLst>
      <p:ext uri="{BB962C8B-B14F-4D97-AF65-F5344CB8AC3E}">
        <p14:creationId xmlns:p14="http://schemas.microsoft.com/office/powerpoint/2010/main" val="32866302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53</a:t>
            </a:fld>
            <a:endParaRPr kumimoji="1" lang="zh-CN" altLang="en-US"/>
          </a:p>
        </p:txBody>
      </p:sp>
    </p:spTree>
    <p:extLst>
      <p:ext uri="{BB962C8B-B14F-4D97-AF65-F5344CB8AC3E}">
        <p14:creationId xmlns:p14="http://schemas.microsoft.com/office/powerpoint/2010/main" val="20631617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54</a:t>
            </a:fld>
            <a:endParaRPr kumimoji="1" lang="zh-CN" altLang="en-US"/>
          </a:p>
        </p:txBody>
      </p:sp>
    </p:spTree>
    <p:extLst>
      <p:ext uri="{BB962C8B-B14F-4D97-AF65-F5344CB8AC3E}">
        <p14:creationId xmlns:p14="http://schemas.microsoft.com/office/powerpoint/2010/main" val="6246113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55</a:t>
            </a:fld>
            <a:endParaRPr kumimoji="1" lang="zh-CN" altLang="en-US"/>
          </a:p>
        </p:txBody>
      </p:sp>
    </p:spTree>
    <p:extLst>
      <p:ext uri="{BB962C8B-B14F-4D97-AF65-F5344CB8AC3E}">
        <p14:creationId xmlns:p14="http://schemas.microsoft.com/office/powerpoint/2010/main" val="149160716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56</a:t>
            </a:fld>
            <a:endParaRPr kumimoji="1" lang="zh-CN" altLang="en-US"/>
          </a:p>
        </p:txBody>
      </p:sp>
    </p:spTree>
    <p:extLst>
      <p:ext uri="{BB962C8B-B14F-4D97-AF65-F5344CB8AC3E}">
        <p14:creationId xmlns:p14="http://schemas.microsoft.com/office/powerpoint/2010/main" val="161966508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57</a:t>
            </a:fld>
            <a:endParaRPr kumimoji="1" lang="zh-CN" altLang="en-US"/>
          </a:p>
        </p:txBody>
      </p:sp>
    </p:spTree>
    <p:extLst>
      <p:ext uri="{BB962C8B-B14F-4D97-AF65-F5344CB8AC3E}">
        <p14:creationId xmlns:p14="http://schemas.microsoft.com/office/powerpoint/2010/main" val="367645939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level0</a:t>
            </a:r>
            <a:r>
              <a:rPr kumimoji="1" lang="zh-CN" altLang="en-US" dirty="0"/>
              <a:t>间无序，</a:t>
            </a:r>
            <a:r>
              <a:rPr kumimoji="1" lang="en-US" altLang="zh-CN" dirty="0"/>
              <a:t>level1</a:t>
            </a:r>
            <a:r>
              <a:rPr kumimoji="1" lang="zh-CN" altLang="en-US" dirty="0"/>
              <a:t>间有序</a:t>
            </a:r>
            <a:endParaRPr kumimoji="1" lang="en-US" altLang="zh-CN" dirty="0"/>
          </a:p>
          <a:p>
            <a:r>
              <a:rPr kumimoji="1" lang="en-US" altLang="zh-CN" dirty="0"/>
              <a:t>level0</a:t>
            </a:r>
            <a:r>
              <a:rPr kumimoji="1" lang="zh-CN" altLang="en-US" dirty="0"/>
              <a:t>可能存在</a:t>
            </a:r>
            <a:r>
              <a:rPr kumimoji="1" lang="en-US" altLang="zh-CN" dirty="0"/>
              <a:t>overlap</a:t>
            </a:r>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58</a:t>
            </a:fld>
            <a:endParaRPr kumimoji="1" lang="zh-CN" altLang="en-US"/>
          </a:p>
        </p:txBody>
      </p:sp>
    </p:spTree>
    <p:extLst>
      <p:ext uri="{BB962C8B-B14F-4D97-AF65-F5344CB8AC3E}">
        <p14:creationId xmlns:p14="http://schemas.microsoft.com/office/powerpoint/2010/main" val="22356268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manifest</a:t>
            </a:r>
            <a:r>
              <a:rPr kumimoji="1" lang="zh-CN" altLang="en-US" dirty="0"/>
              <a:t>的目的类似于</a:t>
            </a:r>
            <a:r>
              <a:rPr kumimoji="1" lang="en-US" altLang="zh-CN" dirty="0" err="1"/>
              <a:t>InnoDB</a:t>
            </a:r>
            <a:r>
              <a:rPr kumimoji="1" lang="zh-CN" altLang="en-US" dirty="0"/>
              <a:t>的</a:t>
            </a:r>
            <a:r>
              <a:rPr kumimoji="1" lang="en-US" altLang="zh-CN" dirty="0"/>
              <a:t>double</a:t>
            </a:r>
            <a:r>
              <a:rPr kumimoji="1" lang="zh-CN" altLang="en-US" dirty="0"/>
              <a:t> </a:t>
            </a:r>
            <a:r>
              <a:rPr kumimoji="1" lang="en-US" altLang="zh-CN" dirty="0"/>
              <a:t>write</a:t>
            </a:r>
          </a:p>
          <a:p>
            <a:r>
              <a:rPr kumimoji="1" lang="zh-CN" altLang="en-US" dirty="0"/>
              <a:t>它记录文件系统的操作，因为操作系统对于文件的操作不是原子的，担心操作系统出现故障导致数据损坏</a:t>
            </a:r>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59</a:t>
            </a:fld>
            <a:endParaRPr kumimoji="1" lang="zh-CN" altLang="en-US"/>
          </a:p>
        </p:txBody>
      </p:sp>
    </p:spTree>
    <p:extLst>
      <p:ext uri="{BB962C8B-B14F-4D97-AF65-F5344CB8AC3E}">
        <p14:creationId xmlns:p14="http://schemas.microsoft.com/office/powerpoint/2010/main" val="39309408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60</a:t>
            </a:fld>
            <a:endParaRPr kumimoji="1" lang="zh-CN" altLang="en-US"/>
          </a:p>
        </p:txBody>
      </p:sp>
    </p:spTree>
    <p:extLst>
      <p:ext uri="{BB962C8B-B14F-4D97-AF65-F5344CB8AC3E}">
        <p14:creationId xmlns:p14="http://schemas.microsoft.com/office/powerpoint/2010/main" val="3666471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当要修改现有数据时，</a:t>
            </a:r>
            <a:r>
              <a:rPr lang="en" altLang="zh-CN" dirty="0"/>
              <a:t>LSM Tree</a:t>
            </a:r>
            <a:r>
              <a:rPr lang="zh-CN" altLang="en-US" dirty="0"/>
              <a:t>并不直接修改旧数据，而是直接将新数据写入新的</a:t>
            </a:r>
            <a:r>
              <a:rPr lang="en" altLang="zh-CN" dirty="0" err="1"/>
              <a:t>SSTable</a:t>
            </a:r>
            <a:r>
              <a:rPr lang="zh-CN" altLang="en-US" dirty="0"/>
              <a:t>中。同样的，删除数据时，</a:t>
            </a:r>
            <a:r>
              <a:rPr lang="en" altLang="zh-CN" dirty="0"/>
              <a:t>LSM Tree</a:t>
            </a:r>
            <a:r>
              <a:rPr lang="zh-CN" altLang="en-US" dirty="0"/>
              <a:t>也不直接删除旧数据，而是写一个相应数据的删除标记的记录到一个新的</a:t>
            </a:r>
            <a:r>
              <a:rPr lang="en" altLang="zh-CN" dirty="0" err="1"/>
              <a:t>SSTable</a:t>
            </a:r>
            <a:r>
              <a:rPr lang="zh-CN" altLang="en-US" dirty="0"/>
              <a:t>中。这样一来，</a:t>
            </a:r>
            <a:r>
              <a:rPr lang="en" altLang="zh-CN" dirty="0"/>
              <a:t>LSM Tree</a:t>
            </a:r>
            <a:r>
              <a:rPr lang="zh-CN" altLang="en-US" dirty="0"/>
              <a:t>写数据时对磁盘的操作都是顺序块写入操作，而没有随机写操作。</a:t>
            </a:r>
          </a:p>
          <a:p>
            <a:r>
              <a:rPr lang="en" altLang="zh-CN" dirty="0"/>
              <a:t>LSM Tree</a:t>
            </a:r>
            <a:r>
              <a:rPr lang="zh-CN" altLang="en-US" dirty="0"/>
              <a:t>这种独特的写入方式，导致在查找数据时，</a:t>
            </a:r>
            <a:r>
              <a:rPr lang="en" altLang="zh-CN" dirty="0"/>
              <a:t>LSM Tree</a:t>
            </a:r>
            <a:r>
              <a:rPr lang="zh-CN" altLang="en-US" dirty="0"/>
              <a:t>就不能像</a:t>
            </a:r>
            <a:r>
              <a:rPr lang="en" altLang="zh-CN" dirty="0"/>
              <a:t>B+</a:t>
            </a:r>
            <a:r>
              <a:rPr lang="zh-CN" altLang="en-US" dirty="0"/>
              <a:t>树那样在一个统一的索引表中进行查找，而是从最新的</a:t>
            </a:r>
            <a:r>
              <a:rPr lang="en" altLang="zh-CN" dirty="0" err="1"/>
              <a:t>SSTable</a:t>
            </a:r>
            <a:r>
              <a:rPr lang="zh-CN" altLang="en-US" dirty="0"/>
              <a:t>到老的</a:t>
            </a:r>
            <a:r>
              <a:rPr lang="en" altLang="zh-CN" dirty="0" err="1"/>
              <a:t>SSTable</a:t>
            </a:r>
            <a:r>
              <a:rPr lang="zh-CN" altLang="en-US" dirty="0"/>
              <a:t>依次进行查找。如果在新</a:t>
            </a:r>
            <a:r>
              <a:rPr lang="en" altLang="zh-CN" dirty="0" err="1"/>
              <a:t>SSTable</a:t>
            </a:r>
            <a:r>
              <a:rPr lang="zh-CN" altLang="en-US" dirty="0"/>
              <a:t>中找到了需查找的数据或相应的删除标记，则直接返回查找结果；如果没有找到，再到老的</a:t>
            </a:r>
            <a:r>
              <a:rPr lang="en" altLang="zh-CN" dirty="0" err="1"/>
              <a:t>SSTable</a:t>
            </a:r>
            <a:r>
              <a:rPr lang="zh-CN" altLang="en-US" dirty="0"/>
              <a:t>中进行查找，直到最老的</a:t>
            </a:r>
            <a:r>
              <a:rPr lang="en" altLang="zh-CN" dirty="0" err="1"/>
              <a:t>SSTable</a:t>
            </a:r>
            <a:r>
              <a:rPr lang="zh-CN" altLang="en-US" dirty="0"/>
              <a:t>查找完。</a:t>
            </a:r>
            <a:endParaRPr lang="en-US" altLang="zh-CN" dirty="0"/>
          </a:p>
          <a:p>
            <a:r>
              <a:rPr lang="zh-CN" altLang="en-US" dirty="0"/>
              <a:t>为了提高查找效率，</a:t>
            </a:r>
            <a:r>
              <a:rPr lang="en" altLang="zh-CN" dirty="0"/>
              <a:t>LSM Tree</a:t>
            </a:r>
            <a:r>
              <a:rPr lang="zh-CN" altLang="en-US" dirty="0"/>
              <a:t>对</a:t>
            </a:r>
            <a:r>
              <a:rPr lang="en" altLang="zh-CN" dirty="0" err="1"/>
              <a:t>SSTable</a:t>
            </a:r>
            <a:r>
              <a:rPr lang="zh-CN" altLang="en-US" dirty="0"/>
              <a:t>进行分层、有序组织，也就是说把</a:t>
            </a:r>
            <a:r>
              <a:rPr lang="en" altLang="zh-CN" dirty="0" err="1"/>
              <a:t>SSTable</a:t>
            </a:r>
            <a:r>
              <a:rPr lang="zh-CN" altLang="en-US" dirty="0"/>
              <a:t>组织成多层，同一层可以有多个</a:t>
            </a:r>
            <a:r>
              <a:rPr lang="en" altLang="zh-CN" dirty="0" err="1"/>
              <a:t>SSTable</a:t>
            </a:r>
            <a:r>
              <a:rPr lang="zh-CN" altLang="en-US" dirty="0"/>
              <a:t>（实际情况会根据设计的不同而不同）</a:t>
            </a:r>
            <a:endParaRPr lang="en-US" altLang="zh-CN" dirty="0"/>
          </a:p>
          <a:p>
            <a:r>
              <a:rPr lang="zh-CN" altLang="en-US" dirty="0"/>
              <a:t>同时，</a:t>
            </a:r>
            <a:r>
              <a:rPr lang="en" altLang="zh-CN" dirty="0"/>
              <a:t>LSM Tree</a:t>
            </a:r>
            <a:r>
              <a:rPr lang="zh-CN" altLang="en-US" dirty="0"/>
              <a:t>会将多个</a:t>
            </a:r>
            <a:r>
              <a:rPr lang="en" altLang="zh-CN" dirty="0" err="1"/>
              <a:t>SSTable</a:t>
            </a:r>
            <a:r>
              <a:rPr lang="zh-CN" altLang="en-US" dirty="0"/>
              <a:t>合并（</a:t>
            </a:r>
            <a:r>
              <a:rPr lang="en" altLang="zh-CN" dirty="0"/>
              <a:t>Compact</a:t>
            </a:r>
            <a:r>
              <a:rPr lang="zh-CN" altLang="en" dirty="0"/>
              <a:t>）</a:t>
            </a:r>
            <a:r>
              <a:rPr lang="zh-CN" altLang="en-US" dirty="0"/>
              <a:t>为一个新的</a:t>
            </a:r>
            <a:r>
              <a:rPr lang="en" altLang="zh-CN" dirty="0" err="1"/>
              <a:t>SSTable</a:t>
            </a:r>
            <a:r>
              <a:rPr lang="zh-CN" altLang="en" dirty="0"/>
              <a:t>，</a:t>
            </a:r>
            <a:r>
              <a:rPr lang="zh-CN" altLang="en-US" dirty="0"/>
              <a:t>这样可以减少</a:t>
            </a:r>
            <a:r>
              <a:rPr lang="en" altLang="zh-CN" dirty="0" err="1"/>
              <a:t>SSTable</a:t>
            </a:r>
            <a:r>
              <a:rPr lang="zh-CN" altLang="en-US" dirty="0"/>
              <a:t>的数量，同时把修改前的数据或删除的数据真正从</a:t>
            </a:r>
            <a:r>
              <a:rPr lang="en" altLang="zh-CN" dirty="0" err="1"/>
              <a:t>SSTable</a:t>
            </a:r>
            <a:r>
              <a:rPr lang="zh-CN" altLang="en-US" dirty="0"/>
              <a:t>中删除，减小了</a:t>
            </a:r>
            <a:r>
              <a:rPr lang="en" altLang="zh-CN" dirty="0" err="1"/>
              <a:t>SSTable</a:t>
            </a:r>
            <a:r>
              <a:rPr lang="zh-CN" altLang="en-US" dirty="0"/>
              <a:t>的大小（这就是</a:t>
            </a:r>
            <a:r>
              <a:rPr lang="en" altLang="zh-CN" dirty="0"/>
              <a:t>Log-Structured Merge Tree</a:t>
            </a:r>
            <a:r>
              <a:rPr lang="zh-CN" altLang="en-US" dirty="0"/>
              <a:t>名字中</a:t>
            </a:r>
            <a:r>
              <a:rPr lang="en" altLang="zh-CN" dirty="0"/>
              <a:t>Merge</a:t>
            </a:r>
            <a:r>
              <a:rPr lang="zh-CN" altLang="en-US" dirty="0"/>
              <a:t>一词的由来），对提高查找性能极其重要（</a:t>
            </a:r>
            <a:r>
              <a:rPr lang="en" altLang="zh-CN" dirty="0" err="1"/>
              <a:t>SSTable</a:t>
            </a:r>
            <a:r>
              <a:rPr lang="zh-CN" altLang="en-US" dirty="0"/>
              <a:t>合并（</a:t>
            </a:r>
            <a:r>
              <a:rPr lang="en" altLang="zh-CN" dirty="0"/>
              <a:t>Compact</a:t>
            </a:r>
            <a:r>
              <a:rPr lang="zh-CN" altLang="en" dirty="0"/>
              <a:t>）</a:t>
            </a:r>
            <a:r>
              <a:rPr lang="zh-CN" altLang="en-US" dirty="0"/>
              <a:t>过程对</a:t>
            </a:r>
            <a:r>
              <a:rPr lang="en" altLang="zh-CN" dirty="0"/>
              <a:t>LSM Tree</a:t>
            </a:r>
            <a:r>
              <a:rPr lang="zh-CN" altLang="en-US" dirty="0"/>
              <a:t>查找如此重要，以至于把它作为名字的一部分）。</a:t>
            </a:r>
          </a:p>
          <a:p>
            <a:endParaRPr lang="en-US" altLang="zh-CN" b="0" i="0" dirty="0">
              <a:solidFill>
                <a:srgbClr val="404040"/>
              </a:solidFill>
              <a:effectLst/>
              <a:latin typeface="-apple-system"/>
            </a:endParaRPr>
          </a:p>
          <a:p>
            <a:r>
              <a:rPr lang="zh-CN" altLang="en-US" b="0" i="0" dirty="0">
                <a:solidFill>
                  <a:srgbClr val="404040"/>
                </a:solidFill>
                <a:effectLst/>
                <a:latin typeface="-apple-system"/>
              </a:rPr>
              <a:t>上图中，</a:t>
            </a:r>
            <a:r>
              <a:rPr lang="en" altLang="zh-CN" dirty="0"/>
              <a:t>WAL</a:t>
            </a:r>
            <a:r>
              <a:rPr lang="zh-CN" altLang="en" b="0" i="0" dirty="0">
                <a:solidFill>
                  <a:srgbClr val="404040"/>
                </a:solidFill>
                <a:effectLst/>
                <a:latin typeface="-apple-system"/>
              </a:rPr>
              <a:t>（</a:t>
            </a:r>
            <a:r>
              <a:rPr lang="en" altLang="zh-CN" dirty="0"/>
              <a:t>Write Ahead LOG</a:t>
            </a:r>
            <a:r>
              <a:rPr lang="zh-CN" altLang="en" b="0" i="0" dirty="0">
                <a:solidFill>
                  <a:srgbClr val="404040"/>
                </a:solidFill>
                <a:effectLst/>
                <a:latin typeface="-apple-system"/>
              </a:rPr>
              <a:t>）</a:t>
            </a:r>
            <a:r>
              <a:rPr lang="zh-CN" altLang="en-US" b="0" i="0" dirty="0">
                <a:solidFill>
                  <a:srgbClr val="404040"/>
                </a:solidFill>
                <a:effectLst/>
                <a:latin typeface="-apple-system"/>
              </a:rPr>
              <a:t>严格来说本身并不是</a:t>
            </a:r>
            <a:r>
              <a:rPr lang="en" altLang="zh-CN" dirty="0"/>
              <a:t>LSM Tree</a:t>
            </a:r>
            <a:r>
              <a:rPr lang="zh-CN" altLang="en-US" b="0" i="0" dirty="0">
                <a:solidFill>
                  <a:srgbClr val="404040"/>
                </a:solidFill>
                <a:effectLst/>
                <a:latin typeface="-apple-system"/>
              </a:rPr>
              <a:t>数据结构的一部分，但是实际系统中，</a:t>
            </a:r>
            <a:r>
              <a:rPr lang="en" altLang="zh-CN" dirty="0"/>
              <a:t>WAL</a:t>
            </a:r>
            <a:r>
              <a:rPr lang="zh-CN" altLang="en-US" b="0" i="0" dirty="0">
                <a:solidFill>
                  <a:srgbClr val="404040"/>
                </a:solidFill>
                <a:effectLst/>
                <a:latin typeface="-apple-system"/>
              </a:rPr>
              <a:t>是数据库不可或缺的一部分，</a:t>
            </a:r>
            <a:r>
              <a:rPr lang="zh-CN" altLang="en-US" dirty="0"/>
              <a:t>把</a:t>
            </a:r>
            <a:r>
              <a:rPr lang="en" altLang="zh-CN" dirty="0"/>
              <a:t>WAL</a:t>
            </a:r>
            <a:r>
              <a:rPr lang="zh-CN" altLang="en-US" b="0" i="0" dirty="0">
                <a:solidFill>
                  <a:srgbClr val="404040"/>
                </a:solidFill>
                <a:effectLst/>
                <a:latin typeface="-apple-system"/>
              </a:rPr>
              <a:t>包括进来才能更准确的理解</a:t>
            </a:r>
            <a:r>
              <a:rPr lang="en" altLang="zh-CN" dirty="0"/>
              <a:t>LSM Tree</a:t>
            </a:r>
            <a:r>
              <a:rPr lang="zh-CN" altLang="en" b="0" i="0" dirty="0">
                <a:solidFill>
                  <a:srgbClr val="404040"/>
                </a:solidFill>
                <a:effectLst/>
                <a:latin typeface="-apple-system"/>
              </a:rPr>
              <a:t>。</a:t>
            </a:r>
            <a:endParaRPr lang="en-US" altLang="zh-CN" b="0" i="0" dirty="0">
              <a:solidFill>
                <a:srgbClr val="404040"/>
              </a:solidFill>
              <a:effectLst/>
              <a:latin typeface="-apple-system"/>
            </a:endParaRPr>
          </a:p>
          <a:p>
            <a:r>
              <a:rPr kumimoji="1" lang="zh-CN" altLang="en-US" dirty="0"/>
              <a:t>为了防止写入的数据，在断电时丢失。所以先顺序写一份</a:t>
            </a:r>
            <a:r>
              <a:rPr kumimoji="1" lang="en" altLang="zh-CN" dirty="0"/>
              <a:t>log</a:t>
            </a:r>
            <a:r>
              <a:rPr kumimoji="1" lang="zh-CN" altLang="en-US" dirty="0"/>
              <a:t>到硬盘，方便数据恢复。</a:t>
            </a:r>
            <a:endParaRPr kumimoji="1" lang="en-US" altLang="zh-CN" dirty="0"/>
          </a:p>
          <a:p>
            <a:r>
              <a:rPr kumimoji="1" lang="zh-CN" altLang="en-US" dirty="0"/>
              <a:t>写入数据的内存缓存，</a:t>
            </a:r>
            <a:r>
              <a:rPr kumimoji="1" lang="en" altLang="zh-CN" dirty="0" err="1"/>
              <a:t>MemTable</a:t>
            </a:r>
            <a:r>
              <a:rPr kumimoji="1" lang="zh-CN" altLang="en-US" dirty="0"/>
              <a:t>中存储的是有序的数据。什么才是有序的数据结构？不同的实现可能不相同。</a:t>
            </a:r>
            <a:r>
              <a:rPr kumimoji="1" lang="en" altLang="zh-CN" dirty="0" err="1"/>
              <a:t>LevelDB</a:t>
            </a:r>
            <a:r>
              <a:rPr kumimoji="1" lang="zh-CN" altLang="en-US" dirty="0"/>
              <a:t>使用的是</a:t>
            </a:r>
            <a:r>
              <a:rPr kumimoji="1" lang="en" altLang="zh-CN" dirty="0" err="1"/>
              <a:t>SkipList</a:t>
            </a:r>
            <a:r>
              <a:rPr kumimoji="1" lang="zh-CN" altLang="en" dirty="0"/>
              <a:t>。</a:t>
            </a:r>
            <a:r>
              <a:rPr kumimoji="1" lang="en" altLang="zh-CN" dirty="0" err="1"/>
              <a:t>Hbase</a:t>
            </a:r>
            <a:r>
              <a:rPr kumimoji="1" lang="zh-CN" altLang="en-US" dirty="0"/>
              <a:t>使用的是</a:t>
            </a:r>
            <a:r>
              <a:rPr kumimoji="1" lang="en" altLang="zh-CN" dirty="0"/>
              <a:t>B Tree</a:t>
            </a:r>
            <a:r>
              <a:rPr kumimoji="1" lang="zh-CN" altLang="en" dirty="0"/>
              <a:t>。</a:t>
            </a:r>
            <a:endParaRPr kumimoji="1" lang="en-US" altLang="zh-CN" dirty="0"/>
          </a:p>
          <a:p>
            <a:r>
              <a:rPr kumimoji="1" lang="en" altLang="zh-CN" dirty="0" err="1"/>
              <a:t>MemTable</a:t>
            </a:r>
            <a:r>
              <a:rPr kumimoji="1" lang="zh-CN" altLang="en-US" dirty="0"/>
              <a:t>中的数据随时在增加，当其增加到一定量后，将其变为不可变数据，</a:t>
            </a:r>
            <a:r>
              <a:rPr kumimoji="1" lang="en" altLang="zh-CN" dirty="0" err="1"/>
              <a:t>ImmutableMemTable</a:t>
            </a:r>
            <a:r>
              <a:rPr kumimoji="1" lang="zh-CN" altLang="en" dirty="0"/>
              <a:t>。</a:t>
            </a:r>
            <a:r>
              <a:rPr kumimoji="1" lang="zh-CN" altLang="en-US" dirty="0"/>
              <a:t>新生成一份</a:t>
            </a:r>
            <a:r>
              <a:rPr kumimoji="1" lang="en" altLang="zh-CN" dirty="0" err="1"/>
              <a:t>MemTable</a:t>
            </a:r>
            <a:r>
              <a:rPr kumimoji="1" lang="zh-CN" altLang="en-US" dirty="0"/>
              <a:t>用于后续的数据写入。</a:t>
            </a:r>
            <a:r>
              <a:rPr kumimoji="1" lang="en" altLang="zh-CN" dirty="0" err="1"/>
              <a:t>ImmutableMemTable</a:t>
            </a:r>
            <a:r>
              <a:rPr kumimoji="1" lang="zh-CN" altLang="en-US" dirty="0"/>
              <a:t>中的数据，将被写入到硬盘中的</a:t>
            </a:r>
            <a:r>
              <a:rPr kumimoji="1" lang="en" altLang="zh-CN" dirty="0" err="1"/>
              <a:t>SSTable</a:t>
            </a:r>
            <a:r>
              <a:rPr kumimoji="1" lang="en" altLang="zh-CN" dirty="0"/>
              <a:t>.</a:t>
            </a:r>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14</a:t>
            </a:fld>
            <a:endParaRPr kumimoji="1" lang="zh-CN" altLang="en-US"/>
          </a:p>
        </p:txBody>
      </p:sp>
    </p:spTree>
    <p:extLst>
      <p:ext uri="{BB962C8B-B14F-4D97-AF65-F5344CB8AC3E}">
        <p14:creationId xmlns:p14="http://schemas.microsoft.com/office/powerpoint/2010/main" val="217237261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61</a:t>
            </a:fld>
            <a:endParaRPr kumimoji="1" lang="zh-CN" altLang="en-US"/>
          </a:p>
        </p:txBody>
      </p:sp>
    </p:spTree>
    <p:extLst>
      <p:ext uri="{BB962C8B-B14F-4D97-AF65-F5344CB8AC3E}">
        <p14:creationId xmlns:p14="http://schemas.microsoft.com/office/powerpoint/2010/main" val="34925495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最底层可以不记</a:t>
            </a:r>
            <a:r>
              <a:rPr kumimoji="1" lang="en-US" altLang="zh-CN" dirty="0"/>
              <a:t>seq</a:t>
            </a:r>
            <a:r>
              <a:rPr kumimoji="1" lang="zh-CN" altLang="en-US" dirty="0"/>
              <a:t> </a:t>
            </a:r>
            <a:r>
              <a:rPr kumimoji="1" lang="en-US" altLang="zh-CN" dirty="0"/>
              <a:t>id</a:t>
            </a:r>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62</a:t>
            </a:fld>
            <a:endParaRPr kumimoji="1" lang="zh-CN" altLang="en-US"/>
          </a:p>
        </p:txBody>
      </p:sp>
    </p:spTree>
    <p:extLst>
      <p:ext uri="{BB962C8B-B14F-4D97-AF65-F5344CB8AC3E}">
        <p14:creationId xmlns:p14="http://schemas.microsoft.com/office/powerpoint/2010/main" val="14870127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63</a:t>
            </a:fld>
            <a:endParaRPr kumimoji="1" lang="zh-CN" altLang="en-US"/>
          </a:p>
        </p:txBody>
      </p:sp>
    </p:spTree>
    <p:extLst>
      <p:ext uri="{BB962C8B-B14F-4D97-AF65-F5344CB8AC3E}">
        <p14:creationId xmlns:p14="http://schemas.microsoft.com/office/powerpoint/2010/main" val="275983703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文件大小技术级增长</a:t>
            </a:r>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64</a:t>
            </a:fld>
            <a:endParaRPr kumimoji="1" lang="zh-CN" altLang="en-US"/>
          </a:p>
        </p:txBody>
      </p:sp>
    </p:spTree>
    <p:extLst>
      <p:ext uri="{BB962C8B-B14F-4D97-AF65-F5344CB8AC3E}">
        <p14:creationId xmlns:p14="http://schemas.microsoft.com/office/powerpoint/2010/main" val="37491353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通常会选择所有的</a:t>
            </a:r>
            <a:r>
              <a:rPr kumimoji="1" lang="en-US" altLang="zh-CN" dirty="0"/>
              <a:t>L0</a:t>
            </a:r>
            <a:r>
              <a:rPr kumimoji="1" lang="zh-CN" altLang="en-US" dirty="0"/>
              <a:t>文件，因为它们是重叠的</a:t>
            </a:r>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65</a:t>
            </a:fld>
            <a:endParaRPr kumimoji="1" lang="zh-CN" altLang="en-US"/>
          </a:p>
        </p:txBody>
      </p:sp>
    </p:spTree>
    <p:extLst>
      <p:ext uri="{BB962C8B-B14F-4D97-AF65-F5344CB8AC3E}">
        <p14:creationId xmlns:p14="http://schemas.microsoft.com/office/powerpoint/2010/main" val="39033209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66</a:t>
            </a:fld>
            <a:endParaRPr kumimoji="1" lang="zh-CN" altLang="en-US"/>
          </a:p>
        </p:txBody>
      </p:sp>
    </p:spTree>
    <p:extLst>
      <p:ext uri="{BB962C8B-B14F-4D97-AF65-F5344CB8AC3E}">
        <p14:creationId xmlns:p14="http://schemas.microsoft.com/office/powerpoint/2010/main" val="39326168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67</a:t>
            </a:fld>
            <a:endParaRPr kumimoji="1" lang="zh-CN" altLang="en-US"/>
          </a:p>
        </p:txBody>
      </p:sp>
    </p:spTree>
    <p:extLst>
      <p:ext uri="{BB962C8B-B14F-4D97-AF65-F5344CB8AC3E}">
        <p14:creationId xmlns:p14="http://schemas.microsoft.com/office/powerpoint/2010/main" val="347093191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68</a:t>
            </a:fld>
            <a:endParaRPr kumimoji="1" lang="zh-CN" altLang="en-US"/>
          </a:p>
        </p:txBody>
      </p:sp>
    </p:spTree>
    <p:extLst>
      <p:ext uri="{BB962C8B-B14F-4D97-AF65-F5344CB8AC3E}">
        <p14:creationId xmlns:p14="http://schemas.microsoft.com/office/powerpoint/2010/main" val="221941530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69</a:t>
            </a:fld>
            <a:endParaRPr kumimoji="1" lang="zh-CN" altLang="en-US"/>
          </a:p>
        </p:txBody>
      </p:sp>
    </p:spTree>
    <p:extLst>
      <p:ext uri="{BB962C8B-B14F-4D97-AF65-F5344CB8AC3E}">
        <p14:creationId xmlns:p14="http://schemas.microsoft.com/office/powerpoint/2010/main" val="97217143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70</a:t>
            </a:fld>
            <a:endParaRPr kumimoji="1" lang="zh-CN" altLang="en-US"/>
          </a:p>
        </p:txBody>
      </p:sp>
    </p:spTree>
    <p:extLst>
      <p:ext uri="{BB962C8B-B14F-4D97-AF65-F5344CB8AC3E}">
        <p14:creationId xmlns:p14="http://schemas.microsoft.com/office/powerpoint/2010/main" val="13404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15</a:t>
            </a:fld>
            <a:endParaRPr kumimoji="1" lang="zh-CN" altLang="en-US"/>
          </a:p>
        </p:txBody>
      </p:sp>
    </p:spTree>
    <p:extLst>
      <p:ext uri="{BB962C8B-B14F-4D97-AF65-F5344CB8AC3E}">
        <p14:creationId xmlns:p14="http://schemas.microsoft.com/office/powerpoint/2010/main" val="145511087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71</a:t>
            </a:fld>
            <a:endParaRPr kumimoji="1" lang="zh-CN" altLang="en-US"/>
          </a:p>
        </p:txBody>
      </p:sp>
    </p:spTree>
    <p:extLst>
      <p:ext uri="{BB962C8B-B14F-4D97-AF65-F5344CB8AC3E}">
        <p14:creationId xmlns:p14="http://schemas.microsoft.com/office/powerpoint/2010/main" val="270367198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72</a:t>
            </a:fld>
            <a:endParaRPr kumimoji="1" lang="zh-CN" altLang="en-US"/>
          </a:p>
        </p:txBody>
      </p:sp>
    </p:spTree>
    <p:extLst>
      <p:ext uri="{BB962C8B-B14F-4D97-AF65-F5344CB8AC3E}">
        <p14:creationId xmlns:p14="http://schemas.microsoft.com/office/powerpoint/2010/main" val="392647584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altLang="zh-CN" sz="1800" dirty="0">
                <a:effectLst/>
                <a:latin typeface="VistaSansOT"/>
              </a:rPr>
              <a:t>Secondary Key structure is called Extended Key – containing both Secondary Key and Primary Key </a:t>
            </a:r>
            <a:endParaRPr lang="en" altLang="zh-CN" dirty="0">
              <a:effectLst/>
            </a:endParaRPr>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73</a:t>
            </a:fld>
            <a:endParaRPr kumimoji="1" lang="zh-CN" altLang="en-US"/>
          </a:p>
        </p:txBody>
      </p:sp>
    </p:spTree>
    <p:extLst>
      <p:ext uri="{BB962C8B-B14F-4D97-AF65-F5344CB8AC3E}">
        <p14:creationId xmlns:p14="http://schemas.microsoft.com/office/powerpoint/2010/main" val="196254053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74</a:t>
            </a:fld>
            <a:endParaRPr kumimoji="1" lang="zh-CN" altLang="en-US"/>
          </a:p>
        </p:txBody>
      </p:sp>
    </p:spTree>
    <p:extLst>
      <p:ext uri="{BB962C8B-B14F-4D97-AF65-F5344CB8AC3E}">
        <p14:creationId xmlns:p14="http://schemas.microsoft.com/office/powerpoint/2010/main" val="404489310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75</a:t>
            </a:fld>
            <a:endParaRPr kumimoji="1" lang="zh-CN" altLang="en-US"/>
          </a:p>
        </p:txBody>
      </p:sp>
    </p:spTree>
    <p:extLst>
      <p:ext uri="{BB962C8B-B14F-4D97-AF65-F5344CB8AC3E}">
        <p14:creationId xmlns:p14="http://schemas.microsoft.com/office/powerpoint/2010/main" val="377691677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76</a:t>
            </a:fld>
            <a:endParaRPr kumimoji="1" lang="zh-CN" altLang="en-US"/>
          </a:p>
        </p:txBody>
      </p:sp>
    </p:spTree>
    <p:extLst>
      <p:ext uri="{BB962C8B-B14F-4D97-AF65-F5344CB8AC3E}">
        <p14:creationId xmlns:p14="http://schemas.microsoft.com/office/powerpoint/2010/main" val="399798267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77</a:t>
            </a:fld>
            <a:endParaRPr kumimoji="1" lang="zh-CN" altLang="en-US"/>
          </a:p>
        </p:txBody>
      </p:sp>
    </p:spTree>
    <p:extLst>
      <p:ext uri="{BB962C8B-B14F-4D97-AF65-F5344CB8AC3E}">
        <p14:creationId xmlns:p14="http://schemas.microsoft.com/office/powerpoint/2010/main" val="234026270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78</a:t>
            </a:fld>
            <a:endParaRPr kumimoji="1" lang="zh-CN" altLang="en-US"/>
          </a:p>
        </p:txBody>
      </p:sp>
    </p:spTree>
    <p:extLst>
      <p:ext uri="{BB962C8B-B14F-4D97-AF65-F5344CB8AC3E}">
        <p14:creationId xmlns:p14="http://schemas.microsoft.com/office/powerpoint/2010/main" val="36348514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17</a:t>
            </a:fld>
            <a:endParaRPr kumimoji="1" lang="zh-CN" altLang="en-US"/>
          </a:p>
        </p:txBody>
      </p:sp>
    </p:spTree>
    <p:extLst>
      <p:ext uri="{BB962C8B-B14F-4D97-AF65-F5344CB8AC3E}">
        <p14:creationId xmlns:p14="http://schemas.microsoft.com/office/powerpoint/2010/main" val="16143649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18</a:t>
            </a:fld>
            <a:endParaRPr kumimoji="1" lang="zh-CN" altLang="en-US"/>
          </a:p>
        </p:txBody>
      </p:sp>
    </p:spTree>
    <p:extLst>
      <p:ext uri="{BB962C8B-B14F-4D97-AF65-F5344CB8AC3E}">
        <p14:creationId xmlns:p14="http://schemas.microsoft.com/office/powerpoint/2010/main" val="2184141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err="1">
                <a:latin typeface="Times New Roman" panose="02020603050405020304" pitchFamily="18" charset="0"/>
                <a:cs typeface="Times New Roman" panose="02020603050405020304" pitchFamily="18" charset="0"/>
              </a:rPr>
              <a:t>SSTable</a:t>
            </a:r>
            <a:r>
              <a:rPr kumimoji="1" lang="en-US" altLang="zh-CN" dirty="0">
                <a:latin typeface="Times New Roman" panose="02020603050405020304" pitchFamily="18" charset="0"/>
                <a:cs typeface="Times New Roman" panose="02020603050405020304" pitchFamily="18" charset="0"/>
              </a:rPr>
              <a:t> </a:t>
            </a:r>
            <a:r>
              <a:rPr kumimoji="1" lang="zh-CN" altLang="en-US" dirty="0">
                <a:latin typeface="Times New Roman" panose="02020603050405020304" pitchFamily="18" charset="0"/>
                <a:cs typeface="Times New Roman" panose="02020603050405020304" pitchFamily="18" charset="0"/>
              </a:rPr>
              <a:t>可认为是 </a:t>
            </a:r>
            <a:r>
              <a:rPr kumimoji="1" lang="en-US" altLang="zh-CN" dirty="0">
                <a:latin typeface="Times New Roman" panose="02020603050405020304" pitchFamily="18" charset="0"/>
                <a:cs typeface="Times New Roman" panose="02020603050405020304" pitchFamily="18" charset="0"/>
              </a:rPr>
              <a:t>Bigtable </a:t>
            </a:r>
            <a:r>
              <a:rPr kumimoji="1" lang="zh-CN" altLang="en-US" dirty="0">
                <a:latin typeface="Times New Roman" panose="02020603050405020304" pitchFamily="18" charset="0"/>
                <a:cs typeface="Times New Roman" panose="02020603050405020304" pitchFamily="18" charset="0"/>
              </a:rPr>
              <a:t>中单机数据在磁盘的存储格式，而 </a:t>
            </a:r>
            <a:r>
              <a:rPr kumimoji="1" lang="en-US" altLang="zh-CN" dirty="0">
                <a:latin typeface="Times New Roman" panose="02020603050405020304" pitchFamily="18" charset="0"/>
                <a:cs typeface="Times New Roman" panose="02020603050405020304" pitchFamily="18" charset="0"/>
              </a:rPr>
              <a:t>tablet </a:t>
            </a:r>
            <a:r>
              <a:rPr kumimoji="1" lang="zh-CN" altLang="en-US" dirty="0">
                <a:latin typeface="Times New Roman" panose="02020603050405020304" pitchFamily="18" charset="0"/>
                <a:cs typeface="Times New Roman" panose="02020603050405020304" pitchFamily="18" charset="0"/>
              </a:rPr>
              <a:t>则是分布式调度和存储的最小单元。</a:t>
            </a:r>
            <a:r>
              <a:rPr kumimoji="1" lang="en" altLang="zh-CN" dirty="0">
                <a:latin typeface="Times New Roman" panose="02020603050405020304" pitchFamily="18" charset="0"/>
                <a:cs typeface="Times New Roman" panose="02020603050405020304" pitchFamily="18" charset="0"/>
              </a:rPr>
              <a:t>https://</a:t>
            </a:r>
            <a:r>
              <a:rPr kumimoji="1" lang="en" altLang="zh-CN" dirty="0" err="1">
                <a:latin typeface="Times New Roman" panose="02020603050405020304" pitchFamily="18" charset="0"/>
                <a:cs typeface="Times New Roman" panose="02020603050405020304" pitchFamily="18" charset="0"/>
              </a:rPr>
              <a:t>www.zhihu.com</a:t>
            </a:r>
            <a:r>
              <a:rPr kumimoji="1" lang="en" altLang="zh-CN" dirty="0">
                <a:latin typeface="Times New Roman" panose="02020603050405020304" pitchFamily="18" charset="0"/>
                <a:cs typeface="Times New Roman" panose="02020603050405020304" pitchFamily="18" charset="0"/>
              </a:rPr>
              <a:t>/question/20477387</a:t>
            </a:r>
            <a:endParaRPr kumimoji="1" lang="en-US" altLang="zh-CN" dirty="0">
              <a:latin typeface="Times New Roman" panose="02020603050405020304" pitchFamily="18" charset="0"/>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11E0FFE6-A5E8-214E-90B0-6F3D752C1CB5}" type="slidenum">
              <a:rPr kumimoji="1" lang="zh-CN" altLang="en-US" smtClean="0"/>
              <a:t>19</a:t>
            </a:fld>
            <a:endParaRPr kumimoji="1" lang="zh-CN" altLang="en-US"/>
          </a:p>
        </p:txBody>
      </p:sp>
    </p:spTree>
    <p:extLst>
      <p:ext uri="{BB962C8B-B14F-4D97-AF65-F5344CB8AC3E}">
        <p14:creationId xmlns:p14="http://schemas.microsoft.com/office/powerpoint/2010/main" val="16025582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51B1F6-75C7-2955-FEAB-6ADC511016EC}"/>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9805FB77-870D-F43C-C1C9-22299C75A2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3213B86C-9248-0F3B-7C48-65F3E802CE4D}"/>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5" name="页脚占位符 4">
            <a:extLst>
              <a:ext uri="{FF2B5EF4-FFF2-40B4-BE49-F238E27FC236}">
                <a16:creationId xmlns:a16="http://schemas.microsoft.com/office/drawing/2014/main" id="{E5704E4B-33F9-51CB-CFC7-572361FFE88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93289C07-196E-AAEA-3D55-06828D56869F}"/>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1792158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13B603-1566-2099-69F3-DE8021B9FE3C}"/>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D05F2D52-4684-88C7-2447-69A89C6EEFEC}"/>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866A426F-65E5-1907-7C3B-DE16502648F8}"/>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5" name="页脚占位符 4">
            <a:extLst>
              <a:ext uri="{FF2B5EF4-FFF2-40B4-BE49-F238E27FC236}">
                <a16:creationId xmlns:a16="http://schemas.microsoft.com/office/drawing/2014/main" id="{C946059A-F7D4-3EE4-321B-D3146B1151C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6FCCF0D-0C23-818F-FFDF-43783A9399CB}"/>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457375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09E473C-DA68-2C58-0CA7-A2730064D84C}"/>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146C94B3-8F1E-C94D-D907-A3ED9B904BA3}"/>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1A97BC1A-6E2C-EA96-33E3-223FB24A8544}"/>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5" name="页脚占位符 4">
            <a:extLst>
              <a:ext uri="{FF2B5EF4-FFF2-40B4-BE49-F238E27FC236}">
                <a16:creationId xmlns:a16="http://schemas.microsoft.com/office/drawing/2014/main" id="{034CA4C6-9947-2243-9FB2-06F52A3D09C9}"/>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37019CC-CA31-E913-01DC-7433E05EF252}"/>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3858704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517CB0-9E25-1395-771F-506B06291D39}"/>
              </a:ext>
            </a:extLst>
          </p:cNvPr>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kumimoji="1" lang="zh-CN" altLang="en-US" dirty="0"/>
              <a:t>单击此处编辑母版标题样式</a:t>
            </a:r>
          </a:p>
        </p:txBody>
      </p:sp>
      <p:sp>
        <p:nvSpPr>
          <p:cNvPr id="3" name="内容占位符 2">
            <a:extLst>
              <a:ext uri="{FF2B5EF4-FFF2-40B4-BE49-F238E27FC236}">
                <a16:creationId xmlns:a16="http://schemas.microsoft.com/office/drawing/2014/main" id="{23AEEF50-B20E-F3DE-D85C-D190B21BD569}"/>
              </a:ext>
            </a:extLst>
          </p:cNvPr>
          <p:cNvSpPr>
            <a:spLocks noGrp="1"/>
          </p:cNvSpPr>
          <p:nvPr>
            <p:ph idx="1"/>
          </p:nvPr>
        </p:nvSpPr>
        <p:spPr/>
        <p:txBody>
          <a:bodyPr/>
          <a:lstStyle>
            <a:lvl1pPr>
              <a:defRPr sz="2400">
                <a:latin typeface="Times New Roman" panose="02020603050405020304" pitchFamily="18" charset="0"/>
                <a:cs typeface="Times New Roman" panose="02020603050405020304" pitchFamily="18" charset="0"/>
              </a:defRPr>
            </a:lvl1pPr>
            <a:lvl2pPr>
              <a:defRPr sz="2000">
                <a:latin typeface="Times New Roman" panose="02020603050405020304" pitchFamily="18" charset="0"/>
                <a:cs typeface="Times New Roman" panose="02020603050405020304" pitchFamily="18" charset="0"/>
              </a:defRPr>
            </a:lvl2pPr>
            <a:lvl3pPr>
              <a:defRPr sz="1800">
                <a:latin typeface="Times New Roman" panose="02020603050405020304" pitchFamily="18" charset="0"/>
                <a:cs typeface="Times New Roman" panose="02020603050405020304" pitchFamily="18" charset="0"/>
              </a:defRPr>
            </a:lvl3pPr>
            <a:lvl4pPr>
              <a:defRPr sz="1600">
                <a:latin typeface="Times New Roman" panose="02020603050405020304" pitchFamily="18" charset="0"/>
                <a:cs typeface="Times New Roman" panose="02020603050405020304" pitchFamily="18" charset="0"/>
              </a:defRPr>
            </a:lvl4pPr>
            <a:lvl5pPr>
              <a:defRPr sz="1600">
                <a:latin typeface="Times New Roman" panose="02020603050405020304" pitchFamily="18" charset="0"/>
                <a:cs typeface="Times New Roman" panose="02020603050405020304" pitchFamily="18" charset="0"/>
              </a:defRPr>
            </a:lvl5p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4" name="日期占位符 3">
            <a:extLst>
              <a:ext uri="{FF2B5EF4-FFF2-40B4-BE49-F238E27FC236}">
                <a16:creationId xmlns:a16="http://schemas.microsoft.com/office/drawing/2014/main" id="{EF5D3F89-0475-5BFA-3AF9-BED544CC9AB3}"/>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5" name="页脚占位符 4">
            <a:extLst>
              <a:ext uri="{FF2B5EF4-FFF2-40B4-BE49-F238E27FC236}">
                <a16:creationId xmlns:a16="http://schemas.microsoft.com/office/drawing/2014/main" id="{CFCB71A5-0347-1FAF-EF64-6A384F2AE7EA}"/>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49CD992-A383-5B06-5FF9-C77371DA28AF}"/>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1689908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E72728-D106-D034-087E-ECD37ABE01C9}"/>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C7D3D822-8DB0-AF47-3C5E-E12F68D22E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FA13844A-2493-72A2-FB42-7317AD3984AD}"/>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5" name="页脚占位符 4">
            <a:extLst>
              <a:ext uri="{FF2B5EF4-FFF2-40B4-BE49-F238E27FC236}">
                <a16:creationId xmlns:a16="http://schemas.microsoft.com/office/drawing/2014/main" id="{DE2F54DA-ABC2-8764-7999-B1DAA272D49F}"/>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A2D30619-7E7B-C98E-0DD4-B2C8426BCFF7}"/>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1255063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C87941-8873-3263-826B-E0FF08BF8ABF}"/>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7043D80B-5841-3212-FBAB-45A0B5031531}"/>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4B0AA1C1-AD3D-4AC1-CE4D-D4F38C752B08}"/>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2E509E50-DDEF-2F11-3246-298BB53C2A9A}"/>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6" name="页脚占位符 5">
            <a:extLst>
              <a:ext uri="{FF2B5EF4-FFF2-40B4-BE49-F238E27FC236}">
                <a16:creationId xmlns:a16="http://schemas.microsoft.com/office/drawing/2014/main" id="{672B227C-1D59-E102-E4DB-C339E1CB752F}"/>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04A49CE7-8013-4F6A-E2DE-AAAD2FCA9ED3}"/>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4260009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2A668B-61AF-EC6D-0A58-74774A0480BB}"/>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907AAEC3-1EE1-5D71-3E36-76E4DFBCF0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972F1E1C-6EF4-E91D-5199-194040CFF503}"/>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65AF6BA3-34C7-F941-002C-0C1549AC1C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35E5A1B7-C3BB-B174-AF26-6FCEDE876C7C}"/>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04DF30AC-1659-2E21-0AE4-9DE5987DCE0E}"/>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8" name="页脚占位符 7">
            <a:extLst>
              <a:ext uri="{FF2B5EF4-FFF2-40B4-BE49-F238E27FC236}">
                <a16:creationId xmlns:a16="http://schemas.microsoft.com/office/drawing/2014/main" id="{B9CE768D-B1B0-F312-D6CE-40982CF9C251}"/>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40CA5FF3-31DC-4E64-301B-D85D53DCE363}"/>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3785587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7FBAAB-DF51-2C18-FF9F-76DCF6B6457C}"/>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77971E6E-F8A0-0B8C-CFF0-22D971A2C701}"/>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4" name="页脚占位符 3">
            <a:extLst>
              <a:ext uri="{FF2B5EF4-FFF2-40B4-BE49-F238E27FC236}">
                <a16:creationId xmlns:a16="http://schemas.microsoft.com/office/drawing/2014/main" id="{961430AC-F67B-704B-F8D6-433356C52855}"/>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87233BC9-C972-4F54-D613-85A4E5E351EF}"/>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3360777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AD3DD04-4207-56DE-4882-F07C2A133DB1}"/>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3" name="页脚占位符 2">
            <a:extLst>
              <a:ext uri="{FF2B5EF4-FFF2-40B4-BE49-F238E27FC236}">
                <a16:creationId xmlns:a16="http://schemas.microsoft.com/office/drawing/2014/main" id="{2D2ABF7B-46B9-4F6D-ECD6-9DC40A1D9499}"/>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B1973854-4BAE-E6AC-FA3A-5B733CB517D7}"/>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31590537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9216D4-D375-9E79-9692-63A6B0A3BB9E}"/>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82E6A66D-9F22-AE8F-4388-236C9CB89F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47812EF8-C935-07B8-892F-2693F03C45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B3F9E06F-6AE9-9634-7A79-F007EEFE76FA}"/>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6" name="页脚占位符 5">
            <a:extLst>
              <a:ext uri="{FF2B5EF4-FFF2-40B4-BE49-F238E27FC236}">
                <a16:creationId xmlns:a16="http://schemas.microsoft.com/office/drawing/2014/main" id="{67BBD9A5-C780-F7FF-A4C4-558482BC0D4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A352D1B2-2E2F-AC90-901C-5E46571B467A}"/>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641097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9487F4-167C-8DF9-422F-1DA23F9A1E49}"/>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6C3DDF3E-1393-B892-7E33-CF9C878BB8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BB1DCF9D-9EB0-E904-F7D2-04C0902201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A6EF952A-743B-652E-BFC1-FC7CDF9FD149}"/>
              </a:ext>
            </a:extLst>
          </p:cNvPr>
          <p:cNvSpPr>
            <a:spLocks noGrp="1"/>
          </p:cNvSpPr>
          <p:nvPr>
            <p:ph type="dt" sz="half" idx="10"/>
          </p:nvPr>
        </p:nvSpPr>
        <p:spPr/>
        <p:txBody>
          <a:bodyPr/>
          <a:lstStyle/>
          <a:p>
            <a:fld id="{49DE13BE-32FA-A74A-AEF4-8AA8FFF891E6}" type="datetimeFigureOut">
              <a:rPr kumimoji="1" lang="zh-CN" altLang="en-US" smtClean="0"/>
              <a:t>2024/3/30</a:t>
            </a:fld>
            <a:endParaRPr kumimoji="1" lang="zh-CN" altLang="en-US"/>
          </a:p>
        </p:txBody>
      </p:sp>
      <p:sp>
        <p:nvSpPr>
          <p:cNvPr id="6" name="页脚占位符 5">
            <a:extLst>
              <a:ext uri="{FF2B5EF4-FFF2-40B4-BE49-F238E27FC236}">
                <a16:creationId xmlns:a16="http://schemas.microsoft.com/office/drawing/2014/main" id="{6E8EE2C4-3C05-C451-0EE8-B495AF0D2C64}"/>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C797952C-57BF-5872-BD92-6F57DB433615}"/>
              </a:ext>
            </a:extLst>
          </p:cNvPr>
          <p:cNvSpPr>
            <a:spLocks noGrp="1"/>
          </p:cNvSpPr>
          <p:nvPr>
            <p:ph type="sldNum" sz="quarter" idx="12"/>
          </p:nvPr>
        </p:nvSpPr>
        <p:spPr/>
        <p:txBody>
          <a:body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1723332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33D1063-E6A5-2180-2A3B-43DD385F1D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2AEC4274-C968-7A1C-A8F6-36063D99A8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392CB207-331C-3D16-FB02-22A22A258A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DE13BE-32FA-A74A-AEF4-8AA8FFF891E6}" type="datetimeFigureOut">
              <a:rPr kumimoji="1" lang="zh-CN" altLang="en-US" smtClean="0"/>
              <a:t>2024/3/30</a:t>
            </a:fld>
            <a:endParaRPr kumimoji="1" lang="zh-CN" altLang="en-US"/>
          </a:p>
        </p:txBody>
      </p:sp>
      <p:sp>
        <p:nvSpPr>
          <p:cNvPr id="5" name="页脚占位符 4">
            <a:extLst>
              <a:ext uri="{FF2B5EF4-FFF2-40B4-BE49-F238E27FC236}">
                <a16:creationId xmlns:a16="http://schemas.microsoft.com/office/drawing/2014/main" id="{A409F540-5254-2437-92CC-145B3ED4CE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8C5648F7-7FFB-5C89-2D2E-83C82C9CAC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2B25C5-41CE-CB4A-B771-9DAE22BB8611}" type="slidenum">
              <a:rPr kumimoji="1" lang="zh-CN" altLang="en-US" smtClean="0"/>
              <a:t>‹#›</a:t>
            </a:fld>
            <a:endParaRPr kumimoji="1" lang="zh-CN" altLang="en-US"/>
          </a:p>
        </p:txBody>
      </p:sp>
    </p:spTree>
    <p:extLst>
      <p:ext uri="{BB962C8B-B14F-4D97-AF65-F5344CB8AC3E}">
        <p14:creationId xmlns:p14="http://schemas.microsoft.com/office/powerpoint/2010/main" val="28884561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rocksdb.org/"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329589-9EDF-2096-5A61-3FD55B868CE2}"/>
              </a:ext>
            </a:extLst>
          </p:cNvPr>
          <p:cNvSpPr>
            <a:spLocks noGrp="1"/>
          </p:cNvSpPr>
          <p:nvPr>
            <p:ph type="ctrTitle"/>
          </p:nvPr>
        </p:nvSpPr>
        <p:spPr/>
        <p:txBody>
          <a:bodyPr/>
          <a:lstStyle/>
          <a:p>
            <a:r>
              <a:rPr kumimoji="1" lang="en-US" altLang="zh-CN" b="1" dirty="0" err="1">
                <a:latin typeface="Times New Roman" panose="02020603050405020304" pitchFamily="18" charset="0"/>
                <a:ea typeface="SimSun" panose="02010600030101010101" pitchFamily="2" charset="-122"/>
                <a:cs typeface="Times New Roman" panose="02020603050405020304" pitchFamily="18" charset="0"/>
              </a:rPr>
              <a:t>MyRocks</a:t>
            </a:r>
            <a:r>
              <a:rPr kumimoji="1" lang="en-US" altLang="zh-CN" b="1" dirty="0">
                <a:latin typeface="Times New Roman" panose="02020603050405020304" pitchFamily="18" charset="0"/>
                <a:ea typeface="SimSun" panose="02010600030101010101" pitchFamily="2" charset="-122"/>
                <a:cs typeface="Times New Roman" panose="02020603050405020304" pitchFamily="18" charset="0"/>
              </a:rPr>
              <a:t> </a:t>
            </a:r>
            <a:r>
              <a:rPr kumimoji="1" lang="zh-CN" altLang="en-US" b="1" dirty="0">
                <a:latin typeface="Times New Roman" panose="02020603050405020304" pitchFamily="18" charset="0"/>
                <a:ea typeface="SimSun" panose="02010600030101010101" pitchFamily="2" charset="-122"/>
                <a:cs typeface="Times New Roman" panose="02020603050405020304" pitchFamily="18" charset="0"/>
              </a:rPr>
              <a:t>入门</a:t>
            </a:r>
          </a:p>
        </p:txBody>
      </p:sp>
      <p:sp>
        <p:nvSpPr>
          <p:cNvPr id="3" name="副标题 2">
            <a:extLst>
              <a:ext uri="{FF2B5EF4-FFF2-40B4-BE49-F238E27FC236}">
                <a16:creationId xmlns:a16="http://schemas.microsoft.com/office/drawing/2014/main" id="{81DC8DC2-2DF1-FBC6-E588-186B9AA35813}"/>
              </a:ext>
            </a:extLst>
          </p:cNvPr>
          <p:cNvSpPr>
            <a:spLocks noGrp="1"/>
          </p:cNvSpPr>
          <p:nvPr>
            <p:ph type="subTitle" idx="1"/>
          </p:nvPr>
        </p:nvSpPr>
        <p:spPr>
          <a:xfrm>
            <a:off x="1524000" y="4246178"/>
            <a:ext cx="9144000" cy="1011621"/>
          </a:xfrm>
        </p:spPr>
        <p:txBody>
          <a:bodyPr>
            <a:normAutofit/>
          </a:bodyPr>
          <a:lstStyle/>
          <a:p>
            <a:pPr algn="r"/>
            <a:r>
              <a:rPr kumimoji="1" lang="en-US" altLang="zh-CN" sz="2000" dirty="0" err="1">
                <a:latin typeface="Times New Roman" panose="02020603050405020304" pitchFamily="18" charset="0"/>
                <a:cs typeface="Times New Roman" panose="02020603050405020304" pitchFamily="18" charset="0"/>
              </a:rPr>
              <a:t>Lemonacy</a:t>
            </a:r>
            <a:endParaRPr kumimoji="1" lang="en-US"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6556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a:latin typeface="Times New Roman" panose="02020603050405020304" pitchFamily="18" charset="0"/>
                <a:cs typeface="Times New Roman" panose="02020603050405020304" pitchFamily="18" charset="0"/>
              </a:rPr>
              <a:t>LSM-Tree</a:t>
            </a:r>
            <a:r>
              <a:rPr kumimoji="1" lang="zh-CN" altLang="en-US" dirty="0">
                <a:latin typeface="Times New Roman" panose="02020603050405020304" pitchFamily="18" charset="0"/>
                <a:cs typeface="Times New Roman" panose="02020603050405020304" pitchFamily="18" charset="0"/>
              </a:rPr>
              <a:t>诞生背景</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en-US" altLang="zh-CN" sz="2400" dirty="0">
                <a:latin typeface="Times New Roman" panose="02020603050405020304" pitchFamily="18" charset="0"/>
                <a:cs typeface="Times New Roman" panose="02020603050405020304" pitchFamily="18" charset="0"/>
              </a:rPr>
              <a:t>SSD</a:t>
            </a:r>
            <a:r>
              <a:rPr kumimoji="1" lang="zh-CN" altLang="en-US" sz="2400" dirty="0">
                <a:latin typeface="Times New Roman" panose="02020603050405020304" pitchFamily="18" charset="0"/>
                <a:cs typeface="Times New Roman" panose="02020603050405020304" pitchFamily="18" charset="0"/>
              </a:rPr>
              <a:t>的写放大（</a:t>
            </a:r>
            <a:r>
              <a:rPr kumimoji="1" lang="en-US" altLang="zh-CN" sz="2400" dirty="0">
                <a:latin typeface="Times New Roman" panose="02020603050405020304" pitchFamily="18" charset="0"/>
                <a:cs typeface="Times New Roman" panose="02020603050405020304" pitchFamily="18" charset="0"/>
              </a:rPr>
              <a:t>Write</a:t>
            </a:r>
            <a:r>
              <a:rPr kumimoji="1" lang="zh-CN" altLang="en-US" sz="2400" dirty="0">
                <a:latin typeface="Times New Roman" panose="02020603050405020304" pitchFamily="18" charset="0"/>
                <a:cs typeface="Times New Roman" panose="02020603050405020304" pitchFamily="18" charset="0"/>
              </a:rPr>
              <a:t> </a:t>
            </a:r>
            <a:r>
              <a:rPr kumimoji="1" lang="en" altLang="zh-CN" dirty="0"/>
              <a:t>A</a:t>
            </a:r>
            <a:r>
              <a:rPr kumimoji="1" lang="en" altLang="zh-CN" sz="2400" dirty="0">
                <a:latin typeface="Times New Roman" panose="02020603050405020304" pitchFamily="18" charset="0"/>
                <a:cs typeface="Times New Roman" panose="02020603050405020304" pitchFamily="18" charset="0"/>
              </a:rPr>
              <a:t>mplification</a:t>
            </a:r>
            <a:r>
              <a:rPr kumimoji="1" lang="zh-CN" altLang="en-US" sz="2400" dirty="0">
                <a:latin typeface="Times New Roman" panose="02020603050405020304" pitchFamily="18" charset="0"/>
                <a:cs typeface="Times New Roman" panose="02020603050405020304" pitchFamily="18" charset="0"/>
              </a:rPr>
              <a:t>）</a:t>
            </a:r>
            <a:endParaRPr kumimoji="1" lang="en-US" altLang="zh-CN" sz="2400" dirty="0">
              <a:latin typeface="Times New Roman" panose="02020603050405020304" pitchFamily="18" charset="0"/>
              <a:cs typeface="Times New Roman" panose="02020603050405020304" pitchFamily="18" charset="0"/>
            </a:endParaRPr>
          </a:p>
          <a:p>
            <a:pPr lvl="1" algn="just"/>
            <a:r>
              <a:rPr kumimoji="1" lang="zh-CN" altLang="en-US" dirty="0">
                <a:latin typeface="Times New Roman" panose="02020603050405020304" pitchFamily="18" charset="0"/>
                <a:cs typeface="Times New Roman" panose="02020603050405020304" pitchFamily="18" charset="0"/>
              </a:rPr>
              <a:t>闪存基本构成：页</a:t>
            </a:r>
            <a:r>
              <a:rPr kumimoji="1" lang="en" altLang="zh-CN" dirty="0">
                <a:latin typeface="Times New Roman" panose="02020603050405020304" pitchFamily="18" charset="0"/>
                <a:cs typeface="Times New Roman" panose="02020603050405020304" pitchFamily="18" charset="0"/>
              </a:rPr>
              <a:t>page</a:t>
            </a:r>
            <a:r>
              <a:rPr kumimoji="1" lang="zh-CN" altLang="en" dirty="0">
                <a:latin typeface="Times New Roman" panose="02020603050405020304" pitchFamily="18" charset="0"/>
                <a:cs typeface="Times New Roman" panose="02020603050405020304" pitchFamily="18" charset="0"/>
              </a:rPr>
              <a:t>（</a:t>
            </a:r>
            <a:r>
              <a:rPr kumimoji="1" lang="en" altLang="zh-CN" dirty="0">
                <a:latin typeface="Times New Roman" panose="02020603050405020304" pitchFamily="18" charset="0"/>
                <a:cs typeface="Times New Roman" panose="02020603050405020304" pitchFamily="18" charset="0"/>
              </a:rPr>
              <a:t>4K</a:t>
            </a:r>
            <a:r>
              <a:rPr kumimoji="1" lang="zh-CN" altLang="e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块</a:t>
            </a:r>
            <a:r>
              <a:rPr kumimoji="1" lang="en" altLang="zh-CN" dirty="0">
                <a:latin typeface="Times New Roman" panose="02020603050405020304" pitchFamily="18" charset="0"/>
                <a:cs typeface="Times New Roman" panose="02020603050405020304" pitchFamily="18" charset="0"/>
              </a:rPr>
              <a:t>block</a:t>
            </a:r>
            <a:r>
              <a:rPr kumimoji="1" lang="zh-CN" altLang="e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通常</a:t>
            </a:r>
            <a:r>
              <a:rPr kumimoji="1" lang="en-US" altLang="zh-CN" dirty="0">
                <a:latin typeface="Times New Roman" panose="02020603050405020304" pitchFamily="18" charset="0"/>
                <a:cs typeface="Times New Roman" panose="02020603050405020304" pitchFamily="18" charset="0"/>
              </a:rPr>
              <a:t>64</a:t>
            </a:r>
            <a:r>
              <a:rPr kumimoji="1" lang="zh-CN" altLang="en-US" dirty="0">
                <a:latin typeface="Times New Roman" panose="02020603050405020304" pitchFamily="18" charset="0"/>
                <a:cs typeface="Times New Roman" panose="02020603050405020304" pitchFamily="18" charset="0"/>
              </a:rPr>
              <a:t>个</a:t>
            </a:r>
            <a:r>
              <a:rPr kumimoji="1" lang="en" altLang="zh-CN" dirty="0">
                <a:latin typeface="Times New Roman" panose="02020603050405020304" pitchFamily="18" charset="0"/>
                <a:cs typeface="Times New Roman" panose="02020603050405020304" pitchFamily="18" charset="0"/>
              </a:rPr>
              <a:t>page</a:t>
            </a:r>
            <a:r>
              <a:rPr kumimoji="1" lang="zh-CN" altLang="en-US" dirty="0">
                <a:latin typeface="Times New Roman" panose="02020603050405020304" pitchFamily="18" charset="0"/>
                <a:cs typeface="Times New Roman" panose="02020603050405020304" pitchFamily="18" charset="0"/>
              </a:rPr>
              <a:t>组成一个</a:t>
            </a:r>
            <a:r>
              <a:rPr kumimoji="1" lang="en" altLang="zh-CN" dirty="0">
                <a:latin typeface="Times New Roman" panose="02020603050405020304" pitchFamily="18" charset="0"/>
                <a:cs typeface="Times New Roman" panose="02020603050405020304" pitchFamily="18" charset="0"/>
              </a:rPr>
              <a:t>block</a:t>
            </a:r>
            <a:r>
              <a:rPr kumimoji="1" lang="zh-CN" altLang="e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有的是</a:t>
            </a:r>
            <a:r>
              <a:rPr kumimoji="1" lang="en-US" altLang="zh-CN" dirty="0">
                <a:latin typeface="Times New Roman" panose="02020603050405020304" pitchFamily="18" charset="0"/>
                <a:cs typeface="Times New Roman" panose="02020603050405020304" pitchFamily="18" charset="0"/>
              </a:rPr>
              <a:t>128</a:t>
            </a:r>
            <a:r>
              <a:rPr kumimoji="1" lang="zh-CN" altLang="en-US" dirty="0">
                <a:latin typeface="Times New Roman" panose="02020603050405020304" pitchFamily="18" charset="0"/>
                <a:cs typeface="Times New Roman" panose="02020603050405020304" pitchFamily="18" charset="0"/>
              </a:rPr>
              <a:t>个）→面</a:t>
            </a:r>
            <a:r>
              <a:rPr kumimoji="1" lang="en" altLang="zh-CN" dirty="0">
                <a:latin typeface="Times New Roman" panose="02020603050405020304" pitchFamily="18" charset="0"/>
                <a:cs typeface="Times New Roman" panose="02020603050405020304" pitchFamily="18" charset="0"/>
              </a:rPr>
              <a:t>plane</a:t>
            </a:r>
            <a:r>
              <a:rPr kumimoji="1" lang="zh-CN" altLang="e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多个</a:t>
            </a:r>
            <a:r>
              <a:rPr kumimoji="1" lang="en" altLang="zh-CN" dirty="0">
                <a:latin typeface="Times New Roman" panose="02020603050405020304" pitchFamily="18" charset="0"/>
                <a:cs typeface="Times New Roman" panose="02020603050405020304" pitchFamily="18" charset="0"/>
              </a:rPr>
              <a:t>block</a:t>
            </a:r>
            <a:r>
              <a:rPr kumimoji="1" lang="zh-CN" altLang="en-US" dirty="0">
                <a:latin typeface="Times New Roman" panose="02020603050405020304" pitchFamily="18" charset="0"/>
                <a:cs typeface="Times New Roman" panose="02020603050405020304" pitchFamily="18" charset="0"/>
              </a:rPr>
              <a:t>组成）→</a:t>
            </a:r>
            <a:r>
              <a:rPr kumimoji="1" lang="en" altLang="zh-CN" dirty="0">
                <a:latin typeface="Times New Roman" panose="02020603050405020304" pitchFamily="18" charset="0"/>
                <a:cs typeface="Times New Roman" panose="02020603050405020304" pitchFamily="18" charset="0"/>
              </a:rPr>
              <a:t>die</a:t>
            </a:r>
            <a:r>
              <a:rPr kumimoji="1" lang="zh-CN" altLang="en" dirty="0">
                <a:latin typeface="Times New Roman" panose="02020603050405020304" pitchFamily="18" charset="0"/>
                <a:cs typeface="Times New Roman" panose="02020603050405020304" pitchFamily="18" charset="0"/>
              </a:rPr>
              <a:t>（</a:t>
            </a:r>
            <a:r>
              <a:rPr kumimoji="1" lang="en" altLang="zh-CN" dirty="0">
                <a:latin typeface="Times New Roman" panose="02020603050405020304" pitchFamily="18" charset="0"/>
                <a:cs typeface="Times New Roman" panose="02020603050405020304" pitchFamily="18" charset="0"/>
              </a:rPr>
              <a:t>plane</a:t>
            </a:r>
            <a:r>
              <a:rPr kumimoji="1" lang="zh-CN" altLang="en-US" dirty="0">
                <a:latin typeface="Times New Roman" panose="02020603050405020304" pitchFamily="18" charset="0"/>
                <a:cs typeface="Times New Roman" panose="02020603050405020304" pitchFamily="18" charset="0"/>
              </a:rPr>
              <a:t>就是一个</a:t>
            </a:r>
            <a:r>
              <a:rPr kumimoji="1" lang="en" altLang="zh-CN" dirty="0">
                <a:latin typeface="Times New Roman" panose="02020603050405020304" pitchFamily="18" charset="0"/>
                <a:cs typeface="Times New Roman" panose="02020603050405020304" pitchFamily="18" charset="0"/>
              </a:rPr>
              <a:t>die</a:t>
            </a:r>
            <a:r>
              <a:rPr kumimoji="1" lang="zh-CN" altLang="e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闪存片（多个</a:t>
            </a:r>
            <a:r>
              <a:rPr kumimoji="1" lang="en" altLang="zh-CN" dirty="0">
                <a:latin typeface="Times New Roman" panose="02020603050405020304" pitchFamily="18" charset="0"/>
                <a:cs typeface="Times New Roman" panose="02020603050405020304" pitchFamily="18" charset="0"/>
              </a:rPr>
              <a:t>die</a:t>
            </a:r>
            <a:r>
              <a:rPr kumimoji="1" lang="zh-CN" altLang="en-US" dirty="0">
                <a:latin typeface="Times New Roman" panose="02020603050405020304" pitchFamily="18" charset="0"/>
                <a:cs typeface="Times New Roman" panose="02020603050405020304" pitchFamily="18" charset="0"/>
              </a:rPr>
              <a:t>组成）→</a:t>
            </a:r>
            <a:r>
              <a:rPr kumimoji="1" lang="en" altLang="zh-CN" dirty="0">
                <a:latin typeface="Times New Roman" panose="02020603050405020304" pitchFamily="18" charset="0"/>
                <a:cs typeface="Times New Roman" panose="02020603050405020304" pitchFamily="18" charset="0"/>
              </a:rPr>
              <a:t>SSD</a:t>
            </a:r>
            <a:r>
              <a:rPr kumimoji="1" lang="zh-CN" altLang="e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多颗闪存片组成）</a:t>
            </a:r>
            <a:endParaRPr kumimoji="1" lang="en-US" altLang="zh-CN" dirty="0">
              <a:latin typeface="Times New Roman" panose="02020603050405020304" pitchFamily="18" charset="0"/>
              <a:cs typeface="Times New Roman" panose="02020603050405020304" pitchFamily="18" charset="0"/>
            </a:endParaRPr>
          </a:p>
          <a:p>
            <a:pPr lvl="1" algn="just"/>
            <a:r>
              <a:rPr kumimoji="1" lang="zh-CN" altLang="en-US" dirty="0"/>
              <a:t>当操作系统删除数据时，并不会马上删除，而是标记一个“删”的</a:t>
            </a:r>
            <a:r>
              <a:rPr kumimoji="1" lang="en-US" altLang="zh-CN" dirty="0"/>
              <a:t>tag</a:t>
            </a:r>
          </a:p>
          <a:p>
            <a:pPr lvl="1" algn="just"/>
            <a:r>
              <a:rPr kumimoji="1" lang="zh-CN" altLang="en-US" dirty="0">
                <a:latin typeface="Times New Roman" panose="02020603050405020304" pitchFamily="18" charset="0"/>
                <a:cs typeface="Times New Roman" panose="02020603050405020304" pitchFamily="18" charset="0"/>
              </a:rPr>
              <a:t>当机械硬盘要写入新数据时可以直接覆盖那些已经被标记“删”标签的数据</a:t>
            </a:r>
            <a:endParaRPr kumimoji="1" lang="en-US" altLang="zh-CN" dirty="0">
              <a:latin typeface="Times New Roman" panose="02020603050405020304" pitchFamily="18" charset="0"/>
              <a:cs typeface="Times New Roman" panose="02020603050405020304" pitchFamily="18" charset="0"/>
            </a:endParaRPr>
          </a:p>
          <a:p>
            <a:pPr lvl="1" algn="just"/>
            <a:r>
              <a:rPr kumimoji="1" lang="zh-CN" altLang="en-US" dirty="0">
                <a:latin typeface="Times New Roman" panose="02020603050405020304" pitchFamily="18" charset="0"/>
                <a:cs typeface="Times New Roman" panose="02020603050405020304" pitchFamily="18" charset="0"/>
              </a:rPr>
              <a:t>固态硬盘不行，只能先擦除旧的数据才能写入新数据</a:t>
            </a:r>
            <a:endParaRPr kumimoji="1" lang="en-US" altLang="zh-CN" dirty="0"/>
          </a:p>
          <a:p>
            <a:pPr lvl="1" algn="just"/>
            <a:r>
              <a:rPr kumimoji="1" lang="en" altLang="zh-CN" dirty="0">
                <a:latin typeface="Times New Roman" panose="02020603050405020304" pitchFamily="18" charset="0"/>
                <a:cs typeface="Times New Roman" panose="02020603050405020304" pitchFamily="18" charset="0"/>
              </a:rPr>
              <a:t>NAND</a:t>
            </a:r>
            <a:r>
              <a:rPr kumimoji="1" lang="zh-CN" altLang="en-US" dirty="0">
                <a:latin typeface="Times New Roman" panose="02020603050405020304" pitchFamily="18" charset="0"/>
                <a:cs typeface="Times New Roman" panose="02020603050405020304" pitchFamily="18" charset="0"/>
              </a:rPr>
              <a:t>闪存工作原理是以</a:t>
            </a:r>
            <a:r>
              <a:rPr kumimoji="1" lang="en-US" altLang="zh-CN" dirty="0">
                <a:latin typeface="Times New Roman" panose="02020603050405020304" pitchFamily="18" charset="0"/>
                <a:cs typeface="Times New Roman" panose="02020603050405020304" pitchFamily="18" charset="0"/>
              </a:rPr>
              <a:t>4</a:t>
            </a:r>
            <a:r>
              <a:rPr kumimoji="1" lang="en" altLang="zh-CN" dirty="0">
                <a:latin typeface="Times New Roman" panose="02020603050405020304" pitchFamily="18" charset="0"/>
                <a:cs typeface="Times New Roman" panose="02020603050405020304" pitchFamily="18" charset="0"/>
              </a:rPr>
              <a:t>K</a:t>
            </a:r>
            <a:r>
              <a:rPr kumimoji="1" lang="zh-CN" altLang="en-US" dirty="0">
                <a:latin typeface="Times New Roman" panose="02020603050405020304" pitchFamily="18" charset="0"/>
                <a:cs typeface="Times New Roman" panose="02020603050405020304" pitchFamily="18" charset="0"/>
              </a:rPr>
              <a:t>页（</a:t>
            </a:r>
            <a:r>
              <a:rPr kumimoji="1" lang="en" altLang="zh-CN" dirty="0">
                <a:latin typeface="Times New Roman" panose="02020603050405020304" pitchFamily="18" charset="0"/>
                <a:cs typeface="Times New Roman" panose="02020603050405020304" pitchFamily="18" charset="0"/>
              </a:rPr>
              <a:t>page</a:t>
            </a:r>
            <a:r>
              <a:rPr kumimoji="1" lang="zh-CN" altLang="e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为一个单元写入的，但擦除只能以块</a:t>
            </a:r>
            <a:r>
              <a:rPr kumimoji="1" lang="en" altLang="zh-CN" dirty="0">
                <a:latin typeface="Times New Roman" panose="02020603050405020304" pitchFamily="18" charset="0"/>
                <a:cs typeface="Times New Roman" panose="02020603050405020304" pitchFamily="18" charset="0"/>
              </a:rPr>
              <a:t>block</a:t>
            </a:r>
            <a:r>
              <a:rPr kumimoji="1" lang="zh-CN" altLang="en" dirty="0">
                <a:latin typeface="Times New Roman" panose="02020603050405020304" pitchFamily="18" charset="0"/>
                <a:cs typeface="Times New Roman" panose="02020603050405020304" pitchFamily="18" charset="0"/>
              </a:rPr>
              <a:t>（</a:t>
            </a:r>
            <a:r>
              <a:rPr kumimoji="1" lang="en" altLang="zh-CN" dirty="0">
                <a:latin typeface="Times New Roman" panose="02020603050405020304" pitchFamily="18" charset="0"/>
                <a:cs typeface="Times New Roman" panose="02020603050405020304" pitchFamily="18" charset="0"/>
              </a:rPr>
              <a:t>64</a:t>
            </a:r>
            <a:r>
              <a:rPr kumimoji="1" lang="zh-CN" altLang="en-US" dirty="0">
                <a:latin typeface="Times New Roman" panose="02020603050405020304" pitchFamily="18" charset="0"/>
                <a:cs typeface="Times New Roman" panose="02020603050405020304" pitchFamily="18" charset="0"/>
              </a:rPr>
              <a:t>个</a:t>
            </a:r>
            <a:r>
              <a:rPr kumimoji="1" lang="en" altLang="zh-CN" dirty="0">
                <a:latin typeface="Times New Roman" panose="02020603050405020304" pitchFamily="18" charset="0"/>
                <a:cs typeface="Times New Roman" panose="02020603050405020304" pitchFamily="18" charset="0"/>
              </a:rPr>
              <a:t>page</a:t>
            </a:r>
            <a:r>
              <a:rPr kumimoji="1" lang="zh-CN" altLang="e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为单位</a:t>
            </a:r>
            <a:endParaRPr kumimoji="1" lang="en-US" altLang="zh-CN" dirty="0">
              <a:latin typeface="Times New Roman" panose="02020603050405020304" pitchFamily="18" charset="0"/>
              <a:cs typeface="Times New Roman" panose="02020603050405020304" pitchFamily="18" charset="0"/>
            </a:endParaRPr>
          </a:p>
          <a:p>
            <a:pPr lvl="1" algn="just"/>
            <a:r>
              <a:rPr kumimoji="1" lang="zh-CN" altLang="en-US" dirty="0">
                <a:latin typeface="Times New Roman" panose="02020603050405020304" pitchFamily="18" charset="0"/>
                <a:cs typeface="Times New Roman" panose="02020603050405020304" pitchFamily="18" charset="0"/>
              </a:rPr>
              <a:t>实际写入的物理数据量是写入数据量的多倍</a:t>
            </a:r>
          </a:p>
        </p:txBody>
      </p:sp>
    </p:spTree>
    <p:extLst>
      <p:ext uri="{BB962C8B-B14F-4D97-AF65-F5344CB8AC3E}">
        <p14:creationId xmlns:p14="http://schemas.microsoft.com/office/powerpoint/2010/main" val="3964332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a:latin typeface="Times New Roman" panose="02020603050405020304" pitchFamily="18" charset="0"/>
                <a:cs typeface="Times New Roman" panose="02020603050405020304" pitchFamily="18" charset="0"/>
              </a:rPr>
              <a:t>LSM-Tree</a:t>
            </a:r>
            <a:r>
              <a:rPr kumimoji="1" lang="zh-CN" altLang="en-US" dirty="0">
                <a:latin typeface="Times New Roman" panose="02020603050405020304" pitchFamily="18" charset="0"/>
                <a:cs typeface="Times New Roman" panose="02020603050405020304" pitchFamily="18" charset="0"/>
              </a:rPr>
              <a:t>诞生背景</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zh-CN" altLang="en-US" dirty="0"/>
              <a:t>对于大量写入操作的场景下，</a:t>
            </a:r>
            <a:r>
              <a:rPr kumimoji="1" lang="en-US" altLang="zh-CN" dirty="0"/>
              <a:t>B-Tree</a:t>
            </a:r>
            <a:r>
              <a:rPr kumimoji="1" lang="zh-CN" altLang="en-US" dirty="0"/>
              <a:t>的写入会带来额外的</a:t>
            </a:r>
            <a:r>
              <a:rPr kumimoji="1" lang="en-US" altLang="zh-CN" dirty="0"/>
              <a:t>I/O</a:t>
            </a:r>
            <a:r>
              <a:rPr kumimoji="1" lang="zh-CN" altLang="en-US" dirty="0"/>
              <a:t>开销</a:t>
            </a:r>
            <a:endParaRPr kumimoji="1" lang="en-US" altLang="zh-CN" dirty="0"/>
          </a:p>
          <a:p>
            <a:pPr lvl="1" algn="just"/>
            <a:r>
              <a:rPr kumimoji="1" lang="zh-CN" altLang="en-US" dirty="0"/>
              <a:t>更改数据时多次覆盖整个 </a:t>
            </a:r>
            <a:r>
              <a:rPr kumimoji="1" lang="en" altLang="zh-CN" dirty="0"/>
              <a:t>Page</a:t>
            </a:r>
          </a:p>
          <a:p>
            <a:pPr lvl="1" algn="just"/>
            <a:r>
              <a:rPr kumimoji="1" lang="zh-CN" altLang="en-US" dirty="0">
                <a:latin typeface="Times New Roman" panose="02020603050405020304" pitchFamily="18" charset="0"/>
                <a:cs typeface="Times New Roman" panose="02020603050405020304" pitchFamily="18" charset="0"/>
              </a:rPr>
              <a:t>可能会导致页分裂</a:t>
            </a:r>
            <a:endParaRPr kumimoji="1" lang="en-US" altLang="zh-CN" dirty="0"/>
          </a:p>
          <a:p>
            <a:pPr algn="just"/>
            <a:r>
              <a:rPr kumimoji="1" lang="zh-CN" altLang="en-US" dirty="0">
                <a:latin typeface="Times New Roman" panose="02020603050405020304" pitchFamily="18" charset="0"/>
                <a:cs typeface="Times New Roman" panose="02020603050405020304" pitchFamily="18" charset="0"/>
              </a:rPr>
              <a:t>顺序写入性能远好于随机写入</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t>避免</a:t>
            </a:r>
            <a:r>
              <a:rPr kumimoji="1" lang="en-US" altLang="zh-CN" dirty="0"/>
              <a:t>SSD</a:t>
            </a:r>
            <a:r>
              <a:rPr kumimoji="1" lang="zh-CN" altLang="en-US" dirty="0"/>
              <a:t>的磨损，延长使用寿命</a:t>
            </a:r>
            <a:endParaRPr kumimoji="1" lang="en-US" altLang="zh-CN" dirty="0"/>
          </a:p>
          <a:p>
            <a:pPr algn="just"/>
            <a:r>
              <a:rPr kumimoji="1" lang="en-US" altLang="zh-CN" dirty="0"/>
              <a:t>…</a:t>
            </a:r>
            <a:endParaRPr kumimoji="1"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8330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a:latin typeface="Times New Roman" panose="02020603050405020304" pitchFamily="18" charset="0"/>
                <a:cs typeface="Times New Roman" panose="02020603050405020304" pitchFamily="18" charset="0"/>
              </a:rPr>
              <a:t>LSM-Tree</a:t>
            </a:r>
            <a:r>
              <a:rPr kumimoji="1" lang="zh-CN" altLang="en-US" dirty="0">
                <a:latin typeface="Times New Roman" panose="02020603050405020304" pitchFamily="18" charset="0"/>
                <a:cs typeface="Times New Roman" panose="02020603050405020304" pitchFamily="18" charset="0"/>
              </a:rPr>
              <a:t>设计理念</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zh-CN" altLang="en-US" dirty="0">
                <a:latin typeface="Times New Roman" panose="02020603050405020304" pitchFamily="18" charset="0"/>
                <a:cs typeface="Times New Roman" panose="02020603050405020304" pitchFamily="18" charset="0"/>
              </a:rPr>
              <a:t>将整个磁盘就看做是一个日志，在日志中存放永久性数据及其索引，每次都添加到日志的末尾</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将写入推迟 </a:t>
            </a:r>
            <a:r>
              <a:rPr kumimoji="1" lang="en-US" altLang="zh-CN" dirty="0">
                <a:latin typeface="Times New Roman" panose="02020603050405020304" pitchFamily="18" charset="0"/>
                <a:cs typeface="Times New Roman" panose="02020603050405020304" pitchFamily="18" charset="0"/>
              </a:rPr>
              <a:t>(Defer) </a:t>
            </a:r>
            <a:r>
              <a:rPr kumimoji="1" lang="zh-CN" altLang="en-US" dirty="0">
                <a:latin typeface="Times New Roman" panose="02020603050405020304" pitchFamily="18" charset="0"/>
                <a:cs typeface="Times New Roman" panose="02020603050405020304" pitchFamily="18" charset="0"/>
              </a:rPr>
              <a:t>并转换为批量 </a:t>
            </a:r>
            <a:r>
              <a:rPr kumimoji="1" lang="en-US" altLang="zh-CN" dirty="0">
                <a:latin typeface="Times New Roman" panose="02020603050405020304" pitchFamily="18" charset="0"/>
                <a:cs typeface="Times New Roman" panose="02020603050405020304" pitchFamily="18" charset="0"/>
              </a:rPr>
              <a:t>(Batch) </a:t>
            </a:r>
            <a:r>
              <a:rPr kumimoji="1" lang="zh-CN" altLang="en-US" dirty="0">
                <a:latin typeface="Times New Roman" panose="02020603050405020304" pitchFamily="18" charset="0"/>
                <a:cs typeface="Times New Roman" panose="02020603050405020304" pitchFamily="18" charset="0"/>
              </a:rPr>
              <a:t>写</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采用内存</a:t>
            </a:r>
            <a:r>
              <a:rPr kumimoji="1" lang="en-US" altLang="zh-C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磁盘两级存储，增删改均为</a:t>
            </a:r>
            <a:r>
              <a:rPr kumimoji="1" lang="en-US" altLang="zh-CN" dirty="0">
                <a:latin typeface="Times New Roman" panose="02020603050405020304" pitchFamily="18" charset="0"/>
                <a:cs typeface="Times New Roman" panose="02020603050405020304" pitchFamily="18" charset="0"/>
              </a:rPr>
              <a:t>append</a:t>
            </a:r>
            <a:r>
              <a:rPr kumimoji="1" lang="zh-CN" altLang="en-US" dirty="0">
                <a:latin typeface="Times New Roman" panose="02020603050405020304" pitchFamily="18" charset="0"/>
                <a:cs typeface="Times New Roman" panose="02020603050405020304" pitchFamily="18" charset="0"/>
              </a:rPr>
              <a:t>，首先将数据大量写入缓存，当积攒到一定程度后，再批量写入文件</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对于文件系统的大多数存取都是顺序性的，从而提高磁盘带宽利用率，故障恢复速度快</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t>适时合并</a:t>
            </a:r>
            <a:endParaRPr kumimoji="1" lang="en-US" altLang="zh-CN" dirty="0"/>
          </a:p>
          <a:p>
            <a:pPr algn="just"/>
            <a:r>
              <a:rPr kumimoji="1" lang="zh-CN" altLang="en-US" dirty="0"/>
              <a:t>引入索引和布隆过滤器加快查询</a:t>
            </a:r>
            <a:endParaRPr kumimoji="1" lang="en-US" altLang="zh-CN" dirty="0"/>
          </a:p>
          <a:p>
            <a:pPr algn="just"/>
            <a:r>
              <a:rPr kumimoji="1" lang="zh-CN" altLang="en-US" dirty="0">
                <a:latin typeface="Times New Roman" panose="02020603050405020304" pitchFamily="18" charset="0"/>
                <a:cs typeface="Times New Roman" panose="02020603050405020304" pitchFamily="18" charset="0"/>
              </a:rPr>
              <a:t>尽可能减少数据写入的</a:t>
            </a:r>
            <a:r>
              <a:rPr kumimoji="1" lang="en-US" altLang="zh-CN" dirty="0">
                <a:latin typeface="Times New Roman" panose="02020603050405020304" pitchFamily="18" charset="0"/>
                <a:cs typeface="Times New Roman" panose="02020603050405020304" pitchFamily="18" charset="0"/>
              </a:rPr>
              <a:t>I/O</a:t>
            </a:r>
            <a:r>
              <a:rPr kumimoji="1" lang="zh-CN" altLang="en-US" dirty="0">
                <a:latin typeface="Times New Roman" panose="02020603050405020304" pitchFamily="18" charset="0"/>
                <a:cs typeface="Times New Roman" panose="02020603050405020304" pitchFamily="18" charset="0"/>
              </a:rPr>
              <a:t>开销</a:t>
            </a:r>
            <a:endParaRPr kumimoji="1"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5009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SSTable</a:t>
            </a:r>
            <a:endParaRPr kumimoji="1" lang="zh-CN" altLang="en-US"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a:xfrm>
            <a:off x="838199" y="1825625"/>
            <a:ext cx="4571083" cy="4351338"/>
          </a:xfrm>
        </p:spPr>
        <p:txBody>
          <a:bodyPr>
            <a:normAutofit/>
          </a:bodyPr>
          <a:lstStyle/>
          <a:p>
            <a:pPr algn="just"/>
            <a:r>
              <a:rPr kumimoji="1" lang="en" altLang="zh-CN" dirty="0" err="1"/>
              <a:t>SSTable</a:t>
            </a:r>
            <a:r>
              <a:rPr kumimoji="1" lang="zh-CN" altLang="en-US" dirty="0"/>
              <a:t>：</a:t>
            </a:r>
            <a:r>
              <a:rPr kumimoji="1" lang="en-US" altLang="zh-CN" dirty="0"/>
              <a:t>Sorted</a:t>
            </a:r>
            <a:r>
              <a:rPr kumimoji="1" lang="zh-CN" altLang="en-US" dirty="0"/>
              <a:t> </a:t>
            </a:r>
            <a:r>
              <a:rPr kumimoji="1" lang="en-US" altLang="zh-CN" dirty="0"/>
              <a:t>String</a:t>
            </a:r>
            <a:r>
              <a:rPr kumimoji="1" lang="zh-CN" altLang="en-US" dirty="0"/>
              <a:t> </a:t>
            </a:r>
            <a:r>
              <a:rPr kumimoji="1" lang="en-US" altLang="zh-CN" dirty="0"/>
              <a:t>Table</a:t>
            </a:r>
            <a:r>
              <a:rPr kumimoji="1" lang="zh-CN" altLang="en-US" dirty="0"/>
              <a:t>，一种可持久化，有序且不可变的键值存储结构，</a:t>
            </a:r>
            <a:r>
              <a:rPr kumimoji="1" lang="zh-CN" altLang="en-US" dirty="0">
                <a:latin typeface="Times New Roman" panose="02020603050405020304" pitchFamily="18" charset="0"/>
                <a:cs typeface="Times New Roman" panose="02020603050405020304" pitchFamily="18" charset="0"/>
              </a:rPr>
              <a:t>一但写入磁盘中，就像日志一样不能再修改</a:t>
            </a:r>
            <a:endParaRPr kumimoji="1" lang="en-US" altLang="zh-CN" dirty="0">
              <a:latin typeface="Times New Roman" panose="02020603050405020304" pitchFamily="18" charset="0"/>
              <a:cs typeface="Times New Roman" panose="02020603050405020304" pitchFamily="18" charset="0"/>
            </a:endParaRPr>
          </a:p>
          <a:p>
            <a:pPr algn="just"/>
            <a:endParaRPr kumimoji="1" lang="en-US" altLang="zh-CN" dirty="0">
              <a:latin typeface="Times New Roman" panose="02020603050405020304" pitchFamily="18" charset="0"/>
              <a:cs typeface="Times New Roman" panose="02020603050405020304" pitchFamily="18" charset="0"/>
            </a:endParaRPr>
          </a:p>
        </p:txBody>
      </p:sp>
      <p:pic>
        <p:nvPicPr>
          <p:cNvPr id="1026" name="Picture 2" descr="img">
            <a:extLst>
              <a:ext uri="{FF2B5EF4-FFF2-40B4-BE49-F238E27FC236}">
                <a16:creationId xmlns:a16="http://schemas.microsoft.com/office/drawing/2014/main" id="{0831D4C7-4382-BAEE-12AE-CB6B9E0CD9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9282" y="1690688"/>
            <a:ext cx="6782718" cy="4569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5421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a:latin typeface="Times New Roman" panose="02020603050405020304" pitchFamily="18" charset="0"/>
                <a:cs typeface="Times New Roman" panose="02020603050405020304" pitchFamily="18" charset="0"/>
              </a:rPr>
              <a:t>LSM-Tree</a:t>
            </a:r>
            <a:r>
              <a:rPr kumimoji="1" lang="zh-CN" altLang="en-US" dirty="0">
                <a:latin typeface="Times New Roman" panose="02020603050405020304" pitchFamily="18" charset="0"/>
                <a:cs typeface="Times New Roman" panose="02020603050405020304" pitchFamily="18" charset="0"/>
              </a:rPr>
              <a:t>架构</a:t>
            </a:r>
          </a:p>
        </p:txBody>
      </p:sp>
      <p:pic>
        <p:nvPicPr>
          <p:cNvPr id="3074" name="Picture 2">
            <a:extLst>
              <a:ext uri="{FF2B5EF4-FFF2-40B4-BE49-F238E27FC236}">
                <a16:creationId xmlns:a16="http://schemas.microsoft.com/office/drawing/2014/main" id="{2BE7F73A-CDD5-468B-7B3E-5474AEF953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4845" y="1352143"/>
            <a:ext cx="9482310" cy="5505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0953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365125"/>
            <a:ext cx="10515600" cy="758595"/>
          </a:xfrm>
        </p:spPr>
        <p:txBody>
          <a:bodyPr/>
          <a:lstStyle/>
          <a:p>
            <a:r>
              <a:rPr kumimoji="1" lang="en-US" altLang="zh-CN" dirty="0">
                <a:latin typeface="Times New Roman" panose="02020603050405020304" pitchFamily="18" charset="0"/>
                <a:cs typeface="Times New Roman" panose="02020603050405020304" pitchFamily="18" charset="0"/>
              </a:rPr>
              <a:t>B-Tree</a:t>
            </a:r>
            <a:r>
              <a:rPr kumimoji="1" lang="zh-CN" altLang="en-US" dirty="0">
                <a:latin typeface="Times New Roman" panose="02020603050405020304" pitchFamily="18" charset="0"/>
                <a:cs typeface="Times New Roman" panose="02020603050405020304" pitchFamily="18" charset="0"/>
              </a:rPr>
              <a:t>与</a:t>
            </a:r>
            <a:r>
              <a:rPr kumimoji="1" lang="en-US" altLang="zh-CN" dirty="0">
                <a:latin typeface="Times New Roman" panose="02020603050405020304" pitchFamily="18" charset="0"/>
                <a:cs typeface="Times New Roman" panose="02020603050405020304" pitchFamily="18" charset="0"/>
              </a:rPr>
              <a:t>LSM</a:t>
            </a:r>
            <a:r>
              <a:rPr kumimoji="1" lang="en-US" altLang="zh-CN" dirty="0"/>
              <a:t>-Tree</a:t>
            </a:r>
            <a:r>
              <a:rPr kumimoji="1" lang="zh-CN" altLang="en-US" dirty="0">
                <a:latin typeface="Times New Roman" panose="02020603050405020304" pitchFamily="18" charset="0"/>
                <a:cs typeface="Times New Roman" panose="02020603050405020304" pitchFamily="18" charset="0"/>
              </a:rPr>
              <a:t>对比</a:t>
            </a:r>
          </a:p>
        </p:txBody>
      </p:sp>
      <p:graphicFrame>
        <p:nvGraphicFramePr>
          <p:cNvPr id="9" name="表格 9">
            <a:extLst>
              <a:ext uri="{FF2B5EF4-FFF2-40B4-BE49-F238E27FC236}">
                <a16:creationId xmlns:a16="http://schemas.microsoft.com/office/drawing/2014/main" id="{8EC94F54-9B7B-63BE-980E-22A3214DEA46}"/>
              </a:ext>
            </a:extLst>
          </p:cNvPr>
          <p:cNvGraphicFramePr>
            <a:graphicFrameLocks noGrp="1"/>
          </p:cNvGraphicFramePr>
          <p:nvPr/>
        </p:nvGraphicFramePr>
        <p:xfrm>
          <a:off x="146891" y="1296628"/>
          <a:ext cx="11898217" cy="5561372"/>
        </p:xfrm>
        <a:graphic>
          <a:graphicData uri="http://schemas.openxmlformats.org/drawingml/2006/table">
            <a:tbl>
              <a:tblPr firstRow="1" bandRow="1">
                <a:tableStyleId>{5940675A-B579-460E-94D1-54222C63F5DA}</a:tableStyleId>
              </a:tblPr>
              <a:tblGrid>
                <a:gridCol w="1681789">
                  <a:extLst>
                    <a:ext uri="{9D8B030D-6E8A-4147-A177-3AD203B41FA5}">
                      <a16:colId xmlns:a16="http://schemas.microsoft.com/office/drawing/2014/main" val="2424634873"/>
                    </a:ext>
                  </a:extLst>
                </a:gridCol>
                <a:gridCol w="3515241">
                  <a:extLst>
                    <a:ext uri="{9D8B030D-6E8A-4147-A177-3AD203B41FA5}">
                      <a16:colId xmlns:a16="http://schemas.microsoft.com/office/drawing/2014/main" val="2485495288"/>
                    </a:ext>
                  </a:extLst>
                </a:gridCol>
                <a:gridCol w="3726632">
                  <a:extLst>
                    <a:ext uri="{9D8B030D-6E8A-4147-A177-3AD203B41FA5}">
                      <a16:colId xmlns:a16="http://schemas.microsoft.com/office/drawing/2014/main" val="3489258655"/>
                    </a:ext>
                  </a:extLst>
                </a:gridCol>
                <a:gridCol w="2974555">
                  <a:extLst>
                    <a:ext uri="{9D8B030D-6E8A-4147-A177-3AD203B41FA5}">
                      <a16:colId xmlns:a16="http://schemas.microsoft.com/office/drawing/2014/main" val="58993653"/>
                    </a:ext>
                  </a:extLst>
                </a:gridCol>
              </a:tblGrid>
              <a:tr h="359987">
                <a:tc>
                  <a:txBody>
                    <a:bodyPr/>
                    <a:lstStyle/>
                    <a:p>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B-Tree</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US" altLang="zh-CN" sz="1600" dirty="0">
                          <a:latin typeface="Times New Roman" panose="02020603050405020304" pitchFamily="18" charset="0"/>
                          <a:cs typeface="Times New Roman" panose="02020603050405020304" pitchFamily="18" charset="0"/>
                        </a:rPr>
                        <a:t>LSM-Tree</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zh-CN" altLang="en-US" sz="1600" dirty="0">
                          <a:latin typeface="Times New Roman" panose="02020603050405020304" pitchFamily="18" charset="0"/>
                          <a:cs typeface="Times New Roman" panose="02020603050405020304" pitchFamily="18" charset="0"/>
                        </a:rPr>
                        <a:t>备注</a:t>
                      </a:r>
                    </a:p>
                  </a:txBody>
                  <a:tcPr/>
                </a:tc>
                <a:extLst>
                  <a:ext uri="{0D108BD9-81ED-4DB2-BD59-A6C34878D82A}">
                    <a16:rowId xmlns:a16="http://schemas.microsoft.com/office/drawing/2014/main" val="2927163486"/>
                  </a:ext>
                </a:extLst>
              </a:tr>
              <a:tr h="357784">
                <a:tc>
                  <a:txBody>
                    <a:bodyPr/>
                    <a:lstStyle/>
                    <a:p>
                      <a:r>
                        <a:rPr lang="zh-CN" altLang="en-US" sz="1600" dirty="0">
                          <a:latin typeface="Times New Roman" panose="02020603050405020304" pitchFamily="18" charset="0"/>
                          <a:cs typeface="Times New Roman" panose="02020603050405020304" pitchFamily="18" charset="0"/>
                        </a:rPr>
                        <a:t>优势</a:t>
                      </a:r>
                    </a:p>
                  </a:txBody>
                  <a:tcPr/>
                </a:tc>
                <a:tc>
                  <a:txBody>
                    <a:bodyPr/>
                    <a:lstStyle/>
                    <a:p>
                      <a:r>
                        <a:rPr lang="zh-CN" altLang="en-US" sz="1600" dirty="0">
                          <a:latin typeface="Times New Roman" panose="02020603050405020304" pitchFamily="18" charset="0"/>
                          <a:cs typeface="Times New Roman" panose="02020603050405020304" pitchFamily="18" charset="0"/>
                        </a:rPr>
                        <a:t>读取更快</a:t>
                      </a:r>
                    </a:p>
                  </a:txBody>
                  <a:tcPr/>
                </a:tc>
                <a:tc>
                  <a:txBody>
                    <a:bodyPr/>
                    <a:lstStyle/>
                    <a:p>
                      <a:r>
                        <a:rPr lang="zh-CN" altLang="en-US" sz="1600" dirty="0">
                          <a:latin typeface="Times New Roman" panose="02020603050405020304" pitchFamily="18" charset="0"/>
                          <a:cs typeface="Times New Roman" panose="02020603050405020304" pitchFamily="18" charset="0"/>
                        </a:rPr>
                        <a:t>写入更快</a:t>
                      </a:r>
                    </a:p>
                  </a:txBody>
                  <a:tcPr/>
                </a:tc>
                <a:tc>
                  <a:txBody>
                    <a:bodyPr/>
                    <a:lstStyle/>
                    <a:p>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510201105"/>
                  </a:ext>
                </a:extLst>
              </a:tr>
              <a:tr h="618368">
                <a:tc>
                  <a:txBody>
                    <a:bodyPr/>
                    <a:lstStyle/>
                    <a:p>
                      <a:r>
                        <a:rPr lang="zh-CN" altLang="en-US" sz="1600" dirty="0">
                          <a:latin typeface="Times New Roman" panose="02020603050405020304" pitchFamily="18" charset="0"/>
                          <a:cs typeface="Times New Roman" panose="02020603050405020304" pitchFamily="18" charset="0"/>
                        </a:rPr>
                        <a:t>写放大</a:t>
                      </a:r>
                    </a:p>
                  </a:txBody>
                  <a:tcPr/>
                </a:tc>
                <a:tc>
                  <a:txBody>
                    <a:bodyPr/>
                    <a:lstStyle/>
                    <a:p>
                      <a:r>
                        <a:rPr lang="en-US" altLang="zh-CN" sz="1600" dirty="0">
                          <a:latin typeface="Times New Roman" panose="02020603050405020304" pitchFamily="18" charset="0"/>
                          <a:cs typeface="Times New Roman" panose="02020603050405020304" pitchFamily="18" charset="0"/>
                        </a:rPr>
                        <a:t>1.</a:t>
                      </a:r>
                      <a:r>
                        <a:rPr lang="zh-CN" altLang="en-US" sz="1600" dirty="0">
                          <a:latin typeface="Times New Roman" panose="02020603050405020304" pitchFamily="18" charset="0"/>
                          <a:cs typeface="Times New Roman" panose="02020603050405020304" pitchFamily="18" charset="0"/>
                        </a:rPr>
                        <a:t> 数据和</a:t>
                      </a:r>
                      <a:r>
                        <a:rPr lang="en-US" altLang="zh-CN" sz="1600" dirty="0">
                          <a:latin typeface="Times New Roman" panose="02020603050405020304" pitchFamily="18" charset="0"/>
                          <a:cs typeface="Times New Roman" panose="02020603050405020304" pitchFamily="18" charset="0"/>
                        </a:rPr>
                        <a:t>WAL</a:t>
                      </a:r>
                    </a:p>
                    <a:p>
                      <a:r>
                        <a:rPr lang="en-US" altLang="zh-CN" sz="1600" dirty="0">
                          <a:latin typeface="Times New Roman" panose="02020603050405020304" pitchFamily="18" charset="0"/>
                          <a:cs typeface="Times New Roman" panose="02020603050405020304" pitchFamily="18" charset="0"/>
                        </a:rPr>
                        <a:t>2.</a:t>
                      </a:r>
                      <a:r>
                        <a:rPr lang="zh-CN" altLang="en-US" sz="1600" dirty="0">
                          <a:latin typeface="Times New Roman" panose="02020603050405020304" pitchFamily="18" charset="0"/>
                          <a:cs typeface="Times New Roman" panose="02020603050405020304" pitchFamily="18" charset="0"/>
                        </a:rPr>
                        <a:t> 更改数据时多次覆盖整个</a:t>
                      </a:r>
                      <a:r>
                        <a:rPr lang="en-US" altLang="zh-CN" sz="1600" dirty="0">
                          <a:latin typeface="Times New Roman" panose="02020603050405020304" pitchFamily="18" charset="0"/>
                          <a:cs typeface="Times New Roman" panose="02020603050405020304" pitchFamily="18" charset="0"/>
                        </a:rPr>
                        <a:t>PAGE</a:t>
                      </a:r>
                      <a:endParaRPr lang="zh-CN" altLang="en-US" sz="1600" dirty="0">
                        <a:latin typeface="Times New Roman" panose="02020603050405020304" pitchFamily="18" charset="0"/>
                        <a:cs typeface="Times New Roman" panose="02020603050405020304" pitchFamily="18" charset="0"/>
                      </a:endParaRPr>
                    </a:p>
                  </a:txBody>
                  <a:tcPr/>
                </a:tc>
                <a:tc>
                  <a:txBody>
                    <a:bodyPr/>
                    <a:lstStyle/>
                    <a:p>
                      <a:pPr marL="0" indent="0">
                        <a:buNone/>
                      </a:pPr>
                      <a:r>
                        <a:rPr lang="en-US" altLang="zh-CN" sz="1600" dirty="0">
                          <a:latin typeface="Times New Roman" panose="02020603050405020304" pitchFamily="18" charset="0"/>
                          <a:cs typeface="Times New Roman" panose="02020603050405020304" pitchFamily="18" charset="0"/>
                        </a:rPr>
                        <a:t>1.</a:t>
                      </a:r>
                      <a:r>
                        <a:rPr lang="zh-CN" altLang="en-US" sz="1600" dirty="0">
                          <a:latin typeface="Times New Roman" panose="02020603050405020304" pitchFamily="18" charset="0"/>
                          <a:cs typeface="Times New Roman" panose="02020603050405020304" pitchFamily="18" charset="0"/>
                        </a:rPr>
                        <a:t> 数据和</a:t>
                      </a:r>
                      <a:r>
                        <a:rPr lang="en-US" altLang="zh-CN" sz="1600" dirty="0">
                          <a:latin typeface="Times New Roman" panose="02020603050405020304" pitchFamily="18" charset="0"/>
                          <a:cs typeface="Times New Roman" panose="02020603050405020304" pitchFamily="18" charset="0"/>
                        </a:rPr>
                        <a:t>WAL</a:t>
                      </a:r>
                    </a:p>
                    <a:p>
                      <a:pPr marL="0" indent="0">
                        <a:buNone/>
                      </a:pPr>
                      <a:r>
                        <a:rPr lang="en-US" altLang="zh-CN" sz="1600" dirty="0">
                          <a:latin typeface="Times New Roman" panose="02020603050405020304" pitchFamily="18" charset="0"/>
                          <a:cs typeface="Times New Roman" panose="02020603050405020304" pitchFamily="18" charset="0"/>
                        </a:rPr>
                        <a:t>2.</a:t>
                      </a:r>
                      <a:r>
                        <a:rPr lang="zh-CN" altLang="en-US" sz="1600" dirty="0">
                          <a:latin typeface="Times New Roman" panose="02020603050405020304" pitchFamily="18" charset="0"/>
                          <a:cs typeface="Times New Roman" panose="02020603050405020304" pitchFamily="18" charset="0"/>
                        </a:rPr>
                        <a:t> </a:t>
                      </a:r>
                      <a:r>
                        <a:rPr lang="en-US" altLang="zh-CN" sz="1600" dirty="0">
                          <a:latin typeface="Times New Roman" panose="02020603050405020304" pitchFamily="18" charset="0"/>
                          <a:cs typeface="Times New Roman" panose="02020603050405020304" pitchFamily="18" charset="0"/>
                        </a:rPr>
                        <a:t>Compaction</a:t>
                      </a:r>
                      <a:endParaRPr lang="zh-CN" altLang="en-US" sz="1600" dirty="0">
                        <a:latin typeface="Times New Roman" panose="02020603050405020304" pitchFamily="18" charset="0"/>
                        <a:cs typeface="Times New Roman" panose="02020603050405020304" pitchFamily="18" charset="0"/>
                      </a:endParaRPr>
                    </a:p>
                  </a:txBody>
                  <a:tcPr/>
                </a:tc>
                <a:tc>
                  <a:txBody>
                    <a:bodyPr/>
                    <a:lstStyle/>
                    <a:p>
                      <a:r>
                        <a:rPr lang="en" altLang="zh-CN" sz="1600" dirty="0">
                          <a:latin typeface="Times New Roman" panose="02020603050405020304" pitchFamily="18" charset="0"/>
                          <a:cs typeface="Times New Roman" panose="02020603050405020304" pitchFamily="18" charset="0"/>
                        </a:rPr>
                        <a:t>SSD </a:t>
                      </a:r>
                      <a:r>
                        <a:rPr lang="zh-CN" altLang="en-US" sz="1600" dirty="0">
                          <a:latin typeface="Times New Roman" panose="02020603050405020304" pitchFamily="18" charset="0"/>
                          <a:cs typeface="Times New Roman" panose="02020603050405020304" pitchFamily="18" charset="0"/>
                        </a:rPr>
                        <a:t>不能过多擦除。</a:t>
                      </a:r>
                    </a:p>
                  </a:txBody>
                  <a:tcPr/>
                </a:tc>
                <a:extLst>
                  <a:ext uri="{0D108BD9-81ED-4DB2-BD59-A6C34878D82A}">
                    <a16:rowId xmlns:a16="http://schemas.microsoft.com/office/drawing/2014/main" val="1682996910"/>
                  </a:ext>
                </a:extLst>
              </a:tr>
              <a:tr h="618368">
                <a:tc>
                  <a:txBody>
                    <a:bodyPr/>
                    <a:lstStyle/>
                    <a:p>
                      <a:r>
                        <a:rPr lang="zh-CN" altLang="en-US" sz="1600" dirty="0">
                          <a:latin typeface="Times New Roman" panose="02020603050405020304" pitchFamily="18" charset="0"/>
                          <a:cs typeface="Times New Roman" panose="02020603050405020304" pitchFamily="18" charset="0"/>
                        </a:rPr>
                        <a:t>写吞吐</a:t>
                      </a:r>
                    </a:p>
                  </a:txBody>
                  <a:tcPr/>
                </a:tc>
                <a:tc>
                  <a:txBody>
                    <a:bodyPr/>
                    <a:lstStyle/>
                    <a:p>
                      <a:r>
                        <a:rPr lang="zh-CN" altLang="en-US" sz="1600" dirty="0">
                          <a:latin typeface="Times New Roman" panose="02020603050405020304" pitchFamily="18" charset="0"/>
                          <a:cs typeface="Times New Roman" panose="02020603050405020304" pitchFamily="18" charset="0"/>
                        </a:rPr>
                        <a:t>相对较低：</a:t>
                      </a:r>
                      <a:endParaRPr lang="en-US" altLang="zh-CN" sz="1600" dirty="0">
                        <a:latin typeface="Times New Roman" panose="02020603050405020304" pitchFamily="18" charset="0"/>
                        <a:cs typeface="Times New Roman" panose="02020603050405020304" pitchFamily="18" charset="0"/>
                      </a:endParaRPr>
                    </a:p>
                    <a:p>
                      <a:r>
                        <a:rPr lang="en-US" altLang="zh-CN" sz="1600" dirty="0">
                          <a:latin typeface="Times New Roman" panose="02020603050405020304" pitchFamily="18" charset="0"/>
                          <a:cs typeface="Times New Roman" panose="02020603050405020304" pitchFamily="18" charset="0"/>
                        </a:rPr>
                        <a:t>1.</a:t>
                      </a:r>
                      <a:r>
                        <a:rPr lang="zh-CN" altLang="en-US" sz="1600" dirty="0">
                          <a:latin typeface="Times New Roman" panose="02020603050405020304" pitchFamily="18" charset="0"/>
                          <a:cs typeface="Times New Roman" panose="02020603050405020304" pitchFamily="18" charset="0"/>
                        </a:rPr>
                        <a:t> 大量随机写</a:t>
                      </a:r>
                    </a:p>
                  </a:txBody>
                  <a:tcPr/>
                </a:tc>
                <a:tc>
                  <a:txBody>
                    <a:bodyPr/>
                    <a:lstStyle/>
                    <a:p>
                      <a:r>
                        <a:rPr lang="zh-CN" altLang="en-US" sz="1600" dirty="0">
                          <a:latin typeface="Times New Roman" panose="02020603050405020304" pitchFamily="18" charset="0"/>
                          <a:cs typeface="Times New Roman" panose="02020603050405020304" pitchFamily="18" charset="0"/>
                        </a:rPr>
                        <a:t>相对较高：</a:t>
                      </a:r>
                      <a:endParaRPr lang="en-US" altLang="zh-CN" sz="1600" dirty="0">
                        <a:latin typeface="Times New Roman" panose="02020603050405020304" pitchFamily="18" charset="0"/>
                        <a:cs typeface="Times New Roman" panose="02020603050405020304" pitchFamily="18" charset="0"/>
                      </a:endParaRPr>
                    </a:p>
                    <a:p>
                      <a:pPr marL="342900" indent="-342900">
                        <a:buAutoNum type="arabicPeriod"/>
                      </a:pPr>
                      <a:r>
                        <a:rPr lang="zh-CN" altLang="en-US" sz="1600" dirty="0">
                          <a:latin typeface="Times New Roman" panose="02020603050405020304" pitchFamily="18" charset="0"/>
                          <a:cs typeface="Times New Roman" panose="02020603050405020304" pitchFamily="18" charset="0"/>
                        </a:rPr>
                        <a:t>较低的写放大（取决于数据和配置）</a:t>
                      </a:r>
                      <a:endParaRPr lang="en-US" altLang="zh-CN" sz="1600" dirty="0">
                        <a:latin typeface="Times New Roman" panose="02020603050405020304" pitchFamily="18" charset="0"/>
                        <a:cs typeface="Times New Roman" panose="02020603050405020304" pitchFamily="18" charset="0"/>
                      </a:endParaRPr>
                    </a:p>
                    <a:p>
                      <a:pPr marL="342900" indent="-342900">
                        <a:buAutoNum type="arabicPeriod"/>
                      </a:pPr>
                      <a:r>
                        <a:rPr lang="zh-CN" altLang="en-US" sz="1600" dirty="0">
                          <a:latin typeface="Times New Roman" panose="02020603050405020304" pitchFamily="18" charset="0"/>
                          <a:cs typeface="Times New Roman" panose="02020603050405020304" pitchFamily="18" charset="0"/>
                        </a:rPr>
                        <a:t>顺序写入</a:t>
                      </a:r>
                      <a:endParaRPr lang="en-US" altLang="zh-CN" sz="1600" dirty="0">
                        <a:latin typeface="Times New Roman" panose="02020603050405020304" pitchFamily="18" charset="0"/>
                        <a:cs typeface="Times New Roman" panose="02020603050405020304" pitchFamily="18" charset="0"/>
                      </a:endParaRPr>
                    </a:p>
                    <a:p>
                      <a:pPr marL="342900" indent="-342900">
                        <a:buAutoNum type="arabicPeriod"/>
                      </a:pPr>
                      <a:r>
                        <a:rPr lang="zh-CN" altLang="en-US" sz="1600" dirty="0">
                          <a:latin typeface="Times New Roman" panose="02020603050405020304" pitchFamily="18" charset="0"/>
                          <a:cs typeface="Times New Roman" panose="02020603050405020304" pitchFamily="18" charset="0"/>
                        </a:rPr>
                        <a:t>更为紧凑</a:t>
                      </a:r>
                    </a:p>
                  </a:txBody>
                  <a:tcPr/>
                </a:tc>
                <a:tc>
                  <a:txBody>
                    <a:bodyPr/>
                    <a:lstStyle/>
                    <a:p>
                      <a:endParaRPr lang="zh-CN" altLang="en-US" sz="16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39709240"/>
                  </a:ext>
                </a:extLst>
              </a:tr>
              <a:tr h="618368">
                <a:tc>
                  <a:txBody>
                    <a:bodyPr/>
                    <a:lstStyle/>
                    <a:p>
                      <a:r>
                        <a:rPr lang="zh-CN" altLang="en-US" sz="1600" dirty="0">
                          <a:latin typeface="Times New Roman" panose="02020603050405020304" pitchFamily="18" charset="0"/>
                          <a:cs typeface="Times New Roman" panose="02020603050405020304" pitchFamily="18" charset="0"/>
                        </a:rPr>
                        <a:t>压缩率</a:t>
                      </a:r>
                    </a:p>
                  </a:txBody>
                  <a:tcPr/>
                </a:tc>
                <a:tc>
                  <a:txBody>
                    <a:bodyPr/>
                    <a:lstStyle/>
                    <a:p>
                      <a:r>
                        <a:rPr lang="zh-CN" altLang="en-US" sz="1600" dirty="0">
                          <a:latin typeface="Times New Roman" panose="02020603050405020304" pitchFamily="18" charset="0"/>
                          <a:cs typeface="Times New Roman" panose="02020603050405020304" pitchFamily="18" charset="0"/>
                        </a:rPr>
                        <a:t>存在较多内部碎片</a:t>
                      </a:r>
                    </a:p>
                  </a:txBody>
                  <a:tcPr/>
                </a:tc>
                <a:tc>
                  <a:txBody>
                    <a:bodyPr/>
                    <a:lstStyle/>
                    <a:p>
                      <a:pPr marL="342900" indent="-342900">
                        <a:buAutoNum type="arabicPeriod"/>
                      </a:pPr>
                      <a:r>
                        <a:rPr lang="zh-CN" altLang="en-US" sz="1600" dirty="0">
                          <a:latin typeface="Times New Roman" panose="02020603050405020304" pitchFamily="18" charset="0"/>
                          <a:cs typeface="Times New Roman" panose="02020603050405020304" pitchFamily="18" charset="0"/>
                        </a:rPr>
                        <a:t>更为紧凑，没有内部碎片</a:t>
                      </a:r>
                      <a:endParaRPr lang="en-US" altLang="zh-CN" sz="1600" dirty="0">
                        <a:latin typeface="Times New Roman" panose="02020603050405020304" pitchFamily="18" charset="0"/>
                        <a:cs typeface="Times New Roman" panose="02020603050405020304" pitchFamily="18" charset="0"/>
                      </a:endParaRPr>
                    </a:p>
                    <a:p>
                      <a:pPr marL="342900" indent="-342900">
                        <a:buAutoNum type="arabicPeriod"/>
                      </a:pPr>
                      <a:r>
                        <a:rPr lang="zh-CN" altLang="en-US" sz="1600" dirty="0">
                          <a:latin typeface="Times New Roman" panose="02020603050405020304" pitchFamily="18" charset="0"/>
                          <a:cs typeface="Times New Roman" panose="02020603050405020304" pitchFamily="18" charset="0"/>
                        </a:rPr>
                        <a:t>压缩潜力更大</a:t>
                      </a:r>
                    </a:p>
                  </a:txBody>
                  <a:tcPr/>
                </a:tc>
                <a:tc>
                  <a:txBody>
                    <a:bodyPr/>
                    <a:lstStyle/>
                    <a:p>
                      <a:r>
                        <a:rPr lang="zh-CN" altLang="en-US" sz="1600" dirty="0">
                          <a:latin typeface="Times New Roman" panose="02020603050405020304" pitchFamily="18" charset="0"/>
                          <a:cs typeface="Times New Roman" panose="02020603050405020304" pitchFamily="18" charset="0"/>
                        </a:rPr>
                        <a:t>压缩不及时会造成</a:t>
                      </a:r>
                      <a:r>
                        <a:rPr lang="en-US" altLang="zh-CN" sz="1600" dirty="0">
                          <a:latin typeface="Times New Roman" panose="02020603050405020304" pitchFamily="18" charset="0"/>
                          <a:cs typeface="Times New Roman" panose="02020603050405020304" pitchFamily="18" charset="0"/>
                        </a:rPr>
                        <a:t>LSM</a:t>
                      </a:r>
                      <a:r>
                        <a:rPr lang="zh-CN" altLang="en-US" sz="1600" dirty="0">
                          <a:latin typeface="Times New Roman" panose="02020603050405020304" pitchFamily="18" charset="0"/>
                          <a:cs typeface="Times New Roman" panose="02020603050405020304" pitchFamily="18" charset="0"/>
                        </a:rPr>
                        <a:t>树存在很多</a:t>
                      </a:r>
                      <a:r>
                        <a:rPr lang="en-US" altLang="zh-CN" sz="1600" dirty="0">
                          <a:latin typeface="Times New Roman" panose="02020603050405020304" pitchFamily="18" charset="0"/>
                          <a:cs typeface="Times New Roman" panose="02020603050405020304" pitchFamily="18" charset="0"/>
                        </a:rPr>
                        <a:t>garbage</a:t>
                      </a:r>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02534115"/>
                  </a:ext>
                </a:extLst>
              </a:tr>
              <a:tr h="618368">
                <a:tc>
                  <a:txBody>
                    <a:bodyPr/>
                    <a:lstStyle/>
                    <a:p>
                      <a:r>
                        <a:rPr lang="zh-CN" altLang="en-US" sz="1600" dirty="0">
                          <a:latin typeface="Times New Roman" panose="02020603050405020304" pitchFamily="18" charset="0"/>
                          <a:cs typeface="Times New Roman" panose="02020603050405020304" pitchFamily="18" charset="0"/>
                        </a:rPr>
                        <a:t>后台流量</a:t>
                      </a:r>
                    </a:p>
                  </a:txBody>
                  <a:tcPr/>
                </a:tc>
                <a:tc>
                  <a:txBody>
                    <a:bodyPr/>
                    <a:lstStyle/>
                    <a:p>
                      <a:r>
                        <a:rPr lang="en-US" altLang="zh-CN" sz="1600" dirty="0">
                          <a:latin typeface="Times New Roman" panose="02020603050405020304" pitchFamily="18" charset="0"/>
                          <a:cs typeface="Times New Roman" panose="02020603050405020304" pitchFamily="18" charset="0"/>
                        </a:rPr>
                        <a:t>1. </a:t>
                      </a:r>
                      <a:r>
                        <a:rPr lang="zh-CN" altLang="en-US" sz="1600" dirty="0">
                          <a:latin typeface="Times New Roman" panose="02020603050405020304" pitchFamily="18" charset="0"/>
                          <a:cs typeface="Times New Roman" panose="02020603050405020304" pitchFamily="18" charset="0"/>
                        </a:rPr>
                        <a:t>更稳定可预测，不会受后台 </a:t>
                      </a:r>
                      <a:r>
                        <a:rPr lang="en" altLang="zh-CN" sz="1600" dirty="0">
                          <a:latin typeface="Times New Roman" panose="02020603050405020304" pitchFamily="18" charset="0"/>
                          <a:cs typeface="Times New Roman" panose="02020603050405020304" pitchFamily="18" charset="0"/>
                        </a:rPr>
                        <a:t>compaction </a:t>
                      </a:r>
                      <a:r>
                        <a:rPr lang="zh-CN" altLang="en-US" sz="1600" dirty="0">
                          <a:latin typeface="Times New Roman" panose="02020603050405020304" pitchFamily="18" charset="0"/>
                          <a:cs typeface="Times New Roman" panose="02020603050405020304" pitchFamily="18" charset="0"/>
                        </a:rPr>
                        <a:t>突发流量影响。</a:t>
                      </a:r>
                    </a:p>
                  </a:txBody>
                  <a:tcPr/>
                </a:tc>
                <a:tc>
                  <a:txBody>
                    <a:bodyPr/>
                    <a:lstStyle/>
                    <a:p>
                      <a:r>
                        <a:rPr lang="en-US" altLang="zh-CN" sz="1600" dirty="0">
                          <a:latin typeface="Times New Roman" panose="02020603050405020304" pitchFamily="18" charset="0"/>
                          <a:cs typeface="Times New Roman" panose="02020603050405020304" pitchFamily="18" charset="0"/>
                        </a:rPr>
                        <a:t>1. </a:t>
                      </a:r>
                      <a:r>
                        <a:rPr lang="zh-CN" altLang="en-US" sz="1600" dirty="0">
                          <a:latin typeface="Times New Roman" panose="02020603050405020304" pitchFamily="18" charset="0"/>
                          <a:cs typeface="Times New Roman" panose="02020603050405020304" pitchFamily="18" charset="0"/>
                        </a:rPr>
                        <a:t>写吞吐过高，</a:t>
                      </a:r>
                      <a:r>
                        <a:rPr lang="en" altLang="zh-CN" sz="1600" dirty="0">
                          <a:latin typeface="Times New Roman" panose="02020603050405020304" pitchFamily="18" charset="0"/>
                          <a:cs typeface="Times New Roman" panose="02020603050405020304" pitchFamily="18" charset="0"/>
                        </a:rPr>
                        <a:t>compaction </a:t>
                      </a:r>
                      <a:r>
                        <a:rPr lang="zh-CN" altLang="en-US" sz="1600" dirty="0">
                          <a:latin typeface="Times New Roman" panose="02020603050405020304" pitchFamily="18" charset="0"/>
                          <a:cs typeface="Times New Roman" panose="02020603050405020304" pitchFamily="18" charset="0"/>
                        </a:rPr>
                        <a:t>跟不上，会进一步加重读放大。</a:t>
                      </a:r>
                    </a:p>
                    <a:p>
                      <a:r>
                        <a:rPr lang="en-US" altLang="zh-CN" sz="1600" dirty="0">
                          <a:latin typeface="Times New Roman" panose="02020603050405020304" pitchFamily="18" charset="0"/>
                          <a:cs typeface="Times New Roman" panose="02020603050405020304" pitchFamily="18" charset="0"/>
                        </a:rPr>
                        <a:t>2. </a:t>
                      </a:r>
                      <a:r>
                        <a:rPr lang="zh-CN" altLang="en-US" sz="1600" dirty="0">
                          <a:latin typeface="Times New Roman" panose="02020603050405020304" pitchFamily="18" charset="0"/>
                          <a:cs typeface="Times New Roman" panose="02020603050405020304" pitchFamily="18" charset="0"/>
                        </a:rPr>
                        <a:t>由于外存总带宽有限，</a:t>
                      </a:r>
                      <a:r>
                        <a:rPr lang="en" altLang="zh-CN" sz="1600" dirty="0">
                          <a:latin typeface="Times New Roman" panose="02020603050405020304" pitchFamily="18" charset="0"/>
                          <a:cs typeface="Times New Roman" panose="02020603050405020304" pitchFamily="18" charset="0"/>
                        </a:rPr>
                        <a:t>compaction </a:t>
                      </a:r>
                      <a:r>
                        <a:rPr lang="zh-CN" altLang="en-US" sz="1600" dirty="0">
                          <a:latin typeface="Times New Roman" panose="02020603050405020304" pitchFamily="18" charset="0"/>
                          <a:cs typeface="Times New Roman" panose="02020603050405020304" pitchFamily="18" charset="0"/>
                        </a:rPr>
                        <a:t>会影响读写吞吐。</a:t>
                      </a:r>
                    </a:p>
                    <a:p>
                      <a:r>
                        <a:rPr lang="en-US" altLang="zh-CN" sz="1600" dirty="0">
                          <a:latin typeface="Times New Roman" panose="02020603050405020304" pitchFamily="18" charset="0"/>
                          <a:cs typeface="Times New Roman" panose="02020603050405020304" pitchFamily="18" charset="0"/>
                        </a:rPr>
                        <a:t>3. </a:t>
                      </a:r>
                      <a:r>
                        <a:rPr lang="zh-CN" altLang="en-US" sz="1600" dirty="0">
                          <a:latin typeface="Times New Roman" panose="02020603050405020304" pitchFamily="18" charset="0"/>
                          <a:cs typeface="Times New Roman" panose="02020603050405020304" pitchFamily="18" charset="0"/>
                        </a:rPr>
                        <a:t>随着数据越来越多，</a:t>
                      </a:r>
                      <a:r>
                        <a:rPr lang="en" altLang="zh-CN" sz="1600" dirty="0">
                          <a:latin typeface="Times New Roman" panose="02020603050405020304" pitchFamily="18" charset="0"/>
                          <a:cs typeface="Times New Roman" panose="02020603050405020304" pitchFamily="18" charset="0"/>
                        </a:rPr>
                        <a:t>compaction </a:t>
                      </a:r>
                      <a:r>
                        <a:rPr lang="zh-CN" altLang="en-US" sz="1600" dirty="0">
                          <a:latin typeface="Times New Roman" panose="02020603050405020304" pitchFamily="18" charset="0"/>
                          <a:cs typeface="Times New Roman" panose="02020603050405020304" pitchFamily="18" charset="0"/>
                        </a:rPr>
                        <a:t>对正常写影响越来越大。</a:t>
                      </a:r>
                    </a:p>
                  </a:txBody>
                  <a:tcPr/>
                </a:tc>
                <a:tc>
                  <a:txBody>
                    <a:bodyPr/>
                    <a:lstStyle/>
                    <a:p>
                      <a:r>
                        <a:rPr lang="en" altLang="zh-CN" sz="1600" dirty="0" err="1">
                          <a:latin typeface="Times New Roman" panose="02020603050405020304" pitchFamily="18" charset="0"/>
                          <a:cs typeface="Times New Roman" panose="02020603050405020304" pitchFamily="18" charset="0"/>
                        </a:rPr>
                        <a:t>RocksDB</a:t>
                      </a:r>
                      <a:r>
                        <a:rPr lang="en" altLang="zh-CN" sz="1600" dirty="0">
                          <a:latin typeface="Times New Roman" panose="02020603050405020304" pitchFamily="18" charset="0"/>
                          <a:cs typeface="Times New Roman" panose="02020603050405020304" pitchFamily="18" charset="0"/>
                        </a:rPr>
                        <a:t> </a:t>
                      </a:r>
                      <a:r>
                        <a:rPr lang="zh-CN" altLang="en-US" sz="1600" dirty="0">
                          <a:latin typeface="Times New Roman" panose="02020603050405020304" pitchFamily="18" charset="0"/>
                          <a:cs typeface="Times New Roman" panose="02020603050405020304" pitchFamily="18" charset="0"/>
                        </a:rPr>
                        <a:t>写入太过快会引起 </a:t>
                      </a:r>
                      <a:r>
                        <a:rPr lang="en" altLang="zh-CN" sz="1600" dirty="0">
                          <a:latin typeface="Times New Roman" panose="02020603050405020304" pitchFamily="18" charset="0"/>
                          <a:cs typeface="Times New Roman" panose="02020603050405020304" pitchFamily="18" charset="0"/>
                        </a:rPr>
                        <a:t>write stall</a:t>
                      </a:r>
                      <a:r>
                        <a:rPr lang="zh-CN" altLang="en" sz="1600" dirty="0">
                          <a:latin typeface="Times New Roman" panose="02020603050405020304" pitchFamily="18" charset="0"/>
                          <a:cs typeface="Times New Roman" panose="02020603050405020304" pitchFamily="18" charset="0"/>
                        </a:rPr>
                        <a:t>，</a:t>
                      </a:r>
                      <a:r>
                        <a:rPr lang="zh-CN" altLang="en-US" sz="1600" dirty="0">
                          <a:latin typeface="Times New Roman" panose="02020603050405020304" pitchFamily="18" charset="0"/>
                          <a:cs typeface="Times New Roman" panose="02020603050405020304" pitchFamily="18" charset="0"/>
                        </a:rPr>
                        <a:t>即限制写入，以期尽快 </a:t>
                      </a:r>
                      <a:r>
                        <a:rPr lang="en" altLang="zh-CN" sz="1600" dirty="0">
                          <a:latin typeface="Times New Roman" panose="02020603050405020304" pitchFamily="18" charset="0"/>
                          <a:cs typeface="Times New Roman" panose="02020603050405020304" pitchFamily="18" charset="0"/>
                        </a:rPr>
                        <a:t>compaction </a:t>
                      </a:r>
                      <a:r>
                        <a:rPr lang="zh-CN" altLang="en-US" sz="1600" dirty="0">
                          <a:latin typeface="Times New Roman" panose="02020603050405020304" pitchFamily="18" charset="0"/>
                          <a:cs typeface="Times New Roman" panose="02020603050405020304" pitchFamily="18" charset="0"/>
                        </a:rPr>
                        <a:t>将数据下沉。</a:t>
                      </a:r>
                    </a:p>
                  </a:txBody>
                  <a:tcPr/>
                </a:tc>
                <a:extLst>
                  <a:ext uri="{0D108BD9-81ED-4DB2-BD59-A6C34878D82A}">
                    <a16:rowId xmlns:a16="http://schemas.microsoft.com/office/drawing/2014/main" val="1170026225"/>
                  </a:ext>
                </a:extLst>
              </a:tr>
              <a:tr h="367217">
                <a:tc>
                  <a:txBody>
                    <a:bodyPr/>
                    <a:lstStyle/>
                    <a:p>
                      <a:r>
                        <a:rPr lang="zh-CN" altLang="en-US" sz="1600" dirty="0">
                          <a:latin typeface="Times New Roman" panose="02020603050405020304" pitchFamily="18" charset="0"/>
                          <a:cs typeface="Times New Roman" panose="02020603050405020304" pitchFamily="18" charset="0"/>
                        </a:rPr>
                        <a:t>存储放大</a:t>
                      </a:r>
                    </a:p>
                  </a:txBody>
                  <a:tcPr/>
                </a:tc>
                <a:tc>
                  <a:txBody>
                    <a:bodyPr/>
                    <a:lstStyle/>
                    <a:p>
                      <a:r>
                        <a:rPr lang="zh-CN" altLang="en-US" sz="1600" dirty="0">
                          <a:latin typeface="Times New Roman" panose="02020603050405020304" pitchFamily="18" charset="0"/>
                          <a:cs typeface="Times New Roman" panose="02020603050405020304" pitchFamily="18" charset="0"/>
                        </a:rPr>
                        <a:t>有些 </a:t>
                      </a:r>
                      <a:r>
                        <a:rPr lang="en" altLang="zh-CN" sz="1600" dirty="0">
                          <a:latin typeface="Times New Roman" panose="02020603050405020304" pitchFamily="18" charset="0"/>
                          <a:cs typeface="Times New Roman" panose="02020603050405020304" pitchFamily="18" charset="0"/>
                        </a:rPr>
                        <a:t>Page </a:t>
                      </a:r>
                      <a:r>
                        <a:rPr lang="zh-CN" altLang="en-US" sz="1600" dirty="0">
                          <a:latin typeface="Times New Roman" panose="02020603050405020304" pitchFamily="18" charset="0"/>
                          <a:cs typeface="Times New Roman" panose="02020603050405020304" pitchFamily="18" charset="0"/>
                        </a:rPr>
                        <a:t>没有用满</a:t>
                      </a:r>
                    </a:p>
                  </a:txBody>
                  <a:tcPr/>
                </a:tc>
                <a:tc>
                  <a:txBody>
                    <a:bodyPr/>
                    <a:lstStyle/>
                    <a:p>
                      <a:r>
                        <a:rPr lang="zh-CN" altLang="en-US" sz="1600" dirty="0">
                          <a:latin typeface="Times New Roman" panose="02020603050405020304" pitchFamily="18" charset="0"/>
                          <a:cs typeface="Times New Roman" panose="02020603050405020304" pitchFamily="18" charset="0"/>
                        </a:rPr>
                        <a:t>同一个 </a:t>
                      </a:r>
                      <a:r>
                        <a:rPr lang="en" altLang="zh-CN" sz="1600" dirty="0">
                          <a:latin typeface="Times New Roman" panose="02020603050405020304" pitchFamily="18" charset="0"/>
                          <a:cs typeface="Times New Roman" panose="02020603050405020304" pitchFamily="18" charset="0"/>
                        </a:rPr>
                        <a:t>Key </a:t>
                      </a:r>
                      <a:r>
                        <a:rPr lang="zh-CN" altLang="en-US" sz="1600" dirty="0">
                          <a:latin typeface="Times New Roman" panose="02020603050405020304" pitchFamily="18" charset="0"/>
                          <a:cs typeface="Times New Roman" panose="02020603050405020304" pitchFamily="18" charset="0"/>
                        </a:rPr>
                        <a:t>存多遍</a:t>
                      </a:r>
                    </a:p>
                  </a:txBody>
                  <a:tcPr/>
                </a:tc>
                <a:tc>
                  <a:txBody>
                    <a:bodyPr/>
                    <a:lstStyle/>
                    <a:p>
                      <a:endParaRPr lang="zh-CN" altLang="en-US" sz="160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27391704"/>
                  </a:ext>
                </a:extLst>
              </a:tr>
              <a:tr h="618368">
                <a:tc>
                  <a:txBody>
                    <a:bodyPr/>
                    <a:lstStyle/>
                    <a:p>
                      <a:r>
                        <a:rPr lang="zh-CN" altLang="en-US" sz="1600" dirty="0">
                          <a:latin typeface="Times New Roman" panose="02020603050405020304" pitchFamily="18" charset="0"/>
                          <a:cs typeface="Times New Roman" panose="02020603050405020304" pitchFamily="18" charset="0"/>
                        </a:rPr>
                        <a:t>并发控制</a:t>
                      </a:r>
                    </a:p>
                  </a:txBody>
                  <a:tcPr/>
                </a:tc>
                <a:tc>
                  <a:txBody>
                    <a:bodyPr/>
                    <a:lstStyle/>
                    <a:p>
                      <a:r>
                        <a:rPr lang="en-US" altLang="zh-CN" sz="1600" dirty="0">
                          <a:latin typeface="Times New Roman" panose="02020603050405020304" pitchFamily="18" charset="0"/>
                          <a:cs typeface="Times New Roman" panose="02020603050405020304" pitchFamily="18" charset="0"/>
                        </a:rPr>
                        <a:t>1. </a:t>
                      </a:r>
                      <a:r>
                        <a:rPr lang="zh-CN" altLang="en-US" sz="1600" dirty="0">
                          <a:latin typeface="Times New Roman" panose="02020603050405020304" pitchFamily="18" charset="0"/>
                          <a:cs typeface="Times New Roman" panose="02020603050405020304" pitchFamily="18" charset="0"/>
                        </a:rPr>
                        <a:t>同一个 </a:t>
                      </a:r>
                      <a:r>
                        <a:rPr lang="en" altLang="zh-CN" sz="1600" dirty="0">
                          <a:latin typeface="Times New Roman" panose="02020603050405020304" pitchFamily="18" charset="0"/>
                          <a:cs typeface="Times New Roman" panose="02020603050405020304" pitchFamily="18" charset="0"/>
                        </a:rPr>
                        <a:t>Key </a:t>
                      </a:r>
                      <a:r>
                        <a:rPr lang="zh-CN" altLang="en-US" sz="1600" dirty="0">
                          <a:latin typeface="Times New Roman" panose="02020603050405020304" pitchFamily="18" charset="0"/>
                          <a:cs typeface="Times New Roman" panose="02020603050405020304" pitchFamily="18" charset="0"/>
                        </a:rPr>
                        <a:t>只存在一个地方</a:t>
                      </a:r>
                    </a:p>
                    <a:p>
                      <a:r>
                        <a:rPr lang="en-US" altLang="zh-CN" sz="1600" dirty="0">
                          <a:latin typeface="Times New Roman" panose="02020603050405020304" pitchFamily="18" charset="0"/>
                          <a:cs typeface="Times New Roman" panose="02020603050405020304" pitchFamily="18" charset="0"/>
                        </a:rPr>
                        <a:t>2. </a:t>
                      </a:r>
                      <a:r>
                        <a:rPr lang="zh-CN" altLang="en-US" sz="1600" dirty="0">
                          <a:latin typeface="Times New Roman" panose="02020603050405020304" pitchFamily="18" charset="0"/>
                          <a:cs typeface="Times New Roman" panose="02020603050405020304" pitchFamily="18" charset="0"/>
                        </a:rPr>
                        <a:t>树结构容易加范围锁。</a:t>
                      </a:r>
                    </a:p>
                  </a:txBody>
                  <a:tcPr/>
                </a:tc>
                <a:tc>
                  <a:txBody>
                    <a:bodyPr/>
                    <a:lstStyle/>
                    <a:p>
                      <a:r>
                        <a:rPr lang="zh-CN" altLang="en-US" sz="1600" dirty="0">
                          <a:latin typeface="Times New Roman" panose="02020603050405020304" pitchFamily="18" charset="0"/>
                          <a:cs typeface="Times New Roman" panose="02020603050405020304" pitchFamily="18" charset="0"/>
                        </a:rPr>
                        <a:t>同一个 </a:t>
                      </a:r>
                      <a:r>
                        <a:rPr lang="en" altLang="zh-CN" sz="1600" dirty="0">
                          <a:latin typeface="Times New Roman" panose="02020603050405020304" pitchFamily="18" charset="0"/>
                          <a:cs typeface="Times New Roman" panose="02020603050405020304" pitchFamily="18" charset="0"/>
                        </a:rPr>
                        <a:t>Key </a:t>
                      </a:r>
                      <a:r>
                        <a:rPr lang="zh-CN" altLang="en-US" sz="1600" dirty="0">
                          <a:latin typeface="Times New Roman" panose="02020603050405020304" pitchFamily="18" charset="0"/>
                          <a:cs typeface="Times New Roman" panose="02020603050405020304" pitchFamily="18" charset="0"/>
                        </a:rPr>
                        <a:t>会存多遍，一般使用 </a:t>
                      </a:r>
                      <a:r>
                        <a:rPr lang="en" altLang="zh-CN" sz="1600" dirty="0">
                          <a:latin typeface="Times New Roman" panose="02020603050405020304" pitchFamily="18" charset="0"/>
                          <a:cs typeface="Times New Roman" panose="02020603050405020304" pitchFamily="18" charset="0"/>
                        </a:rPr>
                        <a:t>MVCC </a:t>
                      </a:r>
                      <a:r>
                        <a:rPr lang="zh-CN" altLang="en-US" sz="1600" dirty="0">
                          <a:latin typeface="Times New Roman" panose="02020603050405020304" pitchFamily="18" charset="0"/>
                          <a:cs typeface="Times New Roman" panose="02020603050405020304" pitchFamily="18" charset="0"/>
                        </a:rPr>
                        <a:t>进行控制。</a:t>
                      </a:r>
                    </a:p>
                  </a:txBody>
                  <a:tcPr/>
                </a:tc>
                <a:tc>
                  <a:txBody>
                    <a:bodyPr/>
                    <a:lstStyle/>
                    <a:p>
                      <a:endParaRPr lang="zh-CN" alt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371707832"/>
                  </a:ext>
                </a:extLst>
              </a:tr>
            </a:tbl>
          </a:graphicData>
        </a:graphic>
      </p:graphicFrame>
    </p:spTree>
    <p:extLst>
      <p:ext uri="{BB962C8B-B14F-4D97-AF65-F5344CB8AC3E}">
        <p14:creationId xmlns:p14="http://schemas.microsoft.com/office/powerpoint/2010/main" val="42673442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367362-B896-0E43-D047-690F42B12990}"/>
              </a:ext>
            </a:extLst>
          </p:cNvPr>
          <p:cNvSpPr>
            <a:spLocks noGrp="1"/>
          </p:cNvSpPr>
          <p:nvPr>
            <p:ph type="title"/>
          </p:nvPr>
        </p:nvSpPr>
        <p:spPr>
          <a:xfrm>
            <a:off x="831850" y="1709738"/>
            <a:ext cx="10515600" cy="3776662"/>
          </a:xfrm>
        </p:spPr>
        <p:txBody>
          <a:bodyPr/>
          <a:lstStyle/>
          <a:p>
            <a:r>
              <a:rPr kumimoji="1" lang="en-US" altLang="zh-CN" dirty="0">
                <a:latin typeface="Times New Roman" panose="02020603050405020304" pitchFamily="18" charset="0"/>
                <a:cs typeface="Times New Roman" panose="02020603050405020304" pitchFamily="18" charset="0"/>
              </a:rPr>
              <a:t>Bigtable: A Distributed Storage System for Structured Data</a:t>
            </a:r>
            <a:endParaRPr kumimoji="1" lang="zh-CN" altLang="en-US" dirty="0">
              <a:latin typeface="Times New Roman" panose="02020603050405020304" pitchFamily="18" charset="0"/>
              <a:cs typeface="Times New Roman" panose="02020603050405020304" pitchFamily="18" charset="0"/>
            </a:endParaRPr>
          </a:p>
        </p:txBody>
      </p:sp>
      <p:sp>
        <p:nvSpPr>
          <p:cNvPr id="5" name="文本占位符 4">
            <a:extLst>
              <a:ext uri="{FF2B5EF4-FFF2-40B4-BE49-F238E27FC236}">
                <a16:creationId xmlns:a16="http://schemas.microsoft.com/office/drawing/2014/main" id="{6CC4330F-0548-93CB-B4D4-C84A191C1FFE}"/>
              </a:ext>
            </a:extLst>
          </p:cNvPr>
          <p:cNvSpPr>
            <a:spLocks noGrp="1"/>
          </p:cNvSpPr>
          <p:nvPr>
            <p:ph type="body" idx="1"/>
          </p:nvPr>
        </p:nvSpPr>
        <p:spPr>
          <a:xfrm>
            <a:off x="831850" y="5486400"/>
            <a:ext cx="10515600" cy="603250"/>
          </a:xfrm>
        </p:spPr>
        <p:txBody>
          <a:bodyPr>
            <a:normAutofit fontScale="92500" lnSpcReduction="20000"/>
          </a:bodyPr>
          <a:lstStyle/>
          <a:p>
            <a:r>
              <a:rPr lang="en" altLang="zh-CN" i="1" dirty="0">
                <a:latin typeface="Times New Roman" panose="02020603050405020304" pitchFamily="18" charset="0"/>
                <a:cs typeface="Times New Roman" panose="02020603050405020304" pitchFamily="18" charset="0"/>
              </a:rPr>
              <a:t>Chang F, Dean J, Ghemawat S, et al. Bigtable: A distributed storage system for structured data[J]. ACM Transactions on Computer Systems (TOCS), 2008, 26(2): 1-26.</a:t>
            </a:r>
          </a:p>
        </p:txBody>
      </p:sp>
    </p:spTree>
    <p:extLst>
      <p:ext uri="{BB962C8B-B14F-4D97-AF65-F5344CB8AC3E}">
        <p14:creationId xmlns:p14="http://schemas.microsoft.com/office/powerpoint/2010/main" val="1014324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a:latin typeface="Times New Roman" panose="02020603050405020304" pitchFamily="18" charset="0"/>
                <a:cs typeface="Times New Roman" panose="02020603050405020304" pitchFamily="18" charset="0"/>
              </a:rPr>
              <a:t>Bigtable</a:t>
            </a:r>
            <a:r>
              <a:rPr kumimoji="1" lang="zh-CN" altLang="en-US" dirty="0">
                <a:latin typeface="Times New Roman" panose="02020603050405020304" pitchFamily="18" charset="0"/>
                <a:cs typeface="Times New Roman" panose="02020603050405020304" pitchFamily="18" charset="0"/>
              </a:rPr>
              <a:t>简介</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zh-CN" altLang="en-US" dirty="0">
                <a:latin typeface="Times New Roman" panose="02020603050405020304" pitchFamily="18" charset="0"/>
                <a:cs typeface="Times New Roman" panose="02020603050405020304" pitchFamily="18" charset="0"/>
              </a:rPr>
              <a:t>谷歌一个分布式的结构化数据存储系统，用于解决</a:t>
            </a:r>
            <a:r>
              <a:rPr kumimoji="1" lang="en-US" altLang="zh-CN" dirty="0">
                <a:latin typeface="Times New Roman" panose="02020603050405020304" pitchFamily="18" charset="0"/>
                <a:cs typeface="Times New Roman" panose="02020603050405020304" pitchFamily="18" charset="0"/>
              </a:rPr>
              <a:t>GFS</a:t>
            </a:r>
            <a:r>
              <a:rPr kumimoji="1" lang="zh-CN" altLang="en-US" dirty="0">
                <a:latin typeface="Times New Roman" panose="02020603050405020304" pitchFamily="18" charset="0"/>
                <a:cs typeface="Times New Roman" panose="02020603050405020304" pitchFamily="18" charset="0"/>
              </a:rPr>
              <a:t>无法对结构化数据进行访问与管理</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一个开源实现版本：</a:t>
            </a:r>
            <a:r>
              <a:rPr kumimoji="1" lang="en-US" altLang="zh-CN" dirty="0">
                <a:latin typeface="Times New Roman" panose="02020603050405020304" pitchFamily="18" charset="0"/>
                <a:cs typeface="Times New Roman" panose="02020603050405020304" pitchFamily="18" charset="0"/>
              </a:rPr>
              <a:t>Apache</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HBase</a:t>
            </a:r>
          </a:p>
          <a:p>
            <a:pPr algn="just"/>
            <a:r>
              <a:rPr kumimoji="1" lang="zh-CN" altLang="en-US" dirty="0">
                <a:latin typeface="Times New Roman" panose="02020603050405020304" pitchFamily="18" charset="0"/>
                <a:cs typeface="Times New Roman" panose="02020603050405020304" pitchFamily="18" charset="0"/>
              </a:rPr>
              <a:t>谷歌将许多自己提供服务的数据使用</a:t>
            </a:r>
            <a:r>
              <a:rPr kumimoji="1" lang="en-US" altLang="zh-CN" dirty="0">
                <a:latin typeface="Times New Roman" panose="02020603050405020304" pitchFamily="18" charset="0"/>
                <a:cs typeface="Times New Roman" panose="02020603050405020304" pitchFamily="18" charset="0"/>
              </a:rPr>
              <a:t>Bigtable</a:t>
            </a:r>
            <a:r>
              <a:rPr kumimoji="1" lang="zh-CN" altLang="en-US" dirty="0">
                <a:latin typeface="Times New Roman" panose="02020603050405020304" pitchFamily="18" charset="0"/>
                <a:cs typeface="Times New Roman" panose="02020603050405020304" pitchFamily="18" charset="0"/>
              </a:rPr>
              <a:t>进行管理，例如</a:t>
            </a:r>
            <a:r>
              <a:rPr kumimoji="1" lang="en-US" altLang="zh-CN" dirty="0">
                <a:latin typeface="Times New Roman" panose="02020603050405020304" pitchFamily="18" charset="0"/>
                <a:cs typeface="Times New Roman" panose="02020603050405020304" pitchFamily="18" charset="0"/>
              </a:rPr>
              <a:t>Google Earth</a:t>
            </a:r>
            <a:r>
              <a:rPr kumimoji="1" lang="zh-CN" altLang="en-US" dirty="0">
                <a:latin typeface="Times New Roman" panose="02020603050405020304" pitchFamily="18" charset="0"/>
                <a:cs typeface="Times New Roman" panose="02020603050405020304" pitchFamily="18" charset="0"/>
              </a:rPr>
              <a:t>、</a:t>
            </a:r>
            <a:r>
              <a:rPr kumimoji="1" lang="en-US" altLang="zh-CN" dirty="0">
                <a:latin typeface="Times New Roman" panose="02020603050405020304" pitchFamily="18" charset="0"/>
                <a:cs typeface="Times New Roman" panose="02020603050405020304" pitchFamily="18" charset="0"/>
              </a:rPr>
              <a:t>Google Finance</a:t>
            </a:r>
            <a:r>
              <a:rPr kumimoji="1" lang="zh-CN" altLang="en-US" dirty="0">
                <a:latin typeface="Times New Roman" panose="02020603050405020304" pitchFamily="18" charset="0"/>
                <a:cs typeface="Times New Roman" panose="02020603050405020304" pitchFamily="18" charset="0"/>
              </a:rPr>
              <a:t>、</a:t>
            </a:r>
            <a:r>
              <a:rPr kumimoji="1" lang="en-US" altLang="zh-CN" dirty="0">
                <a:latin typeface="Times New Roman" panose="02020603050405020304" pitchFamily="18" charset="0"/>
                <a:cs typeface="Times New Roman" panose="02020603050405020304" pitchFamily="18" charset="0"/>
              </a:rPr>
              <a:t>Gmail</a:t>
            </a:r>
            <a:r>
              <a:rPr kumimoji="1" lang="zh-CN" altLang="en-US" dirty="0">
                <a:latin typeface="Times New Roman" panose="02020603050405020304" pitchFamily="18" charset="0"/>
                <a:cs typeface="Times New Roman" panose="02020603050405020304" pitchFamily="18" charset="0"/>
              </a:rPr>
              <a:t>等等</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t>数据种类繁多、后端容量巨大、延迟敏感、高容错性、高可用性、可扩展性</a:t>
            </a:r>
            <a:endParaRPr kumimoji="1"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021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数据模型</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en" altLang="zh-CN" dirty="0">
                <a:latin typeface="Times New Roman" panose="02020603050405020304" pitchFamily="18" charset="0"/>
                <a:cs typeface="Times New Roman" panose="02020603050405020304" pitchFamily="18" charset="0"/>
              </a:rPr>
              <a:t>Bigtable</a:t>
            </a:r>
            <a:r>
              <a:rPr kumimoji="1" lang="zh-CN" altLang="en-US" dirty="0">
                <a:latin typeface="Times New Roman" panose="02020603050405020304" pitchFamily="18" charset="0"/>
                <a:cs typeface="Times New Roman" panose="02020603050405020304" pitchFamily="18" charset="0"/>
              </a:rPr>
              <a:t>是一个稀疏的、分布式的、持久化的多维度的排序</a:t>
            </a:r>
            <a:r>
              <a:rPr kumimoji="1" lang="en" altLang="zh-CN" dirty="0">
                <a:latin typeface="Times New Roman" panose="02020603050405020304" pitchFamily="18" charset="0"/>
                <a:cs typeface="Times New Roman" panose="02020603050405020304" pitchFamily="18" charset="0"/>
              </a:rPr>
              <a:t>map</a:t>
            </a:r>
            <a:r>
              <a:rPr kumimoji="1" lang="zh-CN" altLang="en" dirty="0">
                <a:latin typeface="Times New Roman" panose="02020603050405020304" pitchFamily="18" charset="0"/>
                <a:cs typeface="Times New Roman" panose="02020603050405020304" pitchFamily="18" charset="0"/>
              </a:rPr>
              <a:t>（</a:t>
            </a:r>
            <a:r>
              <a:rPr kumimoji="1" lang="en" altLang="zh-CN" dirty="0">
                <a:latin typeface="Times New Roman" panose="02020603050405020304" pitchFamily="18" charset="0"/>
                <a:cs typeface="Times New Roman" panose="02020603050405020304" pitchFamily="18" charset="0"/>
              </a:rPr>
              <a:t>sorted map</a:t>
            </a:r>
            <a:r>
              <a:rPr kumimoji="1" lang="zh-CN" altLang="en" dirty="0">
                <a:latin typeface="Times New Roman" panose="02020603050405020304" pitchFamily="18" charset="0"/>
                <a:cs typeface="Times New Roman" panose="02020603050405020304" pitchFamily="18" charset="0"/>
              </a:rPr>
              <a:t>）</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数据被设计通过三个层次进行索引：行关键字（</a:t>
            </a:r>
            <a:r>
              <a:rPr kumimoji="1" lang="en" altLang="zh-CN" dirty="0">
                <a:latin typeface="Times New Roman" panose="02020603050405020304" pitchFamily="18" charset="0"/>
                <a:cs typeface="Times New Roman" panose="02020603050405020304" pitchFamily="18" charset="0"/>
              </a:rPr>
              <a:t>row key</a:t>
            </a:r>
            <a:r>
              <a:rPr kumimoji="1" lang="zh-CN" altLang="en" dirty="0">
                <a:latin typeface="Times New Roman" panose="02020603050405020304" pitchFamily="18" charset="0"/>
                <a:cs typeface="Times New Roman" panose="02020603050405020304" pitchFamily="18" charset="0"/>
              </a:rPr>
              <a:t>）， </a:t>
            </a:r>
            <a:r>
              <a:rPr kumimoji="1" lang="zh-CN" altLang="en-US" dirty="0">
                <a:latin typeface="Times New Roman" panose="02020603050405020304" pitchFamily="18" charset="0"/>
                <a:cs typeface="Times New Roman" panose="02020603050405020304" pitchFamily="18" charset="0"/>
              </a:rPr>
              <a:t>列关键字（</a:t>
            </a:r>
            <a:r>
              <a:rPr kumimoji="1" lang="en" altLang="zh-CN" dirty="0">
                <a:latin typeface="Times New Roman" panose="02020603050405020304" pitchFamily="18" charset="0"/>
                <a:cs typeface="Times New Roman" panose="02020603050405020304" pitchFamily="18" charset="0"/>
              </a:rPr>
              <a:t>column key</a:t>
            </a:r>
            <a:r>
              <a:rPr kumimoji="1" lang="zh-CN" altLang="e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和时间戳（</a:t>
            </a:r>
            <a:r>
              <a:rPr kumimoji="1" lang="en" altLang="zh-CN" dirty="0">
                <a:latin typeface="Times New Roman" panose="02020603050405020304" pitchFamily="18" charset="0"/>
                <a:cs typeface="Times New Roman" panose="02020603050405020304" pitchFamily="18" charset="0"/>
              </a:rPr>
              <a:t>timestamp</a:t>
            </a:r>
            <a:r>
              <a:rPr kumimoji="1" lang="zh-CN" altLang="en" dirty="0">
                <a:latin typeface="Times New Roman" panose="02020603050405020304" pitchFamily="18" charset="0"/>
                <a:cs typeface="Times New Roman" panose="02020603050405020304" pitchFamily="18" charset="0"/>
              </a:rPr>
              <a:t>）</a:t>
            </a:r>
            <a:endParaRPr kumimoji="1" lang="en-US" altLang="zh-CN" dirty="0">
              <a:latin typeface="Times New Roman" panose="02020603050405020304" pitchFamily="18" charset="0"/>
              <a:cs typeface="Times New Roman" panose="02020603050405020304" pitchFamily="18" charset="0"/>
            </a:endParaRPr>
          </a:p>
          <a:p>
            <a:pPr algn="just"/>
            <a:r>
              <a:rPr kumimoji="1" lang="en-US" altLang="zh-CN" dirty="0">
                <a:latin typeface="Times New Roman" panose="02020603050405020304" pitchFamily="18" charset="0"/>
                <a:cs typeface="Times New Roman" panose="02020603050405020304" pitchFamily="18" charset="0"/>
              </a:rPr>
              <a:t>map</a:t>
            </a:r>
            <a:r>
              <a:rPr kumimoji="1" lang="zh-CN" altLang="en-US" dirty="0">
                <a:latin typeface="Times New Roman" panose="02020603050405020304" pitchFamily="18" charset="0"/>
                <a:cs typeface="Times New Roman" panose="02020603050405020304" pitchFamily="18" charset="0"/>
              </a:rPr>
              <a:t>中的</a:t>
            </a:r>
            <a:r>
              <a:rPr kumimoji="1" lang="en-US" altLang="zh-CN" dirty="0">
                <a:latin typeface="Times New Roman" panose="02020603050405020304" pitchFamily="18" charset="0"/>
                <a:cs typeface="Times New Roman" panose="02020603050405020304" pitchFamily="18" charset="0"/>
              </a:rPr>
              <a:t>key</a:t>
            </a:r>
            <a:r>
              <a:rPr kumimoji="1" lang="zh-CN" altLang="en-US" dirty="0">
                <a:latin typeface="Times New Roman" panose="02020603050405020304" pitchFamily="18" charset="0"/>
                <a:cs typeface="Times New Roman" panose="02020603050405020304" pitchFamily="18" charset="0"/>
              </a:rPr>
              <a:t>是这三个参数的复合结构，</a:t>
            </a:r>
            <a:r>
              <a:rPr kumimoji="1" lang="en-US" altLang="zh-CN" dirty="0">
                <a:latin typeface="Times New Roman" panose="02020603050405020304" pitchFamily="18" charset="0"/>
                <a:cs typeface="Times New Roman" panose="02020603050405020304" pitchFamily="18" charset="0"/>
              </a:rPr>
              <a:t>map</a:t>
            </a:r>
            <a:r>
              <a:rPr kumimoji="1" lang="zh-CN" altLang="en-US" dirty="0">
                <a:latin typeface="Times New Roman" panose="02020603050405020304" pitchFamily="18" charset="0"/>
                <a:cs typeface="Times New Roman" panose="02020603050405020304" pitchFamily="18" charset="0"/>
              </a:rPr>
              <a:t>中的每个</a:t>
            </a:r>
            <a:r>
              <a:rPr kumimoji="1" lang="en-US" altLang="zh-CN" dirty="0">
                <a:latin typeface="Times New Roman" panose="02020603050405020304" pitchFamily="18" charset="0"/>
                <a:cs typeface="Times New Roman" panose="02020603050405020304" pitchFamily="18" charset="0"/>
              </a:rPr>
              <a:t>value</a:t>
            </a:r>
            <a:r>
              <a:rPr kumimoji="1" lang="zh-CN" altLang="en-US" dirty="0">
                <a:latin typeface="Times New Roman" panose="02020603050405020304" pitchFamily="18" charset="0"/>
                <a:cs typeface="Times New Roman" panose="02020603050405020304" pitchFamily="18" charset="0"/>
              </a:rPr>
              <a:t>是一个未经解析的</a:t>
            </a:r>
            <a:r>
              <a:rPr kumimoji="1" lang="en-US" altLang="zh-CN" dirty="0">
                <a:latin typeface="Times New Roman" panose="02020603050405020304" pitchFamily="18" charset="0"/>
                <a:cs typeface="Times New Roman" panose="02020603050405020304" pitchFamily="18" charset="0"/>
              </a:rPr>
              <a:t>byte</a:t>
            </a:r>
            <a:r>
              <a:rPr kumimoji="1" lang="zh-CN" altLang="en-US" dirty="0">
                <a:latin typeface="Times New Roman" panose="02020603050405020304" pitchFamily="18" charset="0"/>
                <a:cs typeface="Times New Roman" panose="02020603050405020304" pitchFamily="18" charset="0"/>
              </a:rPr>
              <a:t>数组</a:t>
            </a:r>
            <a:r>
              <a:rPr kumimoji="1" lang="zh-CN" altLang="en-US" dirty="0"/>
              <a:t>：</a:t>
            </a:r>
            <a:endParaRPr kumimoji="1" lang="en-US" altLang="zh-CN" dirty="0"/>
          </a:p>
          <a:p>
            <a:pPr algn="just"/>
            <a:endParaRPr kumimoji="1" lang="en-US" altLang="zh-CN" dirty="0"/>
          </a:p>
          <a:p>
            <a:pPr algn="just"/>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足够简单灵活，可以满足大多数的数据存储需求</a:t>
            </a:r>
            <a:endParaRPr kumimoji="1" lang="en-US" altLang="zh-CN" dirty="0"/>
          </a:p>
          <a:p>
            <a:pPr algn="just"/>
            <a:r>
              <a:rPr kumimoji="1" lang="zh-CN" altLang="en-US" dirty="0">
                <a:latin typeface="Times New Roman" panose="02020603050405020304" pitchFamily="18" charset="0"/>
                <a:cs typeface="Times New Roman" panose="02020603050405020304" pitchFamily="18" charset="0"/>
              </a:rPr>
              <a:t>足够可靠</a:t>
            </a:r>
            <a:endParaRPr kumimoji="1" lang="en-US" altLang="zh-CN"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EBB81076-8113-4F7E-F6C8-BB3903E2662A}"/>
                  </a:ext>
                </a:extLst>
              </p:cNvPr>
              <p:cNvSpPr txBox="1"/>
              <p:nvPr/>
            </p:nvSpPr>
            <p:spPr>
              <a:xfrm>
                <a:off x="2170324" y="4001294"/>
                <a:ext cx="7194014"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kumimoji="1" lang="en" altLang="zh-CN" sz="2400" i="1">
                          <a:latin typeface="Cambria Math" panose="02040503050406030204" pitchFamily="18" charset="0"/>
                        </a:rPr>
                        <m:t>(</m:t>
                      </m:r>
                      <m:r>
                        <a:rPr kumimoji="1" lang="en" altLang="zh-CN" sz="2400" i="1">
                          <a:latin typeface="Cambria Math" panose="02040503050406030204" pitchFamily="18" charset="0"/>
                        </a:rPr>
                        <m:t>𝑟𝑜𝑤</m:t>
                      </m:r>
                      <m:r>
                        <a:rPr kumimoji="1" lang="en" altLang="zh-CN" sz="2400" i="1">
                          <a:latin typeface="Cambria Math" panose="02040503050406030204" pitchFamily="18" charset="0"/>
                        </a:rPr>
                        <m:t>:</m:t>
                      </m:r>
                      <m:r>
                        <a:rPr kumimoji="1" lang="en" altLang="zh-CN" sz="2400" i="1">
                          <a:latin typeface="Cambria Math" panose="02040503050406030204" pitchFamily="18" charset="0"/>
                        </a:rPr>
                        <m:t>𝑠𝑡𝑟𝑖𝑛𝑔</m:t>
                      </m:r>
                      <m:r>
                        <a:rPr kumimoji="1" lang="en" altLang="zh-CN" sz="2400" i="1">
                          <a:latin typeface="Cambria Math" panose="02040503050406030204" pitchFamily="18" charset="0"/>
                        </a:rPr>
                        <m:t>,</m:t>
                      </m:r>
                      <m:r>
                        <a:rPr kumimoji="1" lang="en" altLang="zh-CN" sz="2400" i="1">
                          <a:latin typeface="Cambria Math" panose="02040503050406030204" pitchFamily="18" charset="0"/>
                        </a:rPr>
                        <m:t>𝑐𝑜𝑙𝑢𝑚𝑛</m:t>
                      </m:r>
                      <m:r>
                        <a:rPr kumimoji="1" lang="en" altLang="zh-CN" sz="2400" i="1">
                          <a:latin typeface="Cambria Math" panose="02040503050406030204" pitchFamily="18" charset="0"/>
                        </a:rPr>
                        <m:t>:</m:t>
                      </m:r>
                      <m:r>
                        <a:rPr kumimoji="1" lang="en" altLang="zh-CN" sz="2400" i="1">
                          <a:latin typeface="Cambria Math" panose="02040503050406030204" pitchFamily="18" charset="0"/>
                        </a:rPr>
                        <m:t>𝑠𝑡𝑟𝑖𝑛𝑔</m:t>
                      </m:r>
                      <m:r>
                        <a:rPr kumimoji="1" lang="en" altLang="zh-CN" sz="2400" i="1">
                          <a:latin typeface="Cambria Math" panose="02040503050406030204" pitchFamily="18" charset="0"/>
                        </a:rPr>
                        <m:t>,</m:t>
                      </m:r>
                      <m:r>
                        <a:rPr kumimoji="1" lang="en" altLang="zh-CN" sz="2400" i="1">
                          <a:latin typeface="Cambria Math" panose="02040503050406030204" pitchFamily="18" charset="0"/>
                        </a:rPr>
                        <m:t>𝑡𝑖𝑚𝑒</m:t>
                      </m:r>
                      <m:r>
                        <a:rPr kumimoji="1" lang="en" altLang="zh-CN" sz="2400" i="1">
                          <a:latin typeface="Cambria Math" panose="02040503050406030204" pitchFamily="18" charset="0"/>
                        </a:rPr>
                        <m:t>:</m:t>
                      </m:r>
                      <m:r>
                        <a:rPr kumimoji="1" lang="en" altLang="zh-CN" sz="2400" i="1">
                          <a:latin typeface="Cambria Math" panose="02040503050406030204" pitchFamily="18" charset="0"/>
                        </a:rPr>
                        <m:t>𝑖𝑛𝑡</m:t>
                      </m:r>
                      <m:r>
                        <a:rPr kumimoji="1" lang="en" altLang="zh-CN" sz="2400" i="1">
                          <a:latin typeface="Cambria Math" panose="02040503050406030204" pitchFamily="18" charset="0"/>
                        </a:rPr>
                        <m:t>64)→</m:t>
                      </m:r>
                      <m:r>
                        <a:rPr kumimoji="1" lang="en" altLang="zh-CN" sz="2400" i="1">
                          <a:latin typeface="Cambria Math" panose="02040503050406030204" pitchFamily="18" charset="0"/>
                        </a:rPr>
                        <m:t>𝑠𝑡𝑟𝑖𝑛𝑔</m:t>
                      </m:r>
                    </m:oMath>
                  </m:oMathPara>
                </a14:m>
                <a:endParaRPr kumimoji="1" lang="zh-CN" altLang="en-US" sz="2400" dirty="0"/>
              </a:p>
            </p:txBody>
          </p:sp>
        </mc:Choice>
        <mc:Fallback xmlns="">
          <p:sp>
            <p:nvSpPr>
              <p:cNvPr id="6" name="文本框 5">
                <a:extLst>
                  <a:ext uri="{FF2B5EF4-FFF2-40B4-BE49-F238E27FC236}">
                    <a16:creationId xmlns:a16="http://schemas.microsoft.com/office/drawing/2014/main" id="{EBB81076-8113-4F7E-F6C8-BB3903E2662A}"/>
                  </a:ext>
                </a:extLst>
              </p:cNvPr>
              <p:cNvSpPr txBox="1">
                <a:spLocks noRot="1" noChangeAspect="1" noMove="1" noResize="1" noEditPoints="1" noAdjustHandles="1" noChangeArrowheads="1" noChangeShapeType="1" noTextEdit="1"/>
              </p:cNvSpPr>
              <p:nvPr/>
            </p:nvSpPr>
            <p:spPr>
              <a:xfrm>
                <a:off x="2170324" y="4001294"/>
                <a:ext cx="7194014" cy="369332"/>
              </a:xfrm>
              <a:prstGeom prst="rect">
                <a:avLst/>
              </a:prstGeom>
              <a:blipFill>
                <a:blip r:embed="rId3"/>
                <a:stretch>
                  <a:fillRect b="-3225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3292981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数据模型：</a:t>
            </a:r>
            <a:r>
              <a:rPr kumimoji="1" lang="en-US" altLang="zh-CN" dirty="0">
                <a:latin typeface="Times New Roman" panose="02020603050405020304" pitchFamily="18" charset="0"/>
                <a:cs typeface="Times New Roman" panose="02020603050405020304" pitchFamily="18" charset="0"/>
              </a:rPr>
              <a:t>Row</a:t>
            </a:r>
            <a:endParaRPr kumimoji="1" lang="zh-CN" altLang="en-US"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zh-CN" altLang="en-US" dirty="0">
                <a:latin typeface="Times New Roman" panose="02020603050405020304" pitchFamily="18" charset="0"/>
                <a:cs typeface="Times New Roman" panose="02020603050405020304" pitchFamily="18" charset="0"/>
              </a:rPr>
              <a:t>可以是任意的字符串</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对同一个行关键字的读或者写操作都是原子的（无论多少个不同列）</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通过行关键字的字典顺序来组织数据</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表中的每个行都可以动态分区，每个分区叫一个</a:t>
            </a:r>
            <a:r>
              <a:rPr kumimoji="1" lang="en-US" altLang="zh-CN" dirty="0">
                <a:latin typeface="Times New Roman" panose="02020603050405020304" pitchFamily="18" charset="0"/>
                <a:cs typeface="Times New Roman" panose="02020603050405020304" pitchFamily="18" charset="0"/>
              </a:rPr>
              <a:t>tablet</a:t>
            </a:r>
            <a:endParaRPr kumimoji="1" lang="en-US" altLang="zh-CN" dirty="0"/>
          </a:p>
          <a:p>
            <a:pPr algn="just"/>
            <a:r>
              <a:rPr kumimoji="1" lang="en-US" altLang="zh-CN" dirty="0">
                <a:latin typeface="Times New Roman" panose="02020603050405020304" pitchFamily="18" charset="0"/>
                <a:cs typeface="Times New Roman" panose="02020603050405020304" pitchFamily="18" charset="0"/>
              </a:rPr>
              <a:t>tablet</a:t>
            </a:r>
            <a:r>
              <a:rPr kumimoji="1" lang="zh-CN" altLang="en-US" dirty="0">
                <a:latin typeface="Times New Roman" panose="02020603050405020304" pitchFamily="18" charset="0"/>
                <a:cs typeface="Times New Roman" panose="02020603050405020304" pitchFamily="18" charset="0"/>
              </a:rPr>
              <a:t>是数据分布和负载均衡调整的最小单位，当操作只读取行中很少几列的数据时访问效率很高</a:t>
            </a:r>
            <a:endParaRPr kumimoji="1" lang="en-US" altLang="zh-CN" dirty="0">
              <a:latin typeface="Times New Roman" panose="02020603050405020304" pitchFamily="18" charset="0"/>
              <a:cs typeface="Times New Roman" panose="02020603050405020304" pitchFamily="18" charset="0"/>
            </a:endParaRPr>
          </a:p>
        </p:txBody>
      </p:sp>
      <p:pic>
        <p:nvPicPr>
          <p:cNvPr id="5122" name="Picture 2">
            <a:extLst>
              <a:ext uri="{FF2B5EF4-FFF2-40B4-BE49-F238E27FC236}">
                <a16:creationId xmlns:a16="http://schemas.microsoft.com/office/drawing/2014/main" id="{871F0F9A-3EB1-5884-7FA0-F8FC626F45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923" y="4360828"/>
            <a:ext cx="11176153" cy="2497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9871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B6AC3C-4A8D-B794-FBFC-4E801926CF51}"/>
              </a:ext>
            </a:extLst>
          </p:cNvPr>
          <p:cNvSpPr>
            <a:spLocks noGrp="1"/>
          </p:cNvSpPr>
          <p:nvPr>
            <p:ph type="title"/>
          </p:nvPr>
        </p:nvSpPr>
        <p:spPr/>
        <p:txBody>
          <a:bodyPr/>
          <a:lstStyle/>
          <a:p>
            <a:r>
              <a:rPr kumimoji="1" lang="zh-CN" altLang="en-US" b="1" dirty="0">
                <a:latin typeface="SimSun" panose="02010600030101010101" pitchFamily="2" charset="-122"/>
                <a:ea typeface="SimSun" panose="02010600030101010101" pitchFamily="2" charset="-122"/>
              </a:rPr>
              <a:t>目录</a:t>
            </a:r>
          </a:p>
        </p:txBody>
      </p:sp>
      <p:sp>
        <p:nvSpPr>
          <p:cNvPr id="3" name="内容占位符 2">
            <a:extLst>
              <a:ext uri="{FF2B5EF4-FFF2-40B4-BE49-F238E27FC236}">
                <a16:creationId xmlns:a16="http://schemas.microsoft.com/office/drawing/2014/main" id="{34EC0B50-1CA2-5402-C199-C60E3F9D3653}"/>
              </a:ext>
            </a:extLst>
          </p:cNvPr>
          <p:cNvSpPr>
            <a:spLocks noGrp="1"/>
          </p:cNvSpPr>
          <p:nvPr>
            <p:ph idx="1"/>
          </p:nvPr>
        </p:nvSpPr>
        <p:spPr/>
        <p:txBody>
          <a:bodyPr/>
          <a:lstStyle/>
          <a:p>
            <a:r>
              <a:rPr kumimoji="1" lang="en-US" altLang="zh-CN" dirty="0" err="1">
                <a:latin typeface="Times New Roman" panose="02020603050405020304" pitchFamily="18" charset="0"/>
                <a:ea typeface="SimSun" panose="02010600030101010101" pitchFamily="2" charset="-122"/>
                <a:cs typeface="Times New Roman" panose="02020603050405020304" pitchFamily="18" charset="0"/>
              </a:rPr>
              <a:t>MyRocks</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简介</a:t>
            </a:r>
            <a:endParaRPr kumimoji="1" lang="en-US" altLang="zh-CN" dirty="0">
              <a:latin typeface="Times New Roman" panose="02020603050405020304" pitchFamily="18" charset="0"/>
              <a:ea typeface="SimSun" panose="02010600030101010101" pitchFamily="2" charset="-122"/>
              <a:cs typeface="Times New Roman" panose="02020603050405020304" pitchFamily="18" charset="0"/>
            </a:endParaRPr>
          </a:p>
          <a:p>
            <a:r>
              <a:rPr kumimoji="1" lang="en-US" altLang="zh-CN" dirty="0" err="1">
                <a:latin typeface="Times New Roman" panose="02020603050405020304" pitchFamily="18" charset="0"/>
                <a:ea typeface="SimSun" panose="02010600030101010101" pitchFamily="2" charset="-122"/>
                <a:cs typeface="Times New Roman" panose="02020603050405020304" pitchFamily="18" charset="0"/>
              </a:rPr>
              <a:t>RocksDB</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的诞生</a:t>
            </a:r>
            <a:endParaRPr kumimoji="1" lang="en-US" altLang="zh-CN" dirty="0">
              <a:latin typeface="Times New Roman" panose="02020603050405020304" pitchFamily="18" charset="0"/>
              <a:ea typeface="SimSun" panose="02010600030101010101" pitchFamily="2" charset="-122"/>
              <a:cs typeface="Times New Roman" panose="02020603050405020304" pitchFamily="18" charset="0"/>
            </a:endParaRPr>
          </a:p>
          <a:p>
            <a:r>
              <a:rPr kumimoji="1" lang="en-US" altLang="zh-CN" dirty="0">
                <a:latin typeface="Times New Roman" panose="02020603050405020304" pitchFamily="18" charset="0"/>
                <a:ea typeface="SimSun" panose="02010600030101010101" pitchFamily="2" charset="-122"/>
                <a:cs typeface="Times New Roman" panose="02020603050405020304" pitchFamily="18" charset="0"/>
              </a:rPr>
              <a:t>LSM-Tree</a:t>
            </a:r>
          </a:p>
          <a:p>
            <a:r>
              <a:rPr kumimoji="1" lang="en-US" altLang="zh-CN" dirty="0">
                <a:latin typeface="Times New Roman" panose="02020603050405020304" pitchFamily="18" charset="0"/>
                <a:ea typeface="SimSun" panose="02010600030101010101" pitchFamily="2" charset="-122"/>
                <a:cs typeface="Times New Roman" panose="02020603050405020304" pitchFamily="18" charset="0"/>
              </a:rPr>
              <a:t>Bigtable</a:t>
            </a:r>
          </a:p>
          <a:p>
            <a:r>
              <a:rPr kumimoji="1" lang="en-US" altLang="zh-CN" dirty="0" err="1">
                <a:ea typeface="SimSun" panose="02010600030101010101" pitchFamily="2" charset="-122"/>
              </a:rPr>
              <a:t>MyRocks</a:t>
            </a:r>
            <a:r>
              <a:rPr kumimoji="1" lang="zh-CN" altLang="en-US" dirty="0">
                <a:ea typeface="SimSun" panose="02010600030101010101" pitchFamily="2" charset="-122"/>
              </a:rPr>
              <a:t>入门</a:t>
            </a:r>
            <a:endParaRPr kumimoji="1" lang="zh-CN" altLang="en-US"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2116643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数据模型：</a:t>
            </a:r>
            <a:r>
              <a:rPr kumimoji="1" lang="en-US" altLang="zh-CN" dirty="0">
                <a:latin typeface="Times New Roman" panose="02020603050405020304" pitchFamily="18" charset="0"/>
                <a:cs typeface="Times New Roman" panose="02020603050405020304" pitchFamily="18" charset="0"/>
              </a:rPr>
              <a:t>Column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Family</a:t>
            </a:r>
            <a:endParaRPr kumimoji="1" lang="zh-CN" altLang="en-US"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zh-CN" altLang="en-US" dirty="0">
                    <a:latin typeface="Times New Roman" panose="02020603050405020304" pitchFamily="18" charset="0"/>
                    <a:cs typeface="Times New Roman" panose="02020603050405020304" pitchFamily="18" charset="0"/>
                  </a:rPr>
                  <a:t>列关键字组成的集合叫做列族（</a:t>
                </a:r>
                <a:r>
                  <a:rPr kumimoji="1" lang="en-US" altLang="zh-CN" dirty="0">
                    <a:latin typeface="Times New Roman" panose="02020603050405020304" pitchFamily="18" charset="0"/>
                    <a:cs typeface="Times New Roman" panose="02020603050405020304" pitchFamily="18" charset="0"/>
                  </a:rPr>
                  <a:t>Column Families</a:t>
                </a:r>
                <a:r>
                  <a:rPr kumimoji="1" lang="zh-CN" altLang="en-US" dirty="0">
                    <a:latin typeface="Times New Roman" panose="02020603050405020304" pitchFamily="18" charset="0"/>
                    <a:cs typeface="Times New Roman" panose="02020603050405020304" pitchFamily="18" charset="0"/>
                  </a:rPr>
                  <a:t>）</a:t>
                </a:r>
                <a:endParaRPr kumimoji="1" lang="en-US" altLang="zh-CN" dirty="0"/>
              </a:p>
              <a:p>
                <a:pPr algn="just"/>
                <a:r>
                  <a:rPr kumimoji="1" lang="zh-CN" altLang="en-US" dirty="0">
                    <a:latin typeface="Times New Roman" panose="02020603050405020304" pitchFamily="18" charset="0"/>
                    <a:cs typeface="Times New Roman" panose="02020603050405020304" pitchFamily="18" charset="0"/>
                  </a:rPr>
                  <a:t>列族是访问控制的基本单位</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存放在同一列族下的所有数据通常都属于一个类型</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列族在使用之前必须先创建</a:t>
                </a:r>
                <a:endParaRPr kumimoji="1" lang="en-US" altLang="zh-CN" dirty="0">
                  <a:latin typeface="Times New Roman" panose="02020603050405020304" pitchFamily="18" charset="0"/>
                  <a:cs typeface="Times New Roman" panose="02020603050405020304" pitchFamily="18" charset="0"/>
                </a:endParaRPr>
              </a:p>
              <a:p>
                <a:pPr algn="just"/>
                <a:r>
                  <a:rPr lang="zh-CN" altLang="en-US" dirty="0">
                    <a:effectLst/>
                  </a:rPr>
                  <a:t>列关键字的命名语法：</a:t>
                </a:r>
                <a14:m>
                  <m:oMath xmlns:m="http://schemas.openxmlformats.org/officeDocument/2006/math">
                    <m:r>
                      <a:rPr lang="en" altLang="zh-CN" i="1">
                        <a:latin typeface="Cambria Math" panose="02040503050406030204" pitchFamily="18" charset="0"/>
                      </a:rPr>
                      <m:t>𝑓𝑎𝑚𝑖𝑙𝑦</m:t>
                    </m:r>
                    <m:r>
                      <a:rPr lang="en" altLang="zh-CN" i="1">
                        <a:latin typeface="Cambria Math" panose="02040503050406030204" pitchFamily="18" charset="0"/>
                      </a:rPr>
                      <m:t>: </m:t>
                    </m:r>
                    <m:r>
                      <a:rPr lang="en" altLang="zh-CN" i="1">
                        <a:latin typeface="Cambria Math" panose="02040503050406030204" pitchFamily="18" charset="0"/>
                      </a:rPr>
                      <m:t>𝑞𝑢𝑎𝑙𝑖𝑓𝑖𝑒𝑟</m:t>
                    </m:r>
                    <m:r>
                      <a:rPr lang="en" altLang="zh-CN" i="1">
                        <a:latin typeface="Cambria Math" panose="02040503050406030204" pitchFamily="18" charset="0"/>
                      </a:rPr>
                      <m:t> </m:t>
                    </m:r>
                    <m:r>
                      <a:rPr lang="zh-CN" altLang="en" i="1">
                        <a:latin typeface="Cambria Math" panose="02040503050406030204" pitchFamily="18" charset="0"/>
                      </a:rPr>
                      <m:t>（</m:t>
                    </m:r>
                    <m:r>
                      <a:rPr lang="zh-CN" altLang="en-US" i="1">
                        <a:latin typeface="Cambria Math" panose="02040503050406030204" pitchFamily="18" charset="0"/>
                      </a:rPr>
                      <m:t>列族：限定词）</m:t>
                    </m:r>
                  </m:oMath>
                </a14:m>
                <a:endParaRPr lang="zh-CN" altLang="en-US" dirty="0">
                  <a:effectLst/>
                </a:endParaRPr>
              </a:p>
            </p:txBody>
          </p:sp>
        </mc:Choice>
        <mc:Fallback xmlns="">
          <p:sp>
            <p:nvSpPr>
              <p:cNvPr id="3" name="内容占位符 2">
                <a:extLst>
                  <a:ext uri="{FF2B5EF4-FFF2-40B4-BE49-F238E27FC236}">
                    <a16:creationId xmlns:a16="http://schemas.microsoft.com/office/drawing/2014/main" id="{6C9CE20E-8DF2-F35D-C364-CD6402FABD25}"/>
                  </a:ext>
                </a:extLst>
              </p:cNvPr>
              <p:cNvSpPr>
                <a:spLocks noGrp="1" noRot="1" noChangeAspect="1" noMove="1" noResize="1" noEditPoints="1" noAdjustHandles="1" noChangeArrowheads="1" noChangeShapeType="1" noTextEdit="1"/>
              </p:cNvSpPr>
              <p:nvPr>
                <p:ph idx="1"/>
              </p:nvPr>
            </p:nvSpPr>
            <p:spPr>
              <a:blipFill>
                <a:blip r:embed="rId3"/>
                <a:stretch>
                  <a:fillRect l="-844" t="-2326"/>
                </a:stretch>
              </a:blipFill>
            </p:spPr>
            <p:txBody>
              <a:bodyPr/>
              <a:lstStyle/>
              <a:p>
                <a:r>
                  <a:rPr lang="zh-CN" altLang="en-US">
                    <a:noFill/>
                  </a:rPr>
                  <a:t> </a:t>
                </a:r>
              </a:p>
            </p:txBody>
          </p:sp>
        </mc:Fallback>
      </mc:AlternateContent>
      <p:pic>
        <p:nvPicPr>
          <p:cNvPr id="5122" name="Picture 2">
            <a:extLst>
              <a:ext uri="{FF2B5EF4-FFF2-40B4-BE49-F238E27FC236}">
                <a16:creationId xmlns:a16="http://schemas.microsoft.com/office/drawing/2014/main" id="{871F0F9A-3EB1-5884-7FA0-F8FC626F45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923" y="4360828"/>
            <a:ext cx="11176153" cy="2497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0106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数据模型：</a:t>
            </a:r>
            <a:r>
              <a:rPr kumimoji="1" lang="en-US" altLang="zh-CN" dirty="0">
                <a:latin typeface="Times New Roman" panose="02020603050405020304" pitchFamily="18" charset="0"/>
                <a:cs typeface="Times New Roman" panose="02020603050405020304" pitchFamily="18" charset="0"/>
              </a:rPr>
              <a:t>Timestamp</a:t>
            </a:r>
            <a:endParaRPr kumimoji="1" lang="zh-CN" altLang="en-US"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zh-CN" altLang="en-US" dirty="0">
                <a:latin typeface="Times New Roman" panose="02020603050405020304" pitchFamily="18" charset="0"/>
                <a:cs typeface="Times New Roman" panose="02020603050405020304" pitchFamily="18" charset="0"/>
              </a:rPr>
              <a:t>表的每一个数据项都可以包含同一份数据的不同版本</a:t>
            </a:r>
            <a:endParaRPr kumimoji="1" lang="en-US" altLang="zh-CN" dirty="0">
              <a:latin typeface="Times New Roman" panose="02020603050405020304" pitchFamily="18" charset="0"/>
              <a:cs typeface="Times New Roman" panose="02020603050405020304" pitchFamily="18" charset="0"/>
            </a:endParaRPr>
          </a:p>
          <a:p>
            <a:pPr algn="just"/>
            <a:r>
              <a:rPr lang="zh-CN" altLang="en-US" dirty="0">
                <a:effectLst/>
              </a:rPr>
              <a:t>不同版本的数据通过时间戳来索引</a:t>
            </a:r>
          </a:p>
        </p:txBody>
      </p:sp>
      <p:pic>
        <p:nvPicPr>
          <p:cNvPr id="5122" name="Picture 2">
            <a:extLst>
              <a:ext uri="{FF2B5EF4-FFF2-40B4-BE49-F238E27FC236}">
                <a16:creationId xmlns:a16="http://schemas.microsoft.com/office/drawing/2014/main" id="{871F0F9A-3EB1-5884-7FA0-F8FC626F45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923" y="4360828"/>
            <a:ext cx="11176153" cy="2497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20107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如何在文件内快速查询</a:t>
            </a:r>
          </a:p>
        </p:txBody>
      </p:sp>
      <p:sp>
        <p:nvSpPr>
          <p:cNvPr id="6" name="文本框 5">
            <a:extLst>
              <a:ext uri="{FF2B5EF4-FFF2-40B4-BE49-F238E27FC236}">
                <a16:creationId xmlns:a16="http://schemas.microsoft.com/office/drawing/2014/main" id="{2C25C839-2568-5980-C40C-2C9F900A6FA3}"/>
              </a:ext>
            </a:extLst>
          </p:cNvPr>
          <p:cNvSpPr txBox="1"/>
          <p:nvPr/>
        </p:nvSpPr>
        <p:spPr>
          <a:xfrm>
            <a:off x="1751686" y="2291507"/>
            <a:ext cx="1322024" cy="4093428"/>
          </a:xfrm>
          <a:prstGeom prst="rect">
            <a:avLst/>
          </a:prstGeom>
          <a:noFill/>
          <a:ln>
            <a:solidFill>
              <a:schemeClr val="tx1"/>
            </a:solidFill>
          </a:ln>
        </p:spPr>
        <p:txBody>
          <a:bodyPr wrap="square" rtlCol="0">
            <a:spAutoFit/>
          </a:bodyPr>
          <a:lstStyle/>
          <a:p>
            <a:pPr algn="ctr"/>
            <a:r>
              <a:rPr kumimoji="1" lang="en-US" altLang="zh-CN" sz="2000" b="1" dirty="0">
                <a:latin typeface="Times New Roman" panose="02020603050405020304" pitchFamily="18" charset="0"/>
                <a:cs typeface="Times New Roman" panose="02020603050405020304" pitchFamily="18" charset="0"/>
              </a:rPr>
              <a:t>File</a:t>
            </a:r>
          </a:p>
          <a:p>
            <a:endParaRPr kumimoji="1" lang="en-US" altLang="zh-CN" sz="2000" dirty="0">
              <a:latin typeface="Times New Roman" panose="02020603050405020304" pitchFamily="18" charset="0"/>
              <a:cs typeface="Times New Roman" panose="02020603050405020304" pitchFamily="18" charset="0"/>
            </a:endParaRPr>
          </a:p>
          <a:p>
            <a:r>
              <a:rPr kumimoji="1" lang="en-US" altLang="zh-CN" sz="2000" dirty="0">
                <a:latin typeface="Times New Roman" panose="02020603050405020304" pitchFamily="18" charset="0"/>
                <a:cs typeface="Times New Roman" panose="02020603050405020304" pitchFamily="18" charset="0"/>
              </a:rPr>
              <a:t>…</a:t>
            </a:r>
          </a:p>
          <a:p>
            <a:r>
              <a:rPr kumimoji="1" lang="en-US" altLang="zh-CN" sz="2000" dirty="0">
                <a:latin typeface="Times New Roman" panose="02020603050405020304" pitchFamily="18" charset="0"/>
                <a:cs typeface="Times New Roman" panose="02020603050405020304" pitchFamily="18" charset="0"/>
              </a:rPr>
              <a:t>h, jump</a:t>
            </a:r>
          </a:p>
          <a:p>
            <a:r>
              <a:rPr kumimoji="1" lang="en-US" altLang="zh-CN" sz="2000" dirty="0">
                <a:latin typeface="Times New Roman" panose="02020603050405020304" pitchFamily="18" charset="0"/>
                <a:cs typeface="Times New Roman" panose="02020603050405020304" pitchFamily="18" charset="0"/>
              </a:rPr>
              <a:t>a, </a:t>
            </a:r>
            <a:r>
              <a:rPr kumimoji="1" lang="en-US" altLang="zh-CN" sz="2000" dirty="0" err="1">
                <a:latin typeface="Times New Roman" panose="02020603050405020304" pitchFamily="18" charset="0"/>
                <a:cs typeface="Times New Roman" panose="02020603050405020304" pitchFamily="18" charset="0"/>
              </a:rPr>
              <a:t>sangpo</a:t>
            </a:r>
            <a:endParaRPr kumimoji="1" lang="en-US" altLang="zh-CN" sz="2000" dirty="0">
              <a:latin typeface="Times New Roman" panose="02020603050405020304" pitchFamily="18" charset="0"/>
              <a:cs typeface="Times New Roman" panose="02020603050405020304" pitchFamily="18" charset="0"/>
            </a:endParaRPr>
          </a:p>
          <a:p>
            <a:r>
              <a:rPr kumimoji="1" lang="en-US" altLang="zh-CN" sz="2000" dirty="0">
                <a:latin typeface="Times New Roman" panose="02020603050405020304" pitchFamily="18" charset="0"/>
                <a:cs typeface="Times New Roman" panose="02020603050405020304" pitchFamily="18" charset="0"/>
              </a:rPr>
              <a:t>u, hello</a:t>
            </a:r>
          </a:p>
          <a:p>
            <a:r>
              <a:rPr kumimoji="1" lang="en-US" altLang="zh-CN" sz="2000" dirty="0">
                <a:latin typeface="Times New Roman" panose="02020603050405020304" pitchFamily="18" charset="0"/>
                <a:cs typeface="Times New Roman" panose="02020603050405020304" pitchFamily="18" charset="0"/>
              </a:rPr>
              <a:t>m, put</a:t>
            </a:r>
          </a:p>
          <a:p>
            <a:r>
              <a:rPr kumimoji="1" lang="en-US" altLang="zh-CN" sz="2000" dirty="0">
                <a:latin typeface="Times New Roman" panose="02020603050405020304" pitchFamily="18" charset="0"/>
                <a:cs typeface="Times New Roman" panose="02020603050405020304" pitchFamily="18" charset="0"/>
              </a:rPr>
              <a:t>y, world</a:t>
            </a:r>
          </a:p>
          <a:p>
            <a:r>
              <a:rPr kumimoji="1" lang="en-US" altLang="zh-CN" sz="2000" dirty="0">
                <a:latin typeface="Times New Roman" panose="02020603050405020304" pitchFamily="18" charset="0"/>
                <a:cs typeface="Times New Roman" panose="02020603050405020304" pitchFamily="18" charset="0"/>
              </a:rPr>
              <a:t>c, flyer</a:t>
            </a:r>
          </a:p>
          <a:p>
            <a:r>
              <a:rPr kumimoji="1" lang="en-US" altLang="zh-CN" sz="2000" dirty="0">
                <a:latin typeface="Times New Roman" panose="02020603050405020304" pitchFamily="18" charset="0"/>
                <a:cs typeface="Times New Roman" panose="02020603050405020304" pitchFamily="18" charset="0"/>
              </a:rPr>
              <a:t>…</a:t>
            </a:r>
          </a:p>
          <a:p>
            <a:endParaRPr kumimoji="1" lang="en-US" altLang="zh-CN" sz="2000" dirty="0">
              <a:latin typeface="Times New Roman" panose="02020603050405020304" pitchFamily="18" charset="0"/>
              <a:cs typeface="Times New Roman" panose="02020603050405020304" pitchFamily="18" charset="0"/>
            </a:endParaRPr>
          </a:p>
          <a:p>
            <a:endParaRPr kumimoji="1" lang="en-US" altLang="zh-CN" sz="2000" dirty="0">
              <a:latin typeface="Times New Roman" panose="02020603050405020304" pitchFamily="18" charset="0"/>
              <a:cs typeface="Times New Roman" panose="02020603050405020304" pitchFamily="18" charset="0"/>
            </a:endParaRPr>
          </a:p>
          <a:p>
            <a:endParaRPr kumimoji="1" lang="zh-CN" altLang="en-US" sz="2000"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FED58542-338E-4C56-A533-7E8B6BC37D47}"/>
              </a:ext>
            </a:extLst>
          </p:cNvPr>
          <p:cNvSpPr txBox="1"/>
          <p:nvPr/>
        </p:nvSpPr>
        <p:spPr>
          <a:xfrm>
            <a:off x="4935561" y="2291507"/>
            <a:ext cx="1322024" cy="4093428"/>
          </a:xfrm>
          <a:prstGeom prst="rect">
            <a:avLst/>
          </a:prstGeom>
          <a:noFill/>
          <a:ln>
            <a:solidFill>
              <a:schemeClr val="tx1"/>
            </a:solidFill>
          </a:ln>
        </p:spPr>
        <p:txBody>
          <a:bodyPr wrap="square" rtlCol="0">
            <a:spAutoFit/>
          </a:bodyPr>
          <a:lstStyle/>
          <a:p>
            <a:pPr algn="ctr"/>
            <a:r>
              <a:rPr kumimoji="1" lang="en-US" altLang="zh-CN" sz="2000" b="1" dirty="0">
                <a:latin typeface="Times New Roman" panose="02020603050405020304" pitchFamily="18" charset="0"/>
                <a:cs typeface="Times New Roman" panose="02020603050405020304" pitchFamily="18" charset="0"/>
              </a:rPr>
              <a:t>File</a:t>
            </a:r>
          </a:p>
          <a:p>
            <a:endParaRPr kumimoji="1" lang="en-US" altLang="zh-CN" sz="2000" dirty="0">
              <a:latin typeface="Times New Roman" panose="02020603050405020304" pitchFamily="18" charset="0"/>
              <a:cs typeface="Times New Roman" panose="02020603050405020304" pitchFamily="18" charset="0"/>
            </a:endParaRPr>
          </a:p>
          <a:p>
            <a:r>
              <a:rPr kumimoji="1" lang="en-US" altLang="zh-CN" sz="2000" dirty="0">
                <a:latin typeface="Times New Roman" panose="02020603050405020304" pitchFamily="18" charset="0"/>
                <a:cs typeface="Times New Roman" panose="02020603050405020304" pitchFamily="18" charset="0"/>
              </a:rPr>
              <a:t>…</a:t>
            </a:r>
          </a:p>
          <a:p>
            <a:r>
              <a:rPr kumimoji="1" lang="en-US" altLang="zh-CN" sz="2000" dirty="0">
                <a:latin typeface="Times New Roman" panose="02020603050405020304" pitchFamily="18" charset="0"/>
                <a:cs typeface="Times New Roman" panose="02020603050405020304" pitchFamily="18" charset="0"/>
              </a:rPr>
              <a:t>a, </a:t>
            </a:r>
            <a:r>
              <a:rPr kumimoji="1" lang="en-US" altLang="zh-CN" sz="2000" dirty="0" err="1">
                <a:latin typeface="Times New Roman" panose="02020603050405020304" pitchFamily="18" charset="0"/>
                <a:cs typeface="Times New Roman" panose="02020603050405020304" pitchFamily="18" charset="0"/>
              </a:rPr>
              <a:t>sangpo</a:t>
            </a:r>
            <a:endParaRPr kumimoji="1" lang="en-US" altLang="zh-CN" sz="2000" dirty="0">
              <a:latin typeface="Times New Roman" panose="02020603050405020304" pitchFamily="18" charset="0"/>
              <a:cs typeface="Times New Roman" panose="02020603050405020304" pitchFamily="18" charset="0"/>
            </a:endParaRPr>
          </a:p>
          <a:p>
            <a:r>
              <a:rPr kumimoji="1" lang="en-US" altLang="zh-CN" sz="2000" dirty="0">
                <a:latin typeface="Times New Roman" panose="02020603050405020304" pitchFamily="18" charset="0"/>
                <a:cs typeface="Times New Roman" panose="02020603050405020304" pitchFamily="18" charset="0"/>
              </a:rPr>
              <a:t>c, flyer</a:t>
            </a:r>
          </a:p>
          <a:p>
            <a:r>
              <a:rPr kumimoji="1" lang="en-US" altLang="zh-CN" sz="2000" dirty="0">
                <a:latin typeface="Times New Roman" panose="02020603050405020304" pitchFamily="18" charset="0"/>
                <a:cs typeface="Times New Roman" panose="02020603050405020304" pitchFamily="18" charset="0"/>
              </a:rPr>
              <a:t>…</a:t>
            </a:r>
          </a:p>
          <a:p>
            <a:r>
              <a:rPr kumimoji="1" lang="en-US" altLang="zh-CN" sz="2000" dirty="0">
                <a:latin typeface="Times New Roman" panose="02020603050405020304" pitchFamily="18" charset="0"/>
                <a:cs typeface="Times New Roman" panose="02020603050405020304" pitchFamily="18" charset="0"/>
              </a:rPr>
              <a:t>h, jump</a:t>
            </a:r>
          </a:p>
          <a:p>
            <a:r>
              <a:rPr kumimoji="1" lang="en-US" altLang="zh-CN" sz="2000" dirty="0">
                <a:latin typeface="Times New Roman" panose="02020603050405020304" pitchFamily="18" charset="0"/>
                <a:cs typeface="Times New Roman" panose="02020603050405020304" pitchFamily="18" charset="0"/>
              </a:rPr>
              <a:t>m, put</a:t>
            </a:r>
          </a:p>
          <a:p>
            <a:r>
              <a:rPr kumimoji="1" lang="en-US" altLang="zh-CN" sz="2000" dirty="0">
                <a:latin typeface="Times New Roman" panose="02020603050405020304" pitchFamily="18" charset="0"/>
                <a:cs typeface="Times New Roman" panose="02020603050405020304" pitchFamily="18" charset="0"/>
              </a:rPr>
              <a:t>…</a:t>
            </a:r>
          </a:p>
          <a:p>
            <a:r>
              <a:rPr kumimoji="1" lang="en-US" altLang="zh-CN" sz="2000" dirty="0">
                <a:latin typeface="Times New Roman" panose="02020603050405020304" pitchFamily="18" charset="0"/>
                <a:cs typeface="Times New Roman" panose="02020603050405020304" pitchFamily="18" charset="0"/>
              </a:rPr>
              <a:t>u, hello</a:t>
            </a:r>
          </a:p>
          <a:p>
            <a:r>
              <a:rPr kumimoji="1" lang="en-US" altLang="zh-CN" sz="2000" dirty="0">
                <a:latin typeface="Times New Roman" panose="02020603050405020304" pitchFamily="18" charset="0"/>
                <a:cs typeface="Times New Roman" panose="02020603050405020304" pitchFamily="18" charset="0"/>
              </a:rPr>
              <a:t>y, world</a:t>
            </a:r>
          </a:p>
          <a:p>
            <a:r>
              <a:rPr kumimoji="1" lang="en-US" altLang="zh-CN" sz="2000" dirty="0">
                <a:latin typeface="Times New Roman" panose="02020603050405020304" pitchFamily="18" charset="0"/>
                <a:cs typeface="Times New Roman" panose="02020603050405020304" pitchFamily="18" charset="0"/>
              </a:rPr>
              <a:t>…</a:t>
            </a:r>
          </a:p>
          <a:p>
            <a:endParaRPr kumimoji="1" lang="zh-CN" altLang="en-US" sz="2000" dirty="0">
              <a:latin typeface="Times New Roman" panose="02020603050405020304" pitchFamily="18" charset="0"/>
              <a:cs typeface="Times New Roman" panose="02020603050405020304" pitchFamily="18" charset="0"/>
            </a:endParaRPr>
          </a:p>
        </p:txBody>
      </p:sp>
      <p:sp>
        <p:nvSpPr>
          <p:cNvPr id="8" name="右箭头 7">
            <a:extLst>
              <a:ext uri="{FF2B5EF4-FFF2-40B4-BE49-F238E27FC236}">
                <a16:creationId xmlns:a16="http://schemas.microsoft.com/office/drawing/2014/main" id="{5EDFFC07-8917-5028-969D-937C5F543F4A}"/>
              </a:ext>
            </a:extLst>
          </p:cNvPr>
          <p:cNvSpPr/>
          <p:nvPr/>
        </p:nvSpPr>
        <p:spPr>
          <a:xfrm>
            <a:off x="3073710" y="3095738"/>
            <a:ext cx="1861851" cy="550844"/>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68B1B192-0485-8AF9-CE52-1CCCA97FEF6C}"/>
              </a:ext>
            </a:extLst>
          </p:cNvPr>
          <p:cNvSpPr txBox="1"/>
          <p:nvPr/>
        </p:nvSpPr>
        <p:spPr>
          <a:xfrm>
            <a:off x="3184773" y="2820316"/>
            <a:ext cx="1441420" cy="369332"/>
          </a:xfrm>
          <a:prstGeom prst="rect">
            <a:avLst/>
          </a:prstGeom>
          <a:noFill/>
        </p:spPr>
        <p:txBody>
          <a:bodyPr wrap="none" rtlCol="0">
            <a:spAutoFit/>
          </a:bodyPr>
          <a:lstStyle/>
          <a:p>
            <a:r>
              <a:rPr kumimoji="1" lang="zh-CN" altLang="en-US" dirty="0">
                <a:latin typeface="Times New Roman" panose="02020603050405020304" pitchFamily="18" charset="0"/>
                <a:cs typeface="Times New Roman" panose="02020603050405020304" pitchFamily="18" charset="0"/>
              </a:rPr>
              <a:t>按照</a:t>
            </a:r>
            <a:r>
              <a:rPr kumimoji="1" lang="en-US" altLang="zh-CN" dirty="0">
                <a:latin typeface="Times New Roman" panose="02020603050405020304" pitchFamily="18" charset="0"/>
                <a:cs typeface="Times New Roman" panose="02020603050405020304" pitchFamily="18" charset="0"/>
              </a:rPr>
              <a:t>key</a:t>
            </a:r>
            <a:r>
              <a:rPr kumimoji="1" lang="zh-CN" altLang="en-US" dirty="0">
                <a:latin typeface="Times New Roman" panose="02020603050405020304" pitchFamily="18" charset="0"/>
                <a:cs typeface="Times New Roman" panose="02020603050405020304" pitchFamily="18" charset="0"/>
              </a:rPr>
              <a:t>排序</a:t>
            </a:r>
          </a:p>
        </p:txBody>
      </p:sp>
      <p:sp>
        <p:nvSpPr>
          <p:cNvPr id="10" name="文本框 9">
            <a:extLst>
              <a:ext uri="{FF2B5EF4-FFF2-40B4-BE49-F238E27FC236}">
                <a16:creationId xmlns:a16="http://schemas.microsoft.com/office/drawing/2014/main" id="{DAC689ED-46B2-5EDF-120B-159D51152467}"/>
              </a:ext>
            </a:extLst>
          </p:cNvPr>
          <p:cNvSpPr txBox="1"/>
          <p:nvPr/>
        </p:nvSpPr>
        <p:spPr>
          <a:xfrm>
            <a:off x="7216048" y="4470425"/>
            <a:ext cx="4516916" cy="646331"/>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关键点</a:t>
            </a:r>
            <a:endParaRPr kumimoji="1" lang="en-US" altLang="zh-C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Table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list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of</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sorted</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&lt;key, value&gt;</a:t>
            </a:r>
            <a:endParaRPr kumimoji="1" lang="zh-CN" alt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748739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t>如何保存大表</a:t>
            </a:r>
            <a:endParaRPr kumimoji="1" lang="zh-CN" altLang="en-US"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DAC689ED-46B2-5EDF-120B-159D51152467}"/>
              </a:ext>
            </a:extLst>
          </p:cNvPr>
          <p:cNvSpPr txBox="1"/>
          <p:nvPr/>
        </p:nvSpPr>
        <p:spPr>
          <a:xfrm>
            <a:off x="7249099" y="4979388"/>
            <a:ext cx="4825388" cy="923330"/>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关键点</a:t>
            </a:r>
            <a:endParaRPr kumimoji="1" lang="en-US" altLang="zh-C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A</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Table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 list of tablets</a:t>
            </a:r>
            <a:r>
              <a:rPr kumimoji="1" lang="zh-CN" altLang="en-US" b="1" dirty="0">
                <a:latin typeface="Times New Roman" panose="02020603050405020304" pitchFamily="18" charset="0"/>
                <a:cs typeface="Times New Roman" panose="02020603050405020304" pitchFamily="18" charset="0"/>
              </a:rPr>
              <a:t>（小表）</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A Tablet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list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of</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sorted</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&lt;key, value&gt;</a:t>
            </a:r>
            <a:endParaRPr kumimoji="1" lang="zh-CN" altLang="en-US" b="1"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825605C4-4D94-8412-3A67-3F79D3B65373}"/>
              </a:ext>
            </a:extLst>
          </p:cNvPr>
          <p:cNvSpPr txBox="1"/>
          <p:nvPr/>
        </p:nvSpPr>
        <p:spPr>
          <a:xfrm>
            <a:off x="242370" y="3646581"/>
            <a:ext cx="3635567" cy="1200329"/>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Metadata of Table</a:t>
            </a:r>
          </a:p>
          <a:p>
            <a:r>
              <a:rPr kumimoji="1" lang="en-US" altLang="zh-CN" dirty="0">
                <a:latin typeface="Times New Roman" panose="02020603050405020304" pitchFamily="18" charset="0"/>
                <a:cs typeface="Times New Roman" panose="02020603050405020304" pitchFamily="18" charset="0"/>
              </a:rPr>
              <a:t>Tablet0, lastKeyOfTablet0, address0</a:t>
            </a:r>
          </a:p>
          <a:p>
            <a:r>
              <a:rPr kumimoji="1" lang="en-US" altLang="zh-CN" dirty="0">
                <a:latin typeface="Times New Roman" panose="02020603050405020304" pitchFamily="18" charset="0"/>
                <a:cs typeface="Times New Roman" panose="02020603050405020304" pitchFamily="18" charset="0"/>
              </a:rPr>
              <a:t>Tablet1, lastKeyOfTablet1, address1</a:t>
            </a:r>
          </a:p>
          <a:p>
            <a:r>
              <a:rPr kumimoji="1" lang="en-US" altLang="zh-CN" dirty="0">
                <a:latin typeface="Times New Roman" panose="02020603050405020304" pitchFamily="18" charset="0"/>
                <a:cs typeface="Times New Roman" panose="02020603050405020304" pitchFamily="18" charset="0"/>
              </a:rPr>
              <a:t>Tablet2, lastKeyOfTablet2, address2</a:t>
            </a:r>
          </a:p>
        </p:txBody>
      </p:sp>
      <p:sp>
        <p:nvSpPr>
          <p:cNvPr id="4" name="文本框 3">
            <a:extLst>
              <a:ext uri="{FF2B5EF4-FFF2-40B4-BE49-F238E27FC236}">
                <a16:creationId xmlns:a16="http://schemas.microsoft.com/office/drawing/2014/main" id="{0148ED45-AA89-81C2-CB78-888E8A51FF25}"/>
              </a:ext>
            </a:extLst>
          </p:cNvPr>
          <p:cNvSpPr txBox="1"/>
          <p:nvPr/>
        </p:nvSpPr>
        <p:spPr>
          <a:xfrm>
            <a:off x="4619739" y="1829842"/>
            <a:ext cx="1476261" cy="1477328"/>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a, </a:t>
            </a:r>
            <a:r>
              <a:rPr kumimoji="1" lang="en-US" altLang="zh-CN" dirty="0" err="1">
                <a:latin typeface="Times New Roman" panose="02020603050405020304" pitchFamily="18" charset="0"/>
                <a:cs typeface="Times New Roman" panose="02020603050405020304" pitchFamily="18" charset="0"/>
              </a:rPr>
              <a:t>sangpo</a:t>
            </a:r>
            <a:endParaRPr kumimoji="1" lang="en-US" altLang="zh-CN"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c, flyer</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898C93EE-283C-2D74-A73E-F2FCA612B30D}"/>
              </a:ext>
            </a:extLst>
          </p:cNvPr>
          <p:cNvSpPr txBox="1"/>
          <p:nvPr/>
        </p:nvSpPr>
        <p:spPr>
          <a:xfrm>
            <a:off x="4619739" y="3502060"/>
            <a:ext cx="1476261" cy="1477328"/>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h, jump</a:t>
            </a:r>
          </a:p>
          <a:p>
            <a:r>
              <a:rPr kumimoji="1" lang="en-US" altLang="zh-CN" dirty="0">
                <a:latin typeface="Times New Roman" panose="02020603050405020304" pitchFamily="18" charset="0"/>
                <a:cs typeface="Times New Roman" panose="02020603050405020304" pitchFamily="18" charset="0"/>
              </a:rPr>
              <a:t>m, put</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11" name="文本框 10">
            <a:extLst>
              <a:ext uri="{FF2B5EF4-FFF2-40B4-BE49-F238E27FC236}">
                <a16:creationId xmlns:a16="http://schemas.microsoft.com/office/drawing/2014/main" id="{BFDCB5F9-46CB-E83C-0402-C6CEE9D71658}"/>
              </a:ext>
            </a:extLst>
          </p:cNvPr>
          <p:cNvSpPr txBox="1"/>
          <p:nvPr/>
        </p:nvSpPr>
        <p:spPr>
          <a:xfrm>
            <a:off x="4619739" y="5324025"/>
            <a:ext cx="1476261" cy="1477328"/>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u, hello</a:t>
            </a:r>
          </a:p>
          <a:p>
            <a:r>
              <a:rPr kumimoji="1" lang="en-US" altLang="zh-CN" dirty="0">
                <a:latin typeface="Times New Roman" panose="02020603050405020304" pitchFamily="18" charset="0"/>
                <a:cs typeface="Times New Roman" panose="02020603050405020304" pitchFamily="18" charset="0"/>
              </a:rPr>
              <a:t>y, world</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cxnSp>
        <p:nvCxnSpPr>
          <p:cNvPr id="13" name="直线箭头连接符 12">
            <a:extLst>
              <a:ext uri="{FF2B5EF4-FFF2-40B4-BE49-F238E27FC236}">
                <a16:creationId xmlns:a16="http://schemas.microsoft.com/office/drawing/2014/main" id="{893A44E8-7999-6154-EDAB-D242F234225C}"/>
              </a:ext>
            </a:extLst>
          </p:cNvPr>
          <p:cNvCxnSpPr>
            <a:stCxn id="3" idx="3"/>
            <a:endCxn id="5" idx="1"/>
          </p:cNvCxnSpPr>
          <p:nvPr/>
        </p:nvCxnSpPr>
        <p:spPr>
          <a:xfrm flipV="1">
            <a:off x="3877937" y="4240724"/>
            <a:ext cx="741802" cy="60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直线箭头连接符 14">
            <a:extLst>
              <a:ext uri="{FF2B5EF4-FFF2-40B4-BE49-F238E27FC236}">
                <a16:creationId xmlns:a16="http://schemas.microsoft.com/office/drawing/2014/main" id="{3A8D39DB-DF6A-B28C-4911-2FC7972A60A3}"/>
              </a:ext>
            </a:extLst>
          </p:cNvPr>
          <p:cNvCxnSpPr>
            <a:stCxn id="3" idx="3"/>
            <a:endCxn id="4" idx="1"/>
          </p:cNvCxnSpPr>
          <p:nvPr/>
        </p:nvCxnSpPr>
        <p:spPr>
          <a:xfrm flipV="1">
            <a:off x="3877937" y="2568506"/>
            <a:ext cx="741802" cy="16782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直线箭头连接符 16">
            <a:extLst>
              <a:ext uri="{FF2B5EF4-FFF2-40B4-BE49-F238E27FC236}">
                <a16:creationId xmlns:a16="http://schemas.microsoft.com/office/drawing/2014/main" id="{95910A83-AE17-F8D7-EF40-9E969A308A81}"/>
              </a:ext>
            </a:extLst>
          </p:cNvPr>
          <p:cNvCxnSpPr>
            <a:stCxn id="3" idx="3"/>
            <a:endCxn id="11" idx="1"/>
          </p:cNvCxnSpPr>
          <p:nvPr/>
        </p:nvCxnSpPr>
        <p:spPr>
          <a:xfrm>
            <a:off x="3877937" y="4246746"/>
            <a:ext cx="741802" cy="18159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29345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t>如何保存超大表</a:t>
            </a:r>
            <a:endParaRPr kumimoji="1" lang="zh-CN" altLang="en-US"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DAC689ED-46B2-5EDF-120B-159D51152467}"/>
              </a:ext>
            </a:extLst>
          </p:cNvPr>
          <p:cNvSpPr txBox="1"/>
          <p:nvPr/>
        </p:nvSpPr>
        <p:spPr>
          <a:xfrm>
            <a:off x="6962660" y="5154717"/>
            <a:ext cx="5034709" cy="1200329"/>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关键点</a:t>
            </a:r>
            <a:endParaRPr kumimoji="1" lang="en-US" altLang="zh-C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A Table = a list of tablets</a:t>
            </a:r>
            <a:r>
              <a:rPr kumimoji="1" lang="zh-CN" altLang="en-US" b="1" dirty="0">
                <a:latin typeface="Times New Roman" panose="02020603050405020304" pitchFamily="18" charset="0"/>
                <a:cs typeface="Times New Roman" panose="02020603050405020304" pitchFamily="18" charset="0"/>
              </a:rPr>
              <a:t>（小表）</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A</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Tablet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 list of </a:t>
            </a:r>
            <a:r>
              <a:rPr kumimoji="1" lang="en-US" altLang="zh-CN" b="1" dirty="0" err="1">
                <a:latin typeface="Times New Roman" panose="02020603050405020304" pitchFamily="18" charset="0"/>
                <a:cs typeface="Times New Roman" panose="02020603050405020304" pitchFamily="18" charset="0"/>
              </a:rPr>
              <a:t>SSTables</a:t>
            </a:r>
            <a:r>
              <a:rPr kumimoji="1" lang="zh-CN" altLang="en-US" b="1" dirty="0">
                <a:latin typeface="Times New Roman" panose="02020603050405020304" pitchFamily="18" charset="0"/>
                <a:cs typeface="Times New Roman" panose="02020603050405020304" pitchFamily="18" charset="0"/>
              </a:rPr>
              <a:t>（小小表）</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A </a:t>
            </a:r>
            <a:r>
              <a:rPr kumimoji="1" lang="en-US" altLang="zh-CN" b="1" dirty="0" err="1">
                <a:latin typeface="Times New Roman" panose="02020603050405020304" pitchFamily="18" charset="0"/>
                <a:cs typeface="Times New Roman" panose="02020603050405020304" pitchFamily="18" charset="0"/>
              </a:rPr>
              <a:t>SSTable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list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of</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sorted</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&lt;key, value&gt;</a:t>
            </a:r>
            <a:endParaRPr kumimoji="1" lang="zh-CN" altLang="en-US" b="1"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825605C4-4D94-8412-3A67-3F79D3B65373}"/>
              </a:ext>
            </a:extLst>
          </p:cNvPr>
          <p:cNvSpPr txBox="1"/>
          <p:nvPr/>
        </p:nvSpPr>
        <p:spPr>
          <a:xfrm>
            <a:off x="242370" y="3646581"/>
            <a:ext cx="3635567" cy="1200329"/>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Metadata of Table</a:t>
            </a:r>
          </a:p>
          <a:p>
            <a:r>
              <a:rPr kumimoji="1" lang="en-US" altLang="zh-CN" dirty="0">
                <a:latin typeface="Times New Roman" panose="02020603050405020304" pitchFamily="18" charset="0"/>
                <a:cs typeface="Times New Roman" panose="02020603050405020304" pitchFamily="18" charset="0"/>
              </a:rPr>
              <a:t>Tablet0, lastKeyOfTablet0, address0</a:t>
            </a:r>
          </a:p>
          <a:p>
            <a:r>
              <a:rPr kumimoji="1" lang="en-US" altLang="zh-CN" dirty="0">
                <a:latin typeface="Times New Roman" panose="02020603050405020304" pitchFamily="18" charset="0"/>
                <a:cs typeface="Times New Roman" panose="02020603050405020304" pitchFamily="18" charset="0"/>
              </a:rPr>
              <a:t>Tablet1, lastKeyOfTablet1, address1</a:t>
            </a:r>
          </a:p>
          <a:p>
            <a:r>
              <a:rPr kumimoji="1" lang="en-US" altLang="zh-CN" dirty="0">
                <a:latin typeface="Times New Roman" panose="02020603050405020304" pitchFamily="18" charset="0"/>
                <a:cs typeface="Times New Roman" panose="02020603050405020304" pitchFamily="18" charset="0"/>
              </a:rPr>
              <a:t>Tablet2, lastKeyOfTablet2, address2</a:t>
            </a:r>
          </a:p>
        </p:txBody>
      </p:sp>
      <p:sp>
        <p:nvSpPr>
          <p:cNvPr id="4" name="文本框 3">
            <a:extLst>
              <a:ext uri="{FF2B5EF4-FFF2-40B4-BE49-F238E27FC236}">
                <a16:creationId xmlns:a16="http://schemas.microsoft.com/office/drawing/2014/main" id="{0148ED45-AA89-81C2-CB78-888E8A51FF25}"/>
              </a:ext>
            </a:extLst>
          </p:cNvPr>
          <p:cNvSpPr txBox="1"/>
          <p:nvPr/>
        </p:nvSpPr>
        <p:spPr>
          <a:xfrm>
            <a:off x="4619739" y="1829842"/>
            <a:ext cx="2122584" cy="923330"/>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a:latin typeface="Times New Roman" panose="02020603050405020304" pitchFamily="18" charset="0"/>
                <a:cs typeface="Times New Roman" panose="02020603050405020304" pitchFamily="18" charset="0"/>
              </a:rPr>
              <a:t>SSTable0, Address0</a:t>
            </a:r>
          </a:p>
          <a:p>
            <a:r>
              <a:rPr kumimoji="1" lang="en-US" altLang="zh-CN" dirty="0">
                <a:latin typeface="Times New Roman" panose="02020603050405020304" pitchFamily="18" charset="0"/>
                <a:cs typeface="Times New Roman" panose="02020603050405020304" pitchFamily="18" charset="0"/>
              </a:rPr>
              <a:t>SSTable1, Address1</a:t>
            </a:r>
            <a:endParaRPr kumimoji="1" lang="zh-CN" altLang="en-US" dirty="0">
              <a:latin typeface="Times New Roman" panose="02020603050405020304" pitchFamily="18" charset="0"/>
              <a:cs typeface="Times New Roman" panose="02020603050405020304" pitchFamily="18" charset="0"/>
            </a:endParaRPr>
          </a:p>
        </p:txBody>
      </p:sp>
      <p:cxnSp>
        <p:nvCxnSpPr>
          <p:cNvPr id="13" name="直线箭头连接符 12">
            <a:extLst>
              <a:ext uri="{FF2B5EF4-FFF2-40B4-BE49-F238E27FC236}">
                <a16:creationId xmlns:a16="http://schemas.microsoft.com/office/drawing/2014/main" id="{893A44E8-7999-6154-EDAB-D242F234225C}"/>
              </a:ext>
            </a:extLst>
          </p:cNvPr>
          <p:cNvCxnSpPr>
            <a:cxnSpLocks/>
            <a:stCxn id="3" idx="3"/>
          </p:cNvCxnSpPr>
          <p:nvPr/>
        </p:nvCxnSpPr>
        <p:spPr>
          <a:xfrm flipV="1">
            <a:off x="3877937" y="4240724"/>
            <a:ext cx="741802" cy="60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直线箭头连接符 14">
            <a:extLst>
              <a:ext uri="{FF2B5EF4-FFF2-40B4-BE49-F238E27FC236}">
                <a16:creationId xmlns:a16="http://schemas.microsoft.com/office/drawing/2014/main" id="{3A8D39DB-DF6A-B28C-4911-2FC7972A60A3}"/>
              </a:ext>
            </a:extLst>
          </p:cNvPr>
          <p:cNvCxnSpPr>
            <a:cxnSpLocks/>
            <a:stCxn id="3" idx="3"/>
            <a:endCxn id="4" idx="1"/>
          </p:cNvCxnSpPr>
          <p:nvPr/>
        </p:nvCxnSpPr>
        <p:spPr>
          <a:xfrm flipV="1">
            <a:off x="3877937" y="2291507"/>
            <a:ext cx="741802" cy="19552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直线箭头连接符 16">
            <a:extLst>
              <a:ext uri="{FF2B5EF4-FFF2-40B4-BE49-F238E27FC236}">
                <a16:creationId xmlns:a16="http://schemas.microsoft.com/office/drawing/2014/main" id="{95910A83-AE17-F8D7-EF40-9E969A308A81}"/>
              </a:ext>
            </a:extLst>
          </p:cNvPr>
          <p:cNvCxnSpPr>
            <a:cxnSpLocks/>
            <a:stCxn id="3" idx="3"/>
          </p:cNvCxnSpPr>
          <p:nvPr/>
        </p:nvCxnSpPr>
        <p:spPr>
          <a:xfrm>
            <a:off x="3877937" y="4246746"/>
            <a:ext cx="741802" cy="18159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 name="文本框 6">
            <a:extLst>
              <a:ext uri="{FF2B5EF4-FFF2-40B4-BE49-F238E27FC236}">
                <a16:creationId xmlns:a16="http://schemas.microsoft.com/office/drawing/2014/main" id="{E888D90F-8E7C-6A57-3915-CFA7C9B73DD1}"/>
              </a:ext>
            </a:extLst>
          </p:cNvPr>
          <p:cNvSpPr txBox="1"/>
          <p:nvPr/>
        </p:nvSpPr>
        <p:spPr>
          <a:xfrm>
            <a:off x="4619739" y="3779059"/>
            <a:ext cx="2122584" cy="923330"/>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Tablet1</a:t>
            </a:r>
          </a:p>
          <a:p>
            <a:r>
              <a:rPr kumimoji="1" lang="en-US" altLang="zh-CN" dirty="0">
                <a:latin typeface="Times New Roman" panose="02020603050405020304" pitchFamily="18" charset="0"/>
                <a:cs typeface="Times New Roman" panose="02020603050405020304" pitchFamily="18" charset="0"/>
              </a:rPr>
              <a:t>SSTable0, Address0</a:t>
            </a:r>
          </a:p>
          <a:p>
            <a:r>
              <a:rPr kumimoji="1" lang="en-US" altLang="zh-CN" dirty="0">
                <a:latin typeface="Times New Roman" panose="02020603050405020304" pitchFamily="18" charset="0"/>
                <a:cs typeface="Times New Roman" panose="02020603050405020304" pitchFamily="18" charset="0"/>
              </a:rPr>
              <a:t>SSTable1, Address1</a:t>
            </a:r>
            <a:endParaRPr kumimoji="1" lang="zh-CN" altLang="en-US" dirty="0">
              <a:latin typeface="Times New Roman" panose="02020603050405020304" pitchFamily="18" charset="0"/>
              <a:cs typeface="Times New Roman" panose="02020603050405020304" pitchFamily="18" charset="0"/>
            </a:endParaRPr>
          </a:p>
        </p:txBody>
      </p:sp>
      <p:sp>
        <p:nvSpPr>
          <p:cNvPr id="8" name="文本框 7">
            <a:extLst>
              <a:ext uri="{FF2B5EF4-FFF2-40B4-BE49-F238E27FC236}">
                <a16:creationId xmlns:a16="http://schemas.microsoft.com/office/drawing/2014/main" id="{EEAC5165-24E6-EFA8-DE5D-CA6F5EEE23DA}"/>
              </a:ext>
            </a:extLst>
          </p:cNvPr>
          <p:cNvSpPr txBox="1"/>
          <p:nvPr/>
        </p:nvSpPr>
        <p:spPr>
          <a:xfrm>
            <a:off x="4619739" y="5462524"/>
            <a:ext cx="2122584" cy="1200329"/>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Tablet1</a:t>
            </a:r>
          </a:p>
          <a:p>
            <a:r>
              <a:rPr kumimoji="1" lang="en-US" altLang="zh-CN" dirty="0">
                <a:latin typeface="Times New Roman" panose="02020603050405020304" pitchFamily="18" charset="0"/>
                <a:cs typeface="Times New Roman" panose="02020603050405020304" pitchFamily="18" charset="0"/>
              </a:rPr>
              <a:t>SSTable0, Address0</a:t>
            </a:r>
          </a:p>
          <a:p>
            <a:r>
              <a:rPr kumimoji="1" lang="en-US" altLang="zh-CN" dirty="0">
                <a:latin typeface="Times New Roman" panose="02020603050405020304" pitchFamily="18" charset="0"/>
                <a:cs typeface="Times New Roman" panose="02020603050405020304" pitchFamily="18" charset="0"/>
              </a:rPr>
              <a:t>SSTable1, Address1</a:t>
            </a:r>
          </a:p>
          <a:p>
            <a:r>
              <a:rPr kumimoji="1" lang="en-US" altLang="zh-CN" dirty="0">
                <a:latin typeface="Times New Roman" panose="02020603050405020304" pitchFamily="18" charset="0"/>
                <a:cs typeface="Times New Roman" panose="02020603050405020304" pitchFamily="18" charset="0"/>
              </a:rPr>
              <a:t>SSTable2, Address2</a:t>
            </a:r>
          </a:p>
        </p:txBody>
      </p:sp>
      <p:sp>
        <p:nvSpPr>
          <p:cNvPr id="9" name="文本框 8">
            <a:extLst>
              <a:ext uri="{FF2B5EF4-FFF2-40B4-BE49-F238E27FC236}">
                <a16:creationId xmlns:a16="http://schemas.microsoft.com/office/drawing/2014/main" id="{27F619E1-CA4B-C21A-1617-7BD8D5083F70}"/>
              </a:ext>
            </a:extLst>
          </p:cNvPr>
          <p:cNvSpPr txBox="1"/>
          <p:nvPr/>
        </p:nvSpPr>
        <p:spPr>
          <a:xfrm>
            <a:off x="7888079" y="498447"/>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SSTable0</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a, </a:t>
            </a:r>
            <a:r>
              <a:rPr kumimoji="1" lang="en-US" altLang="zh-CN" dirty="0" err="1">
                <a:latin typeface="Times New Roman" panose="02020603050405020304" pitchFamily="18" charset="0"/>
                <a:cs typeface="Times New Roman" panose="02020603050405020304" pitchFamily="18" charset="0"/>
              </a:rPr>
              <a:t>sangpo</a:t>
            </a:r>
            <a:endParaRPr kumimoji="1" lang="en-US" altLang="zh-CN"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c, fly</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05762346-BCD5-501E-DAC0-1BB77E5CD95D}"/>
              </a:ext>
            </a:extLst>
          </p:cNvPr>
          <p:cNvSpPr txBox="1"/>
          <p:nvPr/>
        </p:nvSpPr>
        <p:spPr>
          <a:xfrm>
            <a:off x="7888079" y="2367855"/>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SSTable1</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h, jump</a:t>
            </a:r>
          </a:p>
          <a:p>
            <a:r>
              <a:rPr kumimoji="1" lang="en-US" altLang="zh-CN" dirty="0">
                <a:latin typeface="Times New Roman" panose="02020603050405020304" pitchFamily="18" charset="0"/>
                <a:cs typeface="Times New Roman" panose="02020603050405020304" pitchFamily="18" charset="0"/>
              </a:rPr>
              <a:t>m, put</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cxnSp>
        <p:nvCxnSpPr>
          <p:cNvPr id="16" name="直线箭头连接符 15">
            <a:extLst>
              <a:ext uri="{FF2B5EF4-FFF2-40B4-BE49-F238E27FC236}">
                <a16:creationId xmlns:a16="http://schemas.microsoft.com/office/drawing/2014/main" id="{1F73E6D5-29CB-5732-D986-659377172F8B}"/>
              </a:ext>
            </a:extLst>
          </p:cNvPr>
          <p:cNvCxnSpPr>
            <a:stCxn id="4" idx="3"/>
            <a:endCxn id="9" idx="1"/>
          </p:cNvCxnSpPr>
          <p:nvPr/>
        </p:nvCxnSpPr>
        <p:spPr>
          <a:xfrm flipV="1">
            <a:off x="6742323" y="1247594"/>
            <a:ext cx="1145756" cy="10439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直线箭头连接符 18">
            <a:extLst>
              <a:ext uri="{FF2B5EF4-FFF2-40B4-BE49-F238E27FC236}">
                <a16:creationId xmlns:a16="http://schemas.microsoft.com/office/drawing/2014/main" id="{3F9C2E66-188F-589A-F17B-595C4B7FEE8B}"/>
              </a:ext>
            </a:extLst>
          </p:cNvPr>
          <p:cNvCxnSpPr>
            <a:stCxn id="4" idx="3"/>
            <a:endCxn id="12" idx="1"/>
          </p:cNvCxnSpPr>
          <p:nvPr/>
        </p:nvCxnSpPr>
        <p:spPr>
          <a:xfrm>
            <a:off x="6742323" y="2291507"/>
            <a:ext cx="1145756" cy="8254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938699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如何写数据</a:t>
            </a:r>
          </a:p>
        </p:txBody>
      </p:sp>
      <p:sp>
        <p:nvSpPr>
          <p:cNvPr id="10" name="文本框 9">
            <a:extLst>
              <a:ext uri="{FF2B5EF4-FFF2-40B4-BE49-F238E27FC236}">
                <a16:creationId xmlns:a16="http://schemas.microsoft.com/office/drawing/2014/main" id="{DAC689ED-46B2-5EDF-120B-159D51152467}"/>
              </a:ext>
            </a:extLst>
          </p:cNvPr>
          <p:cNvSpPr txBox="1"/>
          <p:nvPr/>
        </p:nvSpPr>
        <p:spPr>
          <a:xfrm>
            <a:off x="6863514" y="4470425"/>
            <a:ext cx="4869450" cy="923330"/>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关键点</a:t>
            </a:r>
            <a:endParaRPr kumimoji="1" lang="en-US" altLang="zh-C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zh-CN" altLang="en-US" b="1" dirty="0">
                <a:latin typeface="Times New Roman" panose="02020603050405020304" pitchFamily="18" charset="0"/>
                <a:cs typeface="Times New Roman" panose="02020603050405020304" pitchFamily="18" charset="0"/>
              </a:rPr>
              <a:t>通过写入</a:t>
            </a:r>
            <a:r>
              <a:rPr kumimoji="1" lang="en-US" altLang="zh-CN" b="1" dirty="0" err="1">
                <a:latin typeface="Times New Roman" panose="02020603050405020304" pitchFamily="18" charset="0"/>
                <a:cs typeface="Times New Roman" panose="02020603050405020304" pitchFamily="18" charset="0"/>
              </a:rPr>
              <a:t>memtable</a:t>
            </a:r>
            <a:r>
              <a:rPr kumimoji="1" lang="zh-CN" altLang="en-US" b="1" dirty="0">
                <a:latin typeface="Times New Roman" panose="02020603050405020304" pitchFamily="18" charset="0"/>
                <a:cs typeface="Times New Roman" panose="02020603050405020304" pitchFamily="18" charset="0"/>
              </a:rPr>
              <a:t>（内存表）加速</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A</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Tablet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t>
            </a:r>
            <a:r>
              <a:rPr kumimoji="1" lang="zh-CN" altLang="en-US" b="1" dirty="0">
                <a:latin typeface="Times New Roman" panose="02020603050405020304" pitchFamily="18" charset="0"/>
                <a:cs typeface="Times New Roman" panose="02020603050405020304" pitchFamily="18" charset="0"/>
              </a:rPr>
              <a:t> </a:t>
            </a:r>
            <a:r>
              <a:rPr kumimoji="1" lang="en-US" altLang="zh-CN" b="1" dirty="0" err="1">
                <a:latin typeface="Times New Roman" panose="02020603050405020304" pitchFamily="18" charset="0"/>
                <a:cs typeface="Times New Roman" panose="02020603050405020304" pitchFamily="18" charset="0"/>
              </a:rPr>
              <a:t>memtable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 a list of </a:t>
            </a:r>
            <a:r>
              <a:rPr kumimoji="1" lang="en-US" altLang="zh-CN" b="1" dirty="0" err="1">
                <a:latin typeface="Times New Roman" panose="02020603050405020304" pitchFamily="18" charset="0"/>
                <a:cs typeface="Times New Roman" panose="02020603050405020304" pitchFamily="18" charset="0"/>
              </a:rPr>
              <a:t>SSTables</a:t>
            </a:r>
            <a:endParaRPr kumimoji="1" lang="zh-CN" altLang="en-US" b="1" dirty="0">
              <a:latin typeface="Times New Roman" panose="02020603050405020304" pitchFamily="18" charset="0"/>
              <a:cs typeface="Times New Roman" panose="02020603050405020304" pitchFamily="18" charset="0"/>
            </a:endParaRPr>
          </a:p>
        </p:txBody>
      </p:sp>
      <p:cxnSp>
        <p:nvCxnSpPr>
          <p:cNvPr id="4" name="直线连接符 3">
            <a:extLst>
              <a:ext uri="{FF2B5EF4-FFF2-40B4-BE49-F238E27FC236}">
                <a16:creationId xmlns:a16="http://schemas.microsoft.com/office/drawing/2014/main" id="{6A6F25B9-7669-24CA-609C-315E0290137C}"/>
              </a:ext>
            </a:extLst>
          </p:cNvPr>
          <p:cNvCxnSpPr>
            <a:cxnSpLocks/>
          </p:cNvCxnSpPr>
          <p:nvPr/>
        </p:nvCxnSpPr>
        <p:spPr>
          <a:xfrm>
            <a:off x="3580481" y="1690688"/>
            <a:ext cx="0" cy="4798247"/>
          </a:xfrm>
          <a:prstGeom prst="line">
            <a:avLst/>
          </a:prstGeom>
          <a:ln w="28575">
            <a:prstDash val="sysDot"/>
          </a:ln>
        </p:spPr>
        <p:style>
          <a:lnRef idx="1">
            <a:schemeClr val="dk1"/>
          </a:lnRef>
          <a:fillRef idx="0">
            <a:schemeClr val="dk1"/>
          </a:fillRef>
          <a:effectRef idx="0">
            <a:schemeClr val="dk1"/>
          </a:effectRef>
          <a:fontRef idx="minor">
            <a:schemeClr val="tx1"/>
          </a:fontRef>
        </p:style>
      </p:cxnSp>
      <p:sp>
        <p:nvSpPr>
          <p:cNvPr id="11" name="文本框 10">
            <a:extLst>
              <a:ext uri="{FF2B5EF4-FFF2-40B4-BE49-F238E27FC236}">
                <a16:creationId xmlns:a16="http://schemas.microsoft.com/office/drawing/2014/main" id="{FCC3500E-FA45-43AA-F832-F43EAF62E6A7}"/>
              </a:ext>
            </a:extLst>
          </p:cNvPr>
          <p:cNvSpPr txBox="1"/>
          <p:nvPr/>
        </p:nvSpPr>
        <p:spPr>
          <a:xfrm>
            <a:off x="2027104" y="1690688"/>
            <a:ext cx="1031051"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Memory</a:t>
            </a:r>
            <a:endParaRPr kumimoji="1" lang="zh-CN" altLang="en-US" b="1"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91273EE6-87C0-E8C7-50BC-767C92A1A6B9}"/>
              </a:ext>
            </a:extLst>
          </p:cNvPr>
          <p:cNvSpPr txBox="1"/>
          <p:nvPr/>
        </p:nvSpPr>
        <p:spPr>
          <a:xfrm>
            <a:off x="4102808" y="1690688"/>
            <a:ext cx="1146468"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GFS/Disk</a:t>
            </a:r>
            <a:endParaRPr kumimoji="1" lang="zh-CN" altLang="en-US" b="1" dirty="0">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1907FD21-E8CF-4B12-97EE-45067217CAB0}"/>
              </a:ext>
            </a:extLst>
          </p:cNvPr>
          <p:cNvSpPr txBox="1"/>
          <p:nvPr/>
        </p:nvSpPr>
        <p:spPr>
          <a:xfrm>
            <a:off x="1196734" y="2237466"/>
            <a:ext cx="2122584" cy="1200329"/>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err="1">
                <a:solidFill>
                  <a:srgbClr val="FF0000"/>
                </a:solidFill>
                <a:latin typeface="Times New Roman" panose="02020603050405020304" pitchFamily="18" charset="0"/>
                <a:cs typeface="Times New Roman" panose="02020603050405020304" pitchFamily="18" charset="0"/>
              </a:rPr>
              <a:t>memTable</a:t>
            </a:r>
            <a:r>
              <a:rPr kumimoji="1" lang="en-US" altLang="zh-CN" dirty="0">
                <a:solidFill>
                  <a:srgbClr val="FF0000"/>
                </a:solidFill>
                <a:latin typeface="Times New Roman" panose="02020603050405020304" pitchFamily="18" charset="0"/>
                <a:cs typeface="Times New Roman" panose="02020603050405020304" pitchFamily="18" charset="0"/>
              </a:rPr>
              <a:t>, pointer</a:t>
            </a:r>
          </a:p>
          <a:p>
            <a:r>
              <a:rPr kumimoji="1" lang="en-US" altLang="zh-CN" dirty="0">
                <a:latin typeface="Times New Roman" panose="02020603050405020304" pitchFamily="18" charset="0"/>
                <a:cs typeface="Times New Roman" panose="02020603050405020304" pitchFamily="18" charset="0"/>
              </a:rPr>
              <a:t>SSTable0, Address0</a:t>
            </a:r>
          </a:p>
          <a:p>
            <a:r>
              <a:rPr kumimoji="1" lang="en-US" altLang="zh-CN" dirty="0">
                <a:latin typeface="Times New Roman" panose="02020603050405020304" pitchFamily="18" charset="0"/>
                <a:cs typeface="Times New Roman" panose="02020603050405020304" pitchFamily="18" charset="0"/>
              </a:rPr>
              <a:t>SSTable1, Address1</a:t>
            </a:r>
            <a:endParaRPr kumimoji="1" lang="zh-CN" altLang="en-US"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D35CCBD1-DE69-3F81-15F0-BF73D3C075D3}"/>
              </a:ext>
            </a:extLst>
          </p:cNvPr>
          <p:cNvSpPr txBox="1"/>
          <p:nvPr/>
        </p:nvSpPr>
        <p:spPr>
          <a:xfrm>
            <a:off x="4575582" y="892366"/>
            <a:ext cx="2640466" cy="461665"/>
          </a:xfrm>
          <a:prstGeom prst="rect">
            <a:avLst/>
          </a:prstGeom>
          <a:noFill/>
        </p:spPr>
        <p:txBody>
          <a:bodyPr wrap="none" rtlCol="0">
            <a:spAutoFit/>
          </a:bodyPr>
          <a:lstStyle/>
          <a:p>
            <a:r>
              <a:rPr kumimoji="1" lang="en-US" altLang="zh-CN" sz="2400" dirty="0">
                <a:solidFill>
                  <a:schemeClr val="accent6"/>
                </a:solidFill>
                <a:latin typeface="Times New Roman" panose="02020603050405020304" pitchFamily="18" charset="0"/>
                <a:cs typeface="Times New Roman" panose="02020603050405020304" pitchFamily="18" charset="0"/>
              </a:rPr>
              <a:t>task: </a:t>
            </a:r>
            <a:r>
              <a:rPr kumimoji="1" lang="zh-CN" altLang="en-US" sz="2400" dirty="0">
                <a:solidFill>
                  <a:schemeClr val="accent6"/>
                </a:solidFill>
                <a:latin typeface="Times New Roman" panose="02020603050405020304" pitchFamily="18" charset="0"/>
                <a:cs typeface="Times New Roman" panose="02020603050405020304" pitchFamily="18" charset="0"/>
              </a:rPr>
              <a:t>添加</a:t>
            </a:r>
            <a:r>
              <a:rPr kumimoji="1" lang="en-US" altLang="zh-CN" sz="2400" dirty="0">
                <a:solidFill>
                  <a:schemeClr val="accent6"/>
                </a:solidFill>
                <a:latin typeface="Times New Roman" panose="02020603050405020304" pitchFamily="18" charset="0"/>
                <a:cs typeface="Times New Roman" panose="02020603050405020304" pitchFamily="18" charset="0"/>
              </a:rPr>
              <a:t>&lt;b, year&gt;</a:t>
            </a:r>
            <a:endParaRPr kumimoji="1" lang="zh-CN" altLang="en-US" sz="2400" dirty="0">
              <a:solidFill>
                <a:schemeClr val="accent6"/>
              </a:solidFill>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4737F318-E898-417F-76E6-1036300251C6}"/>
              </a:ext>
            </a:extLst>
          </p:cNvPr>
          <p:cNvSpPr txBox="1"/>
          <p:nvPr/>
        </p:nvSpPr>
        <p:spPr>
          <a:xfrm>
            <a:off x="2027104" y="4470425"/>
            <a:ext cx="1292214" cy="1477328"/>
          </a:xfrm>
          <a:prstGeom prst="rect">
            <a:avLst/>
          </a:prstGeom>
          <a:noFill/>
          <a:ln>
            <a:solidFill>
              <a:schemeClr val="tx1"/>
            </a:solidFill>
          </a:ln>
        </p:spPr>
        <p:txBody>
          <a:bodyPr wrap="square" rtlCol="0">
            <a:spAutoFit/>
          </a:bodyPr>
          <a:lstStyle/>
          <a:p>
            <a:pPr algn="ctr"/>
            <a:r>
              <a:rPr kumimoji="1" lang="en-US" altLang="zh-CN" b="1" dirty="0" err="1">
                <a:latin typeface="Times New Roman" panose="02020603050405020304" pitchFamily="18" charset="0"/>
                <a:cs typeface="Times New Roman" panose="02020603050405020304" pitchFamily="18" charset="0"/>
              </a:rPr>
              <a:t>memTable</a:t>
            </a:r>
            <a:endParaRPr kumimoji="1" lang="en-US" altLang="zh-CN" b="1"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a:t>
            </a:r>
          </a:p>
          <a:p>
            <a:r>
              <a:rPr kumimoji="1" lang="en-US" altLang="zh-CN" dirty="0">
                <a:solidFill>
                  <a:srgbClr val="FF0000"/>
                </a:solidFill>
                <a:latin typeface="Times New Roman" panose="02020603050405020304" pitchFamily="18" charset="0"/>
                <a:cs typeface="Times New Roman" panose="02020603050405020304" pitchFamily="18" charset="0"/>
              </a:rPr>
              <a:t>b, year</a:t>
            </a:r>
          </a:p>
          <a:p>
            <a:endParaRPr kumimoji="1" lang="en-US" altLang="zh-CN" dirty="0">
              <a:latin typeface="Times New Roman" panose="02020603050405020304" pitchFamily="18" charset="0"/>
              <a:cs typeface="Times New Roman" panose="02020603050405020304" pitchFamily="18" charset="0"/>
            </a:endParaRPr>
          </a:p>
          <a:p>
            <a:endParaRPr kumimoji="1"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02D3B2E8-F712-05CC-3C99-A32F7E198823}"/>
              </a:ext>
            </a:extLst>
          </p:cNvPr>
          <p:cNvSpPr txBox="1"/>
          <p:nvPr/>
        </p:nvSpPr>
        <p:spPr>
          <a:xfrm>
            <a:off x="4011977" y="2060020"/>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SSTable0</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a, </a:t>
            </a:r>
            <a:r>
              <a:rPr kumimoji="1" lang="en-US" altLang="zh-CN" dirty="0" err="1">
                <a:latin typeface="Times New Roman" panose="02020603050405020304" pitchFamily="18" charset="0"/>
                <a:cs typeface="Times New Roman" panose="02020603050405020304" pitchFamily="18" charset="0"/>
              </a:rPr>
              <a:t>sangpo</a:t>
            </a:r>
            <a:endParaRPr kumimoji="1" lang="en-US" altLang="zh-CN"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c, fly</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DB425231-5650-9736-3201-3D807B1B9EE8}"/>
              </a:ext>
            </a:extLst>
          </p:cNvPr>
          <p:cNvSpPr txBox="1"/>
          <p:nvPr/>
        </p:nvSpPr>
        <p:spPr>
          <a:xfrm>
            <a:off x="4015559" y="3669018"/>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SSTable1</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h, jump</a:t>
            </a:r>
          </a:p>
          <a:p>
            <a:r>
              <a:rPr kumimoji="1" lang="en-US" altLang="zh-CN" dirty="0">
                <a:latin typeface="Times New Roman" panose="02020603050405020304" pitchFamily="18" charset="0"/>
                <a:cs typeface="Times New Roman" panose="02020603050405020304" pitchFamily="18" charset="0"/>
              </a:rPr>
              <a:t>m, put</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9825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t>内存表过大</a:t>
            </a:r>
            <a:endParaRPr kumimoji="1" lang="zh-CN" altLang="en-US"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DAC689ED-46B2-5EDF-120B-159D51152467}"/>
              </a:ext>
            </a:extLst>
          </p:cNvPr>
          <p:cNvSpPr txBox="1"/>
          <p:nvPr/>
        </p:nvSpPr>
        <p:spPr>
          <a:xfrm>
            <a:off x="6863514" y="4470425"/>
            <a:ext cx="4869450" cy="923330"/>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关键点</a:t>
            </a:r>
            <a:endParaRPr kumimoji="1" lang="en-US" altLang="zh-C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zh-CN" altLang="en-US" b="1" dirty="0">
                <a:latin typeface="Times New Roman" panose="02020603050405020304" pitchFamily="18" charset="0"/>
                <a:cs typeface="Times New Roman" panose="02020603050405020304" pitchFamily="18" charset="0"/>
              </a:rPr>
              <a:t>将</a:t>
            </a:r>
            <a:r>
              <a:rPr kumimoji="1" lang="en-US" altLang="zh-CN" b="1" dirty="0" err="1">
                <a:latin typeface="Times New Roman" panose="02020603050405020304" pitchFamily="18" charset="0"/>
                <a:cs typeface="Times New Roman" panose="02020603050405020304" pitchFamily="18" charset="0"/>
              </a:rPr>
              <a:t>memTable</a:t>
            </a:r>
            <a:r>
              <a:rPr kumimoji="1" lang="zh-CN" altLang="en-US" b="1" dirty="0">
                <a:latin typeface="Times New Roman" panose="02020603050405020304" pitchFamily="18" charset="0"/>
                <a:cs typeface="Times New Roman" panose="02020603050405020304" pitchFamily="18" charset="0"/>
              </a:rPr>
              <a:t>导入硬盘，成为一个新的</a:t>
            </a:r>
            <a:r>
              <a:rPr kumimoji="1" lang="en-US" altLang="zh-CN" b="1" dirty="0" err="1">
                <a:latin typeface="Times New Roman" panose="02020603050405020304" pitchFamily="18" charset="0"/>
                <a:cs typeface="Times New Roman" panose="02020603050405020304" pitchFamily="18" charset="0"/>
              </a:rPr>
              <a:t>SSTable</a:t>
            </a:r>
            <a:endParaRPr kumimoji="1" lang="en-US" altLang="zh-CN" b="1" dirty="0">
              <a:latin typeface="Times New Roman" panose="02020603050405020304" pitchFamily="18" charset="0"/>
              <a:cs typeface="Times New Roman" panose="02020603050405020304" pitchFamily="18" charset="0"/>
            </a:endParaRPr>
          </a:p>
        </p:txBody>
      </p:sp>
      <p:cxnSp>
        <p:nvCxnSpPr>
          <p:cNvPr id="4" name="直线连接符 3">
            <a:extLst>
              <a:ext uri="{FF2B5EF4-FFF2-40B4-BE49-F238E27FC236}">
                <a16:creationId xmlns:a16="http://schemas.microsoft.com/office/drawing/2014/main" id="{6A6F25B9-7669-24CA-609C-315E0290137C}"/>
              </a:ext>
            </a:extLst>
          </p:cNvPr>
          <p:cNvCxnSpPr>
            <a:cxnSpLocks/>
          </p:cNvCxnSpPr>
          <p:nvPr/>
        </p:nvCxnSpPr>
        <p:spPr>
          <a:xfrm>
            <a:off x="3580481" y="1690688"/>
            <a:ext cx="0" cy="4798247"/>
          </a:xfrm>
          <a:prstGeom prst="line">
            <a:avLst/>
          </a:prstGeom>
          <a:ln w="28575">
            <a:prstDash val="sysDot"/>
          </a:ln>
        </p:spPr>
        <p:style>
          <a:lnRef idx="1">
            <a:schemeClr val="dk1"/>
          </a:lnRef>
          <a:fillRef idx="0">
            <a:schemeClr val="dk1"/>
          </a:fillRef>
          <a:effectRef idx="0">
            <a:schemeClr val="dk1"/>
          </a:effectRef>
          <a:fontRef idx="minor">
            <a:schemeClr val="tx1"/>
          </a:fontRef>
        </p:style>
      </p:cxnSp>
      <p:sp>
        <p:nvSpPr>
          <p:cNvPr id="11" name="文本框 10">
            <a:extLst>
              <a:ext uri="{FF2B5EF4-FFF2-40B4-BE49-F238E27FC236}">
                <a16:creationId xmlns:a16="http://schemas.microsoft.com/office/drawing/2014/main" id="{FCC3500E-FA45-43AA-F832-F43EAF62E6A7}"/>
              </a:ext>
            </a:extLst>
          </p:cNvPr>
          <p:cNvSpPr txBox="1"/>
          <p:nvPr/>
        </p:nvSpPr>
        <p:spPr>
          <a:xfrm>
            <a:off x="2027104" y="1690688"/>
            <a:ext cx="1031051"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Memory</a:t>
            </a:r>
            <a:endParaRPr kumimoji="1" lang="zh-CN" altLang="en-US" b="1"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91273EE6-87C0-E8C7-50BC-767C92A1A6B9}"/>
              </a:ext>
            </a:extLst>
          </p:cNvPr>
          <p:cNvSpPr txBox="1"/>
          <p:nvPr/>
        </p:nvSpPr>
        <p:spPr>
          <a:xfrm>
            <a:off x="4102808" y="1690688"/>
            <a:ext cx="1146468"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GFS/Disk</a:t>
            </a:r>
            <a:endParaRPr kumimoji="1" lang="zh-CN" altLang="en-US" b="1" dirty="0">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1907FD21-E8CF-4B12-97EE-45067217CAB0}"/>
              </a:ext>
            </a:extLst>
          </p:cNvPr>
          <p:cNvSpPr txBox="1"/>
          <p:nvPr/>
        </p:nvSpPr>
        <p:spPr>
          <a:xfrm>
            <a:off x="1196734" y="2237466"/>
            <a:ext cx="2122584" cy="1477328"/>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err="1">
                <a:latin typeface="Times New Roman" panose="02020603050405020304" pitchFamily="18" charset="0"/>
                <a:cs typeface="Times New Roman" panose="02020603050405020304" pitchFamily="18" charset="0"/>
              </a:rPr>
              <a:t>memTable</a:t>
            </a:r>
            <a:r>
              <a:rPr kumimoji="1" lang="en-US" altLang="zh-CN" dirty="0">
                <a:latin typeface="Times New Roman" panose="02020603050405020304" pitchFamily="18" charset="0"/>
                <a:cs typeface="Times New Roman" panose="02020603050405020304" pitchFamily="18" charset="0"/>
              </a:rPr>
              <a:t>, pointer</a:t>
            </a:r>
          </a:p>
          <a:p>
            <a:r>
              <a:rPr kumimoji="1" lang="en-US" altLang="zh-CN" dirty="0">
                <a:latin typeface="Times New Roman" panose="02020603050405020304" pitchFamily="18" charset="0"/>
                <a:cs typeface="Times New Roman" panose="02020603050405020304" pitchFamily="18" charset="0"/>
              </a:rPr>
              <a:t>SSTable0, Address0</a:t>
            </a:r>
          </a:p>
          <a:p>
            <a:r>
              <a:rPr kumimoji="1" lang="en-US" altLang="zh-CN" dirty="0">
                <a:latin typeface="Times New Roman" panose="02020603050405020304" pitchFamily="18" charset="0"/>
                <a:cs typeface="Times New Roman" panose="02020603050405020304" pitchFamily="18" charset="0"/>
              </a:rPr>
              <a:t>SSTable1, Address1</a:t>
            </a:r>
          </a:p>
          <a:p>
            <a:r>
              <a:rPr kumimoji="1" lang="en-US" altLang="zh-CN" dirty="0">
                <a:solidFill>
                  <a:srgbClr val="FF0000"/>
                </a:solidFill>
                <a:latin typeface="Times New Roman" panose="02020603050405020304" pitchFamily="18" charset="0"/>
                <a:cs typeface="Times New Roman" panose="02020603050405020304" pitchFamily="18" charset="0"/>
              </a:rPr>
              <a:t>SSTable2, Address2</a:t>
            </a:r>
            <a:endParaRPr kumimoji="1" lang="zh-CN" altLang="en-US" dirty="0">
              <a:solidFill>
                <a:srgbClr val="FF0000"/>
              </a:solidFill>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4737F318-E898-417F-76E6-1036300251C6}"/>
              </a:ext>
            </a:extLst>
          </p:cNvPr>
          <p:cNvSpPr txBox="1"/>
          <p:nvPr/>
        </p:nvSpPr>
        <p:spPr>
          <a:xfrm>
            <a:off x="2027104" y="4470425"/>
            <a:ext cx="1292214" cy="1754326"/>
          </a:xfrm>
          <a:prstGeom prst="rect">
            <a:avLst/>
          </a:prstGeom>
          <a:noFill/>
          <a:ln>
            <a:solidFill>
              <a:schemeClr val="tx1"/>
            </a:solidFill>
          </a:ln>
        </p:spPr>
        <p:txBody>
          <a:bodyPr wrap="square" rtlCol="0">
            <a:spAutoFit/>
          </a:bodyPr>
          <a:lstStyle/>
          <a:p>
            <a:pPr algn="ctr"/>
            <a:r>
              <a:rPr kumimoji="1" lang="en-US" altLang="zh-CN" b="1" dirty="0" err="1">
                <a:latin typeface="Times New Roman" panose="02020603050405020304" pitchFamily="18" charset="0"/>
                <a:cs typeface="Times New Roman" panose="02020603050405020304" pitchFamily="18" charset="0"/>
              </a:rPr>
              <a:t>memTable</a:t>
            </a:r>
            <a:endParaRPr kumimoji="1" lang="en-US" altLang="zh-CN" b="1"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b, year</a:t>
            </a:r>
          </a:p>
          <a:p>
            <a:r>
              <a:rPr kumimoji="1" lang="en-US" altLang="zh-CN" dirty="0" err="1">
                <a:latin typeface="Times New Roman" panose="02020603050405020304" pitchFamily="18" charset="0"/>
                <a:cs typeface="Times New Roman" panose="02020603050405020304" pitchFamily="18" charset="0"/>
              </a:rPr>
              <a:t>i</a:t>
            </a:r>
            <a:r>
              <a:rPr kumimoji="1" lang="en-US" altLang="zh-CN" dirty="0">
                <a:latin typeface="Times New Roman" panose="02020603050405020304" pitchFamily="18" charset="0"/>
                <a:cs typeface="Times New Roman" panose="02020603050405020304" pitchFamily="18" charset="0"/>
              </a:rPr>
              <a:t>, pet</a:t>
            </a:r>
          </a:p>
          <a:p>
            <a:r>
              <a:rPr kumimoji="1" lang="en-US" altLang="zh-CN" dirty="0">
                <a:latin typeface="Times New Roman" panose="02020603050405020304" pitchFamily="18" charset="0"/>
                <a:cs typeface="Times New Roman" panose="02020603050405020304" pitchFamily="18" charset="0"/>
              </a:rPr>
              <a:t>…</a:t>
            </a:r>
          </a:p>
          <a:p>
            <a:endParaRPr kumimoji="1"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02D3B2E8-F712-05CC-3C99-A32F7E198823}"/>
              </a:ext>
            </a:extLst>
          </p:cNvPr>
          <p:cNvSpPr txBox="1"/>
          <p:nvPr/>
        </p:nvSpPr>
        <p:spPr>
          <a:xfrm>
            <a:off x="4011977" y="2062130"/>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SSTable0</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a, </a:t>
            </a:r>
            <a:r>
              <a:rPr kumimoji="1" lang="en-US" altLang="zh-CN" dirty="0" err="1">
                <a:latin typeface="Times New Roman" panose="02020603050405020304" pitchFamily="18" charset="0"/>
                <a:cs typeface="Times New Roman" panose="02020603050405020304" pitchFamily="18" charset="0"/>
              </a:rPr>
              <a:t>sangpo</a:t>
            </a:r>
            <a:endParaRPr kumimoji="1" lang="en-US" altLang="zh-CN"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c, fly</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DB425231-5650-9736-3201-3D807B1B9EE8}"/>
              </a:ext>
            </a:extLst>
          </p:cNvPr>
          <p:cNvSpPr txBox="1"/>
          <p:nvPr/>
        </p:nvSpPr>
        <p:spPr>
          <a:xfrm>
            <a:off x="4011977" y="3721278"/>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SSTable1</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h, jump</a:t>
            </a:r>
          </a:p>
          <a:p>
            <a:r>
              <a:rPr kumimoji="1" lang="en-US" altLang="zh-CN" dirty="0">
                <a:latin typeface="Times New Roman" panose="02020603050405020304" pitchFamily="18" charset="0"/>
                <a:cs typeface="Times New Roman" panose="02020603050405020304" pitchFamily="18" charset="0"/>
              </a:rPr>
              <a:t>m, put</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AEFBDBBB-0819-E7B1-6E0D-93F5809D0AF7}"/>
              </a:ext>
            </a:extLst>
          </p:cNvPr>
          <p:cNvSpPr txBox="1"/>
          <p:nvPr/>
        </p:nvSpPr>
        <p:spPr>
          <a:xfrm>
            <a:off x="3996858" y="5343078"/>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SSTable2</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b, year</a:t>
            </a:r>
          </a:p>
          <a:p>
            <a:r>
              <a:rPr kumimoji="1" lang="en-US" altLang="zh-CN" dirty="0" err="1">
                <a:latin typeface="Times New Roman" panose="02020603050405020304" pitchFamily="18" charset="0"/>
                <a:cs typeface="Times New Roman" panose="02020603050405020304" pitchFamily="18" charset="0"/>
              </a:rPr>
              <a:t>i</a:t>
            </a:r>
            <a:r>
              <a:rPr kumimoji="1" lang="en-US" altLang="zh-CN" dirty="0">
                <a:latin typeface="Times New Roman" panose="02020603050405020304" pitchFamily="18" charset="0"/>
                <a:cs typeface="Times New Roman" panose="02020603050405020304" pitchFamily="18" charset="0"/>
              </a:rPr>
              <a:t>, pet</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929B51F8-0768-1C8B-E530-7435DA25EE61}"/>
              </a:ext>
            </a:extLst>
          </p:cNvPr>
          <p:cNvSpPr txBox="1"/>
          <p:nvPr/>
        </p:nvSpPr>
        <p:spPr>
          <a:xfrm rot="1685108">
            <a:off x="1461202" y="5332164"/>
            <a:ext cx="1319592" cy="769441"/>
          </a:xfrm>
          <a:prstGeom prst="rect">
            <a:avLst/>
          </a:prstGeom>
          <a:noFill/>
        </p:spPr>
        <p:txBody>
          <a:bodyPr wrap="none" rtlCol="0">
            <a:spAutoFit/>
          </a:bodyPr>
          <a:lstStyle/>
          <a:p>
            <a:r>
              <a:rPr kumimoji="1" lang="en-US" altLang="zh-CN" sz="4400" b="1" dirty="0">
                <a:solidFill>
                  <a:srgbClr val="FF0000"/>
                </a:solidFill>
                <a:latin typeface="SimHei" panose="02010609060101010101" pitchFamily="49" charset="-122"/>
                <a:ea typeface="SimHei" panose="02010609060101010101" pitchFamily="49" charset="-122"/>
              </a:rPr>
              <a:t>FULL</a:t>
            </a:r>
            <a:endParaRPr kumimoji="1" lang="zh-CN" altLang="en-US" sz="2800" b="1" dirty="0">
              <a:solidFill>
                <a:srgbClr val="FF0000"/>
              </a:solidFill>
              <a:latin typeface="SimHei" panose="02010609060101010101" pitchFamily="49" charset="-122"/>
              <a:ea typeface="SimHei" panose="02010609060101010101" pitchFamily="49" charset="-122"/>
            </a:endParaRPr>
          </a:p>
        </p:txBody>
      </p:sp>
      <p:sp>
        <p:nvSpPr>
          <p:cNvPr id="8" name="右箭头 7">
            <a:extLst>
              <a:ext uri="{FF2B5EF4-FFF2-40B4-BE49-F238E27FC236}">
                <a16:creationId xmlns:a16="http://schemas.microsoft.com/office/drawing/2014/main" id="{6D960029-283D-CDB7-4C4E-0CB2E03E3524}"/>
              </a:ext>
            </a:extLst>
          </p:cNvPr>
          <p:cNvSpPr/>
          <p:nvPr/>
        </p:nvSpPr>
        <p:spPr>
          <a:xfrm rot="2313218">
            <a:off x="3104257" y="5614551"/>
            <a:ext cx="991518" cy="494717"/>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8572430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如何避免内存数据丢失</a:t>
            </a:r>
          </a:p>
        </p:txBody>
      </p:sp>
      <p:sp>
        <p:nvSpPr>
          <p:cNvPr id="10" name="文本框 9">
            <a:extLst>
              <a:ext uri="{FF2B5EF4-FFF2-40B4-BE49-F238E27FC236}">
                <a16:creationId xmlns:a16="http://schemas.microsoft.com/office/drawing/2014/main" id="{DAC689ED-46B2-5EDF-120B-159D51152467}"/>
              </a:ext>
            </a:extLst>
          </p:cNvPr>
          <p:cNvSpPr txBox="1"/>
          <p:nvPr/>
        </p:nvSpPr>
        <p:spPr>
          <a:xfrm>
            <a:off x="6863514" y="4470425"/>
            <a:ext cx="4869450" cy="923330"/>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关键点</a:t>
            </a:r>
            <a:endParaRPr kumimoji="1" lang="en-US" altLang="zh-C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A</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Tablet</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a:t>
            </a:r>
            <a:r>
              <a:rPr kumimoji="1" lang="zh-CN" altLang="en-US" b="1" dirty="0">
                <a:latin typeface="Times New Roman" panose="02020603050405020304" pitchFamily="18" charset="0"/>
                <a:cs typeface="Times New Roman" panose="02020603050405020304" pitchFamily="18" charset="0"/>
              </a:rPr>
              <a:t> </a:t>
            </a:r>
            <a:r>
              <a:rPr kumimoji="1" lang="en-US" altLang="zh-CN" b="1" dirty="0" err="1">
                <a:latin typeface="Times New Roman" panose="02020603050405020304" pitchFamily="18" charset="0"/>
                <a:cs typeface="Times New Roman" panose="02020603050405020304" pitchFamily="18" charset="0"/>
              </a:rPr>
              <a:t>memtable</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 a list of </a:t>
            </a:r>
            <a:r>
              <a:rPr kumimoji="1" lang="en-US" altLang="zh-CN" b="1" dirty="0" err="1">
                <a:latin typeface="Times New Roman" panose="02020603050405020304" pitchFamily="18" charset="0"/>
                <a:cs typeface="Times New Roman" panose="02020603050405020304" pitchFamily="18" charset="0"/>
              </a:rPr>
              <a:t>SSTables</a:t>
            </a:r>
            <a:r>
              <a:rPr kumimoji="1" lang="en-US" altLang="zh-CN" b="1" dirty="0">
                <a:latin typeface="Times New Roman" panose="02020603050405020304" pitchFamily="18" charset="0"/>
                <a:cs typeface="Times New Roman" panose="02020603050405020304" pitchFamily="18" charset="0"/>
              </a:rPr>
              <a:t> </a:t>
            </a:r>
          </a:p>
          <a:p>
            <a:pPr lvl="1"/>
            <a:r>
              <a:rPr kumimoji="1" lang="en-US" altLang="zh-CN" b="1" dirty="0">
                <a:latin typeface="Times New Roman" panose="02020603050405020304" pitchFamily="18" charset="0"/>
                <a:cs typeface="Times New Roman" panose="02020603050405020304" pitchFamily="18" charset="0"/>
              </a:rPr>
              <a:t>                       + log</a:t>
            </a:r>
            <a:endParaRPr kumimoji="1" lang="zh-CN" altLang="en-US" b="1" dirty="0">
              <a:latin typeface="Times New Roman" panose="02020603050405020304" pitchFamily="18" charset="0"/>
              <a:cs typeface="Times New Roman" panose="02020603050405020304" pitchFamily="18" charset="0"/>
            </a:endParaRPr>
          </a:p>
        </p:txBody>
      </p:sp>
      <p:cxnSp>
        <p:nvCxnSpPr>
          <p:cNvPr id="4" name="直线连接符 3">
            <a:extLst>
              <a:ext uri="{FF2B5EF4-FFF2-40B4-BE49-F238E27FC236}">
                <a16:creationId xmlns:a16="http://schemas.microsoft.com/office/drawing/2014/main" id="{6A6F25B9-7669-24CA-609C-315E0290137C}"/>
              </a:ext>
            </a:extLst>
          </p:cNvPr>
          <p:cNvCxnSpPr>
            <a:cxnSpLocks/>
          </p:cNvCxnSpPr>
          <p:nvPr/>
        </p:nvCxnSpPr>
        <p:spPr>
          <a:xfrm>
            <a:off x="3580481" y="1690688"/>
            <a:ext cx="0" cy="4798247"/>
          </a:xfrm>
          <a:prstGeom prst="line">
            <a:avLst/>
          </a:prstGeom>
          <a:ln w="28575">
            <a:prstDash val="sysDot"/>
          </a:ln>
        </p:spPr>
        <p:style>
          <a:lnRef idx="1">
            <a:schemeClr val="dk1"/>
          </a:lnRef>
          <a:fillRef idx="0">
            <a:schemeClr val="dk1"/>
          </a:fillRef>
          <a:effectRef idx="0">
            <a:schemeClr val="dk1"/>
          </a:effectRef>
          <a:fontRef idx="minor">
            <a:schemeClr val="tx1"/>
          </a:fontRef>
        </p:style>
      </p:cxnSp>
      <p:sp>
        <p:nvSpPr>
          <p:cNvPr id="11" name="文本框 10">
            <a:extLst>
              <a:ext uri="{FF2B5EF4-FFF2-40B4-BE49-F238E27FC236}">
                <a16:creationId xmlns:a16="http://schemas.microsoft.com/office/drawing/2014/main" id="{FCC3500E-FA45-43AA-F832-F43EAF62E6A7}"/>
              </a:ext>
            </a:extLst>
          </p:cNvPr>
          <p:cNvSpPr txBox="1"/>
          <p:nvPr/>
        </p:nvSpPr>
        <p:spPr>
          <a:xfrm>
            <a:off x="2027104" y="1690688"/>
            <a:ext cx="1031051"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Memory</a:t>
            </a:r>
            <a:endParaRPr kumimoji="1" lang="zh-CN" altLang="en-US" b="1"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91273EE6-87C0-E8C7-50BC-767C92A1A6B9}"/>
              </a:ext>
            </a:extLst>
          </p:cNvPr>
          <p:cNvSpPr txBox="1"/>
          <p:nvPr/>
        </p:nvSpPr>
        <p:spPr>
          <a:xfrm>
            <a:off x="4102808" y="1690688"/>
            <a:ext cx="1146468"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GFS/Disk</a:t>
            </a:r>
            <a:endParaRPr kumimoji="1" lang="zh-CN" altLang="en-US" b="1" dirty="0">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1907FD21-E8CF-4B12-97EE-45067217CAB0}"/>
              </a:ext>
            </a:extLst>
          </p:cNvPr>
          <p:cNvSpPr txBox="1"/>
          <p:nvPr/>
        </p:nvSpPr>
        <p:spPr>
          <a:xfrm>
            <a:off x="1196734" y="2237466"/>
            <a:ext cx="2122584" cy="1200329"/>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err="1">
                <a:latin typeface="Times New Roman" panose="02020603050405020304" pitchFamily="18" charset="0"/>
                <a:cs typeface="Times New Roman" panose="02020603050405020304" pitchFamily="18" charset="0"/>
              </a:rPr>
              <a:t>memTable</a:t>
            </a:r>
            <a:r>
              <a:rPr kumimoji="1" lang="en-US" altLang="zh-CN" dirty="0">
                <a:latin typeface="Times New Roman" panose="02020603050405020304" pitchFamily="18" charset="0"/>
                <a:cs typeface="Times New Roman" panose="02020603050405020304" pitchFamily="18" charset="0"/>
              </a:rPr>
              <a:t>, pointer</a:t>
            </a:r>
          </a:p>
          <a:p>
            <a:r>
              <a:rPr kumimoji="1" lang="en-US" altLang="zh-CN" dirty="0">
                <a:latin typeface="Times New Roman" panose="02020603050405020304" pitchFamily="18" charset="0"/>
                <a:cs typeface="Times New Roman" panose="02020603050405020304" pitchFamily="18" charset="0"/>
              </a:rPr>
              <a:t>SSTable0, Address0</a:t>
            </a:r>
          </a:p>
          <a:p>
            <a:r>
              <a:rPr kumimoji="1" lang="en-US" altLang="zh-CN" dirty="0">
                <a:latin typeface="Times New Roman" panose="02020603050405020304" pitchFamily="18" charset="0"/>
                <a:cs typeface="Times New Roman" panose="02020603050405020304" pitchFamily="18" charset="0"/>
              </a:rPr>
              <a:t>SSTable1, Address1</a:t>
            </a:r>
            <a:endParaRPr kumimoji="1" lang="zh-CN" altLang="en-US" dirty="0">
              <a:latin typeface="Times New Roman" panose="02020603050405020304" pitchFamily="18" charset="0"/>
              <a:cs typeface="Times New Roman" panose="02020603050405020304" pitchFamily="18" charset="0"/>
            </a:endParaRPr>
          </a:p>
        </p:txBody>
      </p:sp>
      <p:sp>
        <p:nvSpPr>
          <p:cNvPr id="14" name="文本框 13">
            <a:extLst>
              <a:ext uri="{FF2B5EF4-FFF2-40B4-BE49-F238E27FC236}">
                <a16:creationId xmlns:a16="http://schemas.microsoft.com/office/drawing/2014/main" id="{D35CCBD1-DE69-3F81-15F0-BF73D3C075D3}"/>
              </a:ext>
            </a:extLst>
          </p:cNvPr>
          <p:cNvSpPr txBox="1"/>
          <p:nvPr/>
        </p:nvSpPr>
        <p:spPr>
          <a:xfrm>
            <a:off x="5543281" y="1271579"/>
            <a:ext cx="2640466" cy="461665"/>
          </a:xfrm>
          <a:prstGeom prst="rect">
            <a:avLst/>
          </a:prstGeom>
          <a:noFill/>
        </p:spPr>
        <p:txBody>
          <a:bodyPr wrap="none" rtlCol="0">
            <a:spAutoFit/>
          </a:bodyPr>
          <a:lstStyle/>
          <a:p>
            <a:r>
              <a:rPr kumimoji="1" lang="en-US" altLang="zh-CN" sz="2400" dirty="0">
                <a:solidFill>
                  <a:schemeClr val="accent6"/>
                </a:solidFill>
                <a:latin typeface="Times New Roman" panose="02020603050405020304" pitchFamily="18" charset="0"/>
                <a:cs typeface="Times New Roman" panose="02020603050405020304" pitchFamily="18" charset="0"/>
              </a:rPr>
              <a:t>task: </a:t>
            </a:r>
            <a:r>
              <a:rPr kumimoji="1" lang="zh-CN" altLang="en-US" sz="2400" dirty="0">
                <a:solidFill>
                  <a:schemeClr val="accent6"/>
                </a:solidFill>
                <a:latin typeface="Times New Roman" panose="02020603050405020304" pitchFamily="18" charset="0"/>
                <a:cs typeface="Times New Roman" panose="02020603050405020304" pitchFamily="18" charset="0"/>
              </a:rPr>
              <a:t>添加</a:t>
            </a:r>
            <a:r>
              <a:rPr kumimoji="1" lang="en-US" altLang="zh-CN" sz="2400" dirty="0">
                <a:solidFill>
                  <a:schemeClr val="accent6"/>
                </a:solidFill>
                <a:latin typeface="Times New Roman" panose="02020603050405020304" pitchFamily="18" charset="0"/>
                <a:cs typeface="Times New Roman" panose="02020603050405020304" pitchFamily="18" charset="0"/>
              </a:rPr>
              <a:t>&lt;b, year&gt;</a:t>
            </a:r>
            <a:endParaRPr kumimoji="1" lang="zh-CN" altLang="en-US" sz="2400" dirty="0">
              <a:solidFill>
                <a:schemeClr val="accent6"/>
              </a:solidFill>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4737F318-E898-417F-76E6-1036300251C6}"/>
              </a:ext>
            </a:extLst>
          </p:cNvPr>
          <p:cNvSpPr txBox="1"/>
          <p:nvPr/>
        </p:nvSpPr>
        <p:spPr>
          <a:xfrm>
            <a:off x="2027104" y="4470425"/>
            <a:ext cx="1292214" cy="1477328"/>
          </a:xfrm>
          <a:prstGeom prst="rect">
            <a:avLst/>
          </a:prstGeom>
          <a:noFill/>
          <a:ln>
            <a:solidFill>
              <a:schemeClr val="tx1"/>
            </a:solidFill>
          </a:ln>
        </p:spPr>
        <p:txBody>
          <a:bodyPr wrap="square" rtlCol="0">
            <a:spAutoFit/>
          </a:bodyPr>
          <a:lstStyle/>
          <a:p>
            <a:pPr algn="ctr"/>
            <a:r>
              <a:rPr kumimoji="1" lang="en-US" altLang="zh-CN" b="1" dirty="0" err="1">
                <a:latin typeface="Times New Roman" panose="02020603050405020304" pitchFamily="18" charset="0"/>
                <a:cs typeface="Times New Roman" panose="02020603050405020304" pitchFamily="18" charset="0"/>
              </a:rPr>
              <a:t>memTable</a:t>
            </a:r>
            <a:endParaRPr kumimoji="1" lang="en-US" altLang="zh-CN" b="1"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b, year</a:t>
            </a:r>
          </a:p>
          <a:p>
            <a:endParaRPr kumimoji="1" lang="en-US" altLang="zh-CN" dirty="0">
              <a:latin typeface="Times New Roman" panose="02020603050405020304" pitchFamily="18" charset="0"/>
              <a:cs typeface="Times New Roman" panose="02020603050405020304" pitchFamily="18" charset="0"/>
            </a:endParaRPr>
          </a:p>
          <a:p>
            <a:endParaRPr kumimoji="1"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02D3B2E8-F712-05CC-3C99-A32F7E198823}"/>
              </a:ext>
            </a:extLst>
          </p:cNvPr>
          <p:cNvSpPr txBox="1"/>
          <p:nvPr/>
        </p:nvSpPr>
        <p:spPr>
          <a:xfrm>
            <a:off x="4011977" y="2060020"/>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SSTable0</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a, </a:t>
            </a:r>
            <a:r>
              <a:rPr kumimoji="1" lang="en-US" altLang="zh-CN" dirty="0" err="1">
                <a:latin typeface="Times New Roman" panose="02020603050405020304" pitchFamily="18" charset="0"/>
                <a:cs typeface="Times New Roman" panose="02020603050405020304" pitchFamily="18" charset="0"/>
              </a:rPr>
              <a:t>sangpo</a:t>
            </a:r>
            <a:endParaRPr kumimoji="1" lang="en-US" altLang="zh-CN"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c, fly</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DB425231-5650-9736-3201-3D807B1B9EE8}"/>
              </a:ext>
            </a:extLst>
          </p:cNvPr>
          <p:cNvSpPr txBox="1"/>
          <p:nvPr/>
        </p:nvSpPr>
        <p:spPr>
          <a:xfrm>
            <a:off x="4015559" y="3669018"/>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SSTable1</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h, jump</a:t>
            </a:r>
          </a:p>
          <a:p>
            <a:r>
              <a:rPr kumimoji="1" lang="en-US" altLang="zh-CN" dirty="0">
                <a:latin typeface="Times New Roman" panose="02020603050405020304" pitchFamily="18" charset="0"/>
                <a:cs typeface="Times New Roman" panose="02020603050405020304" pitchFamily="18" charset="0"/>
              </a:rPr>
              <a:t>m, put</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6C63A9E8-A2CF-1964-1AE8-D43346DE6EB7}"/>
              </a:ext>
            </a:extLst>
          </p:cNvPr>
          <p:cNvSpPr txBox="1"/>
          <p:nvPr/>
        </p:nvSpPr>
        <p:spPr>
          <a:xfrm>
            <a:off x="4011977" y="5565605"/>
            <a:ext cx="2274155" cy="923330"/>
          </a:xfrm>
          <a:prstGeom prst="rect">
            <a:avLst/>
          </a:prstGeom>
          <a:noFill/>
          <a:ln>
            <a:solidFill>
              <a:schemeClr val="tx1"/>
            </a:solidFill>
          </a:ln>
        </p:spPr>
        <p:txBody>
          <a:bodyPr wrap="square" rtlCol="0">
            <a:spAutoFit/>
          </a:bodyPr>
          <a:lstStyle/>
          <a:p>
            <a:pPr algn="ctr"/>
            <a:r>
              <a:rPr kumimoji="1" lang="en-US" altLang="zh-CN" b="1" dirty="0" err="1">
                <a:latin typeface="Times New Roman" panose="02020603050405020304" pitchFamily="18" charset="0"/>
                <a:cs typeface="Times New Roman" panose="02020603050405020304" pitchFamily="18" charset="0"/>
              </a:rPr>
              <a:t>tabletLog</a:t>
            </a:r>
            <a:endParaRPr kumimoji="1" lang="en-US" altLang="zh-CN" b="1"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a:t>
            </a:r>
          </a:p>
          <a:p>
            <a:r>
              <a:rPr kumimoji="1" lang="en-US" altLang="zh-CN" dirty="0">
                <a:solidFill>
                  <a:srgbClr val="FF0000"/>
                </a:solidFill>
                <a:latin typeface="Times New Roman" panose="02020603050405020304" pitchFamily="18" charset="0"/>
                <a:cs typeface="Times New Roman" panose="02020603050405020304" pitchFamily="18" charset="0"/>
              </a:rPr>
              <a:t>Add</a:t>
            </a:r>
            <a:r>
              <a:rPr kumimoji="1" lang="zh-CN" altLang="en-US" dirty="0">
                <a:solidFill>
                  <a:srgbClr val="FF0000"/>
                </a:solidFill>
                <a:latin typeface="Times New Roman" panose="02020603050405020304" pitchFamily="18" charset="0"/>
                <a:cs typeface="Times New Roman" panose="02020603050405020304" pitchFamily="18" charset="0"/>
              </a:rPr>
              <a:t> </a:t>
            </a:r>
            <a:r>
              <a:rPr kumimoji="1" lang="en-US" altLang="zh-CN" dirty="0">
                <a:solidFill>
                  <a:srgbClr val="FF0000"/>
                </a:solidFill>
                <a:latin typeface="Times New Roman" panose="02020603050405020304" pitchFamily="18" charset="0"/>
                <a:cs typeface="Times New Roman" panose="02020603050405020304" pitchFamily="18" charset="0"/>
              </a:rPr>
              <a:t>&lt;b, year&gt;</a:t>
            </a:r>
            <a:endParaRPr kumimoji="1" lang="zh-CN" alt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0461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如何读数据</a:t>
            </a:r>
          </a:p>
        </p:txBody>
      </p:sp>
      <p:sp>
        <p:nvSpPr>
          <p:cNvPr id="10" name="文本框 9">
            <a:extLst>
              <a:ext uri="{FF2B5EF4-FFF2-40B4-BE49-F238E27FC236}">
                <a16:creationId xmlns:a16="http://schemas.microsoft.com/office/drawing/2014/main" id="{DAC689ED-46B2-5EDF-120B-159D51152467}"/>
              </a:ext>
            </a:extLst>
          </p:cNvPr>
          <p:cNvSpPr txBox="1"/>
          <p:nvPr/>
        </p:nvSpPr>
        <p:spPr>
          <a:xfrm>
            <a:off x="6863514" y="4470425"/>
            <a:ext cx="4869450" cy="1477328"/>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关键点</a:t>
            </a:r>
            <a:endParaRPr kumimoji="1" lang="en-US" altLang="zh-C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err="1">
                <a:latin typeface="Times New Roman" panose="02020603050405020304" pitchFamily="18" charset="0"/>
                <a:cs typeface="Times New Roman" panose="02020603050405020304" pitchFamily="18" charset="0"/>
              </a:rPr>
              <a:t>SSTable</a:t>
            </a:r>
            <a:r>
              <a:rPr kumimoji="1" lang="zh-CN" altLang="en-US" b="1" dirty="0">
                <a:latin typeface="Times New Roman" panose="02020603050405020304" pitchFamily="18" charset="0"/>
                <a:cs typeface="Times New Roman" panose="02020603050405020304" pitchFamily="18" charset="0"/>
              </a:rPr>
              <a:t>内部数据有序</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err="1">
                <a:latin typeface="Times New Roman" panose="02020603050405020304" pitchFamily="18" charset="0"/>
                <a:cs typeface="Times New Roman" panose="02020603050405020304" pitchFamily="18" charset="0"/>
              </a:rPr>
              <a:t>SSTable</a:t>
            </a:r>
            <a:r>
              <a:rPr kumimoji="1" lang="zh-CN" altLang="en-US" b="1" dirty="0">
                <a:latin typeface="Times New Roman" panose="02020603050405020304" pitchFamily="18" charset="0"/>
                <a:cs typeface="Times New Roman" panose="02020603050405020304" pitchFamily="18" charset="0"/>
              </a:rPr>
              <a:t>之间数据无序</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zh-CN" altLang="en-US" b="1" dirty="0">
                <a:latin typeface="Times New Roman" panose="02020603050405020304" pitchFamily="18" charset="0"/>
                <a:cs typeface="Times New Roman" panose="02020603050405020304" pitchFamily="18" charset="0"/>
              </a:rPr>
              <a:t>需要查找所有的</a:t>
            </a:r>
            <a:r>
              <a:rPr kumimoji="1" lang="en-US" altLang="zh-CN" b="1" dirty="0" err="1">
                <a:latin typeface="Times New Roman" panose="02020603050405020304" pitchFamily="18" charset="0"/>
                <a:cs typeface="Times New Roman" panose="02020603050405020304" pitchFamily="18" charset="0"/>
              </a:rPr>
              <a:t>SSTable</a:t>
            </a:r>
            <a:r>
              <a:rPr kumimoji="1" lang="zh-CN" altLang="en-US" b="1" dirty="0">
                <a:latin typeface="Times New Roman" panose="02020603050405020304" pitchFamily="18" charset="0"/>
                <a:cs typeface="Times New Roman" panose="02020603050405020304" pitchFamily="18" charset="0"/>
              </a:rPr>
              <a:t>和</a:t>
            </a:r>
            <a:r>
              <a:rPr kumimoji="1" lang="en-US" altLang="zh-CN" b="1" dirty="0" err="1">
                <a:latin typeface="Times New Roman" panose="02020603050405020304" pitchFamily="18" charset="0"/>
                <a:cs typeface="Times New Roman" panose="02020603050405020304" pitchFamily="18" charset="0"/>
              </a:rPr>
              <a:t>memTable</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zh-CN" altLang="en-US" b="1" dirty="0">
                <a:latin typeface="Times New Roman" panose="02020603050405020304" pitchFamily="18" charset="0"/>
                <a:cs typeface="Times New Roman" panose="02020603050405020304" pitchFamily="18" charset="0"/>
              </a:rPr>
              <a:t>需要在硬盘中的</a:t>
            </a:r>
            <a:r>
              <a:rPr kumimoji="1" lang="en-US" altLang="zh-CN" b="1" dirty="0" err="1">
                <a:latin typeface="Times New Roman" panose="02020603050405020304" pitchFamily="18" charset="0"/>
                <a:cs typeface="Times New Roman" panose="02020603050405020304" pitchFamily="18" charset="0"/>
              </a:rPr>
              <a:t>SSTable</a:t>
            </a:r>
            <a:r>
              <a:rPr kumimoji="1" lang="zh-CN" altLang="en-US" b="1" dirty="0">
                <a:latin typeface="Times New Roman" panose="02020603050405020304" pitchFamily="18" charset="0"/>
                <a:cs typeface="Times New Roman" panose="02020603050405020304" pitchFamily="18" charset="0"/>
              </a:rPr>
              <a:t>查找该元素</a:t>
            </a:r>
            <a:endParaRPr kumimoji="1" lang="en-US" altLang="zh-CN" b="1" dirty="0">
              <a:latin typeface="Times New Roman" panose="02020603050405020304" pitchFamily="18" charset="0"/>
              <a:cs typeface="Times New Roman" panose="02020603050405020304" pitchFamily="18" charset="0"/>
            </a:endParaRPr>
          </a:p>
        </p:txBody>
      </p:sp>
      <p:cxnSp>
        <p:nvCxnSpPr>
          <p:cNvPr id="4" name="直线连接符 3">
            <a:extLst>
              <a:ext uri="{FF2B5EF4-FFF2-40B4-BE49-F238E27FC236}">
                <a16:creationId xmlns:a16="http://schemas.microsoft.com/office/drawing/2014/main" id="{6A6F25B9-7669-24CA-609C-315E0290137C}"/>
              </a:ext>
            </a:extLst>
          </p:cNvPr>
          <p:cNvCxnSpPr>
            <a:cxnSpLocks/>
          </p:cNvCxnSpPr>
          <p:nvPr/>
        </p:nvCxnSpPr>
        <p:spPr>
          <a:xfrm>
            <a:off x="3580481" y="1690688"/>
            <a:ext cx="0" cy="4798247"/>
          </a:xfrm>
          <a:prstGeom prst="line">
            <a:avLst/>
          </a:prstGeom>
          <a:ln w="28575">
            <a:prstDash val="sysDot"/>
          </a:ln>
        </p:spPr>
        <p:style>
          <a:lnRef idx="1">
            <a:schemeClr val="dk1"/>
          </a:lnRef>
          <a:fillRef idx="0">
            <a:schemeClr val="dk1"/>
          </a:fillRef>
          <a:effectRef idx="0">
            <a:schemeClr val="dk1"/>
          </a:effectRef>
          <a:fontRef idx="minor">
            <a:schemeClr val="tx1"/>
          </a:fontRef>
        </p:style>
      </p:cxnSp>
      <p:sp>
        <p:nvSpPr>
          <p:cNvPr id="11" name="文本框 10">
            <a:extLst>
              <a:ext uri="{FF2B5EF4-FFF2-40B4-BE49-F238E27FC236}">
                <a16:creationId xmlns:a16="http://schemas.microsoft.com/office/drawing/2014/main" id="{FCC3500E-FA45-43AA-F832-F43EAF62E6A7}"/>
              </a:ext>
            </a:extLst>
          </p:cNvPr>
          <p:cNvSpPr txBox="1"/>
          <p:nvPr/>
        </p:nvSpPr>
        <p:spPr>
          <a:xfrm>
            <a:off x="2027104" y="1690688"/>
            <a:ext cx="1031051"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Memory</a:t>
            </a:r>
            <a:endParaRPr kumimoji="1" lang="zh-CN" altLang="en-US" b="1"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91273EE6-87C0-E8C7-50BC-767C92A1A6B9}"/>
              </a:ext>
            </a:extLst>
          </p:cNvPr>
          <p:cNvSpPr txBox="1"/>
          <p:nvPr/>
        </p:nvSpPr>
        <p:spPr>
          <a:xfrm>
            <a:off x="4102808" y="1690688"/>
            <a:ext cx="1146468"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GFS/Disk</a:t>
            </a:r>
            <a:endParaRPr kumimoji="1" lang="zh-CN" altLang="en-US" b="1" dirty="0">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1907FD21-E8CF-4B12-97EE-45067217CAB0}"/>
              </a:ext>
            </a:extLst>
          </p:cNvPr>
          <p:cNvSpPr txBox="1"/>
          <p:nvPr/>
        </p:nvSpPr>
        <p:spPr>
          <a:xfrm>
            <a:off x="1196734" y="2237466"/>
            <a:ext cx="2122584" cy="1477328"/>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err="1">
                <a:latin typeface="Times New Roman" panose="02020603050405020304" pitchFamily="18" charset="0"/>
                <a:cs typeface="Times New Roman" panose="02020603050405020304" pitchFamily="18" charset="0"/>
              </a:rPr>
              <a:t>memTable</a:t>
            </a:r>
            <a:r>
              <a:rPr kumimoji="1" lang="en-US" altLang="zh-CN" dirty="0">
                <a:latin typeface="Times New Roman" panose="02020603050405020304" pitchFamily="18" charset="0"/>
                <a:cs typeface="Times New Roman" panose="02020603050405020304" pitchFamily="18" charset="0"/>
              </a:rPr>
              <a:t>, pointer</a:t>
            </a:r>
          </a:p>
          <a:p>
            <a:r>
              <a:rPr kumimoji="1" lang="en-US" altLang="zh-CN" dirty="0">
                <a:latin typeface="Times New Roman" panose="02020603050405020304" pitchFamily="18" charset="0"/>
                <a:cs typeface="Times New Roman" panose="02020603050405020304" pitchFamily="18" charset="0"/>
              </a:rPr>
              <a:t>SSTable0, Address0</a:t>
            </a:r>
          </a:p>
          <a:p>
            <a:r>
              <a:rPr kumimoji="1" lang="en-US" altLang="zh-CN" dirty="0">
                <a:latin typeface="Times New Roman" panose="02020603050405020304" pitchFamily="18" charset="0"/>
                <a:cs typeface="Times New Roman" panose="02020603050405020304" pitchFamily="18" charset="0"/>
              </a:rPr>
              <a:t>SSTable1, Address1</a:t>
            </a:r>
          </a:p>
          <a:p>
            <a:r>
              <a:rPr kumimoji="1" lang="en-US" altLang="zh-CN" dirty="0">
                <a:latin typeface="Times New Roman" panose="02020603050405020304" pitchFamily="18" charset="0"/>
                <a:cs typeface="Times New Roman" panose="02020603050405020304" pitchFamily="18" charset="0"/>
              </a:rPr>
              <a:t>SSTable2, Address2</a:t>
            </a:r>
            <a:endParaRPr kumimoji="1" lang="zh-CN" altLang="en-US" dirty="0">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4737F318-E898-417F-76E6-1036300251C6}"/>
              </a:ext>
            </a:extLst>
          </p:cNvPr>
          <p:cNvSpPr txBox="1"/>
          <p:nvPr/>
        </p:nvSpPr>
        <p:spPr>
          <a:xfrm>
            <a:off x="2027104" y="4470425"/>
            <a:ext cx="1292214" cy="1754326"/>
          </a:xfrm>
          <a:prstGeom prst="rect">
            <a:avLst/>
          </a:prstGeom>
          <a:noFill/>
          <a:ln>
            <a:solidFill>
              <a:schemeClr val="tx1"/>
            </a:solidFill>
          </a:ln>
        </p:spPr>
        <p:txBody>
          <a:bodyPr wrap="square" rtlCol="0">
            <a:spAutoFit/>
          </a:bodyPr>
          <a:lstStyle/>
          <a:p>
            <a:pPr algn="ctr"/>
            <a:r>
              <a:rPr kumimoji="1" lang="en-US" altLang="zh-CN" b="1" dirty="0" err="1">
                <a:latin typeface="Times New Roman" panose="02020603050405020304" pitchFamily="18" charset="0"/>
                <a:cs typeface="Times New Roman" panose="02020603050405020304" pitchFamily="18" charset="0"/>
              </a:rPr>
              <a:t>memTable</a:t>
            </a:r>
            <a:endParaRPr kumimoji="1" lang="en-US" altLang="zh-CN" b="1"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d, love</a:t>
            </a:r>
          </a:p>
          <a:p>
            <a:r>
              <a:rPr kumimoji="1" lang="en-US" altLang="zh-CN" dirty="0">
                <a:latin typeface="Times New Roman" panose="02020603050405020304" pitchFamily="18" charset="0"/>
                <a:cs typeface="Times New Roman" panose="02020603050405020304" pitchFamily="18" charset="0"/>
              </a:rPr>
              <a:t>z, kiss</a:t>
            </a:r>
          </a:p>
          <a:p>
            <a:r>
              <a:rPr kumimoji="1" lang="en-US" altLang="zh-CN" dirty="0">
                <a:latin typeface="Times New Roman" panose="02020603050405020304" pitchFamily="18" charset="0"/>
                <a:cs typeface="Times New Roman" panose="02020603050405020304" pitchFamily="18" charset="0"/>
              </a:rPr>
              <a:t>…</a:t>
            </a:r>
          </a:p>
          <a:p>
            <a:endParaRPr kumimoji="1"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02D3B2E8-F712-05CC-3C99-A32F7E198823}"/>
              </a:ext>
            </a:extLst>
          </p:cNvPr>
          <p:cNvSpPr txBox="1"/>
          <p:nvPr/>
        </p:nvSpPr>
        <p:spPr>
          <a:xfrm>
            <a:off x="4011977" y="2062130"/>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SSTable0</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a, </a:t>
            </a:r>
            <a:r>
              <a:rPr kumimoji="1" lang="en-US" altLang="zh-CN" dirty="0" err="1">
                <a:latin typeface="Times New Roman" panose="02020603050405020304" pitchFamily="18" charset="0"/>
                <a:cs typeface="Times New Roman" panose="02020603050405020304" pitchFamily="18" charset="0"/>
              </a:rPr>
              <a:t>sangpo</a:t>
            </a:r>
            <a:endParaRPr kumimoji="1" lang="en-US" altLang="zh-CN"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c, fly</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DB425231-5650-9736-3201-3D807B1B9EE8}"/>
              </a:ext>
            </a:extLst>
          </p:cNvPr>
          <p:cNvSpPr txBox="1"/>
          <p:nvPr/>
        </p:nvSpPr>
        <p:spPr>
          <a:xfrm>
            <a:off x="4011977" y="3721278"/>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SSTable1</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h, jump</a:t>
            </a:r>
          </a:p>
          <a:p>
            <a:r>
              <a:rPr kumimoji="1" lang="en-US" altLang="zh-CN" dirty="0">
                <a:latin typeface="Times New Roman" panose="02020603050405020304" pitchFamily="18" charset="0"/>
                <a:cs typeface="Times New Roman" panose="02020603050405020304" pitchFamily="18" charset="0"/>
              </a:rPr>
              <a:t>m, put</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AEFBDBBB-0819-E7B1-6E0D-93F5809D0AF7}"/>
              </a:ext>
            </a:extLst>
          </p:cNvPr>
          <p:cNvSpPr txBox="1"/>
          <p:nvPr/>
        </p:nvSpPr>
        <p:spPr>
          <a:xfrm>
            <a:off x="3996858" y="5343078"/>
            <a:ext cx="1927952" cy="149829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SSTable2</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b, year</a:t>
            </a:r>
          </a:p>
          <a:p>
            <a:r>
              <a:rPr kumimoji="1" lang="en-US" altLang="zh-CN" dirty="0" err="1">
                <a:latin typeface="Times New Roman" panose="02020603050405020304" pitchFamily="18" charset="0"/>
                <a:cs typeface="Times New Roman" panose="02020603050405020304" pitchFamily="18" charset="0"/>
              </a:rPr>
              <a:t>i</a:t>
            </a:r>
            <a:r>
              <a:rPr kumimoji="1" lang="en-US" altLang="zh-CN" dirty="0">
                <a:latin typeface="Times New Roman" panose="02020603050405020304" pitchFamily="18" charset="0"/>
                <a:cs typeface="Times New Roman" panose="02020603050405020304" pitchFamily="18" charset="0"/>
              </a:rPr>
              <a:t>, pet</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0EA18CE2-8E7E-2921-D6FE-6FD3A35DD8B1}"/>
              </a:ext>
            </a:extLst>
          </p:cNvPr>
          <p:cNvSpPr txBox="1"/>
          <p:nvPr/>
        </p:nvSpPr>
        <p:spPr>
          <a:xfrm>
            <a:off x="5543281" y="1271579"/>
            <a:ext cx="1611339" cy="461665"/>
          </a:xfrm>
          <a:prstGeom prst="rect">
            <a:avLst/>
          </a:prstGeom>
          <a:noFill/>
        </p:spPr>
        <p:txBody>
          <a:bodyPr wrap="none" rtlCol="0">
            <a:spAutoFit/>
          </a:bodyPr>
          <a:lstStyle/>
          <a:p>
            <a:r>
              <a:rPr kumimoji="1" lang="en-US" altLang="zh-CN" sz="2400" dirty="0">
                <a:solidFill>
                  <a:schemeClr val="accent6"/>
                </a:solidFill>
                <a:latin typeface="Times New Roman" panose="02020603050405020304" pitchFamily="18" charset="0"/>
                <a:cs typeface="Times New Roman" panose="02020603050405020304" pitchFamily="18" charset="0"/>
              </a:rPr>
              <a:t>task: </a:t>
            </a:r>
            <a:r>
              <a:rPr kumimoji="1" lang="zh-CN" altLang="en-US" sz="2400" dirty="0">
                <a:solidFill>
                  <a:schemeClr val="accent6"/>
                </a:solidFill>
                <a:latin typeface="Times New Roman" panose="02020603050405020304" pitchFamily="18" charset="0"/>
                <a:cs typeface="Times New Roman" panose="02020603050405020304" pitchFamily="18" charset="0"/>
              </a:rPr>
              <a:t>查找</a:t>
            </a:r>
            <a:r>
              <a:rPr kumimoji="1" lang="en-US" altLang="zh-CN" sz="2400" dirty="0">
                <a:solidFill>
                  <a:schemeClr val="accent6"/>
                </a:solidFill>
                <a:latin typeface="Times New Roman" panose="02020603050405020304" pitchFamily="18" charset="0"/>
                <a:cs typeface="Times New Roman" panose="02020603050405020304" pitchFamily="18" charset="0"/>
              </a:rPr>
              <a:t>b</a:t>
            </a:r>
            <a:endParaRPr kumimoji="1" lang="zh-CN" altLang="en-US" sz="2400" dirty="0">
              <a:solidFill>
                <a:schemeClr val="accent6"/>
              </a:solidFill>
              <a:latin typeface="Times New Roman" panose="02020603050405020304" pitchFamily="18" charset="0"/>
              <a:cs typeface="Times New Roman" panose="02020603050405020304" pitchFamily="18" charset="0"/>
            </a:endParaRPr>
          </a:p>
        </p:txBody>
      </p:sp>
      <p:cxnSp>
        <p:nvCxnSpPr>
          <p:cNvPr id="7" name="直线箭头连接符 6">
            <a:extLst>
              <a:ext uri="{FF2B5EF4-FFF2-40B4-BE49-F238E27FC236}">
                <a16:creationId xmlns:a16="http://schemas.microsoft.com/office/drawing/2014/main" id="{744C69F7-88DE-0847-4D81-42D7CF6CBA7A}"/>
              </a:ext>
            </a:extLst>
          </p:cNvPr>
          <p:cNvCxnSpPr>
            <a:cxnSpLocks/>
          </p:cNvCxnSpPr>
          <p:nvPr/>
        </p:nvCxnSpPr>
        <p:spPr>
          <a:xfrm flipV="1">
            <a:off x="3319318" y="2423711"/>
            <a:ext cx="677540" cy="129756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9" name="直线箭头连接符 8">
            <a:extLst>
              <a:ext uri="{FF2B5EF4-FFF2-40B4-BE49-F238E27FC236}">
                <a16:creationId xmlns:a16="http://schemas.microsoft.com/office/drawing/2014/main" id="{04D3537E-DBE3-C4B8-4242-F1EB5DC7D73B}"/>
              </a:ext>
            </a:extLst>
          </p:cNvPr>
          <p:cNvCxnSpPr>
            <a:cxnSpLocks/>
          </p:cNvCxnSpPr>
          <p:nvPr/>
        </p:nvCxnSpPr>
        <p:spPr>
          <a:xfrm>
            <a:off x="3319318" y="3714794"/>
            <a:ext cx="677540" cy="339413"/>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17">
            <a:extLst>
              <a:ext uri="{FF2B5EF4-FFF2-40B4-BE49-F238E27FC236}">
                <a16:creationId xmlns:a16="http://schemas.microsoft.com/office/drawing/2014/main" id="{6DD75BDD-1C71-D84C-2CEC-BEB71110D964}"/>
              </a:ext>
            </a:extLst>
          </p:cNvPr>
          <p:cNvCxnSpPr>
            <a:cxnSpLocks/>
          </p:cNvCxnSpPr>
          <p:nvPr/>
        </p:nvCxnSpPr>
        <p:spPr>
          <a:xfrm>
            <a:off x="3319318" y="3721278"/>
            <a:ext cx="677540" cy="1862442"/>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5" name="直线箭头连接符 24">
            <a:extLst>
              <a:ext uri="{FF2B5EF4-FFF2-40B4-BE49-F238E27FC236}">
                <a16:creationId xmlns:a16="http://schemas.microsoft.com/office/drawing/2014/main" id="{36CB7928-E1CB-03D7-D9FD-EBE7EA50E02E}"/>
              </a:ext>
            </a:extLst>
          </p:cNvPr>
          <p:cNvCxnSpPr/>
          <p:nvPr/>
        </p:nvCxnSpPr>
        <p:spPr>
          <a:xfrm flipH="1">
            <a:off x="2027104" y="3721278"/>
            <a:ext cx="1292214" cy="749147"/>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7" name="直线箭头连接符 26">
            <a:extLst>
              <a:ext uri="{FF2B5EF4-FFF2-40B4-BE49-F238E27FC236}">
                <a16:creationId xmlns:a16="http://schemas.microsoft.com/office/drawing/2014/main" id="{E04BF387-BE18-9848-CB34-0ED7BC9AB4A5}"/>
              </a:ext>
            </a:extLst>
          </p:cNvPr>
          <p:cNvCxnSpPr/>
          <p:nvPr/>
        </p:nvCxnSpPr>
        <p:spPr>
          <a:xfrm>
            <a:off x="3952790" y="2588964"/>
            <a:ext cx="0" cy="749147"/>
          </a:xfrm>
          <a:prstGeom prst="straightConnector1">
            <a:avLst/>
          </a:prstGeom>
          <a:ln w="12700">
            <a:tailEnd type="triangle"/>
          </a:ln>
        </p:spPr>
        <p:style>
          <a:lnRef idx="1">
            <a:schemeClr val="accent2"/>
          </a:lnRef>
          <a:fillRef idx="0">
            <a:schemeClr val="accent2"/>
          </a:fillRef>
          <a:effectRef idx="0">
            <a:schemeClr val="accent2"/>
          </a:effectRef>
          <a:fontRef idx="minor">
            <a:schemeClr val="tx1"/>
          </a:fontRef>
        </p:style>
      </p:cxnSp>
      <p:cxnSp>
        <p:nvCxnSpPr>
          <p:cNvPr id="28" name="直线箭头连接符 27">
            <a:extLst>
              <a:ext uri="{FF2B5EF4-FFF2-40B4-BE49-F238E27FC236}">
                <a16:creationId xmlns:a16="http://schemas.microsoft.com/office/drawing/2014/main" id="{38F83E74-42F7-5DF9-67A0-769C94136055}"/>
              </a:ext>
            </a:extLst>
          </p:cNvPr>
          <p:cNvCxnSpPr/>
          <p:nvPr/>
        </p:nvCxnSpPr>
        <p:spPr>
          <a:xfrm>
            <a:off x="3939935" y="4107455"/>
            <a:ext cx="0" cy="749147"/>
          </a:xfrm>
          <a:prstGeom prst="straightConnector1">
            <a:avLst/>
          </a:prstGeom>
          <a:ln w="12700">
            <a:tailEnd type="triangle"/>
          </a:ln>
        </p:spPr>
        <p:style>
          <a:lnRef idx="1">
            <a:schemeClr val="accent2"/>
          </a:lnRef>
          <a:fillRef idx="0">
            <a:schemeClr val="accent2"/>
          </a:fillRef>
          <a:effectRef idx="0">
            <a:schemeClr val="accent2"/>
          </a:effectRef>
          <a:fontRef idx="minor">
            <a:schemeClr val="tx1"/>
          </a:fontRef>
        </p:style>
      </p:cxnSp>
      <p:cxnSp>
        <p:nvCxnSpPr>
          <p:cNvPr id="29" name="直线箭头连接符 28">
            <a:extLst>
              <a:ext uri="{FF2B5EF4-FFF2-40B4-BE49-F238E27FC236}">
                <a16:creationId xmlns:a16="http://schemas.microsoft.com/office/drawing/2014/main" id="{AB23EBBF-6EC8-EB32-513A-0DE2064FE36E}"/>
              </a:ext>
            </a:extLst>
          </p:cNvPr>
          <p:cNvCxnSpPr>
            <a:cxnSpLocks/>
          </p:cNvCxnSpPr>
          <p:nvPr/>
        </p:nvCxnSpPr>
        <p:spPr>
          <a:xfrm>
            <a:off x="3939935" y="5583712"/>
            <a:ext cx="0" cy="420699"/>
          </a:xfrm>
          <a:prstGeom prst="straightConnector1">
            <a:avLst/>
          </a:prstGeom>
          <a:ln w="12700">
            <a:tailEnd type="triangle"/>
          </a:ln>
        </p:spPr>
        <p:style>
          <a:lnRef idx="1">
            <a:schemeClr val="accent2"/>
          </a:lnRef>
          <a:fillRef idx="0">
            <a:schemeClr val="accent2"/>
          </a:fillRef>
          <a:effectRef idx="0">
            <a:schemeClr val="accent2"/>
          </a:effectRef>
          <a:fontRef idx="minor">
            <a:schemeClr val="tx1"/>
          </a:fontRef>
        </p:style>
      </p:cxnSp>
      <p:cxnSp>
        <p:nvCxnSpPr>
          <p:cNvPr id="30" name="直线箭头连接符 29">
            <a:extLst>
              <a:ext uri="{FF2B5EF4-FFF2-40B4-BE49-F238E27FC236}">
                <a16:creationId xmlns:a16="http://schemas.microsoft.com/office/drawing/2014/main" id="{530EF57F-5CAF-4813-BFDD-D96FB64B8EFD}"/>
              </a:ext>
            </a:extLst>
          </p:cNvPr>
          <p:cNvCxnSpPr/>
          <p:nvPr/>
        </p:nvCxnSpPr>
        <p:spPr>
          <a:xfrm>
            <a:off x="1967917" y="4834573"/>
            <a:ext cx="0" cy="749147"/>
          </a:xfrm>
          <a:prstGeom prst="straightConnector1">
            <a:avLst/>
          </a:prstGeom>
          <a:ln w="12700">
            <a:tailEnd type="triangle"/>
          </a:ln>
        </p:spPr>
        <p:style>
          <a:lnRef idx="1">
            <a:schemeClr val="accent2"/>
          </a:lnRef>
          <a:fillRef idx="0">
            <a:schemeClr val="accent2"/>
          </a:fillRef>
          <a:effectRef idx="0">
            <a:schemeClr val="accent2"/>
          </a:effectRef>
          <a:fontRef idx="minor">
            <a:schemeClr val="tx1"/>
          </a:fontRef>
        </p:style>
      </p:cxnSp>
      <p:cxnSp>
        <p:nvCxnSpPr>
          <p:cNvPr id="32" name="直线箭头连接符 31">
            <a:extLst>
              <a:ext uri="{FF2B5EF4-FFF2-40B4-BE49-F238E27FC236}">
                <a16:creationId xmlns:a16="http://schemas.microsoft.com/office/drawing/2014/main" id="{AFBA9A7D-C218-0D1C-E962-B2EEFCCB135E}"/>
              </a:ext>
            </a:extLst>
          </p:cNvPr>
          <p:cNvCxnSpPr/>
          <p:nvPr/>
        </p:nvCxnSpPr>
        <p:spPr>
          <a:xfrm flipH="1" flipV="1">
            <a:off x="3058155" y="3721278"/>
            <a:ext cx="881780" cy="2360033"/>
          </a:xfrm>
          <a:prstGeom prst="straightConnector1">
            <a:avLst/>
          </a:prstGeom>
          <a:ln w="127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6698668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如何加速读数据</a:t>
            </a:r>
          </a:p>
        </p:txBody>
      </p:sp>
      <p:sp>
        <p:nvSpPr>
          <p:cNvPr id="10" name="文本框 9">
            <a:extLst>
              <a:ext uri="{FF2B5EF4-FFF2-40B4-BE49-F238E27FC236}">
                <a16:creationId xmlns:a16="http://schemas.microsoft.com/office/drawing/2014/main" id="{DAC689ED-46B2-5EDF-120B-159D51152467}"/>
              </a:ext>
            </a:extLst>
          </p:cNvPr>
          <p:cNvSpPr txBox="1"/>
          <p:nvPr/>
        </p:nvSpPr>
        <p:spPr>
          <a:xfrm>
            <a:off x="6863514" y="4470425"/>
            <a:ext cx="4869450" cy="1477328"/>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关键点</a:t>
            </a:r>
            <a:endParaRPr kumimoji="1" lang="en-US" altLang="zh-C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A </a:t>
            </a:r>
            <a:r>
              <a:rPr kumimoji="1" lang="en-US" altLang="zh-CN" b="1" dirty="0" err="1">
                <a:latin typeface="Times New Roman" panose="02020603050405020304" pitchFamily="18" charset="0"/>
                <a:cs typeface="Times New Roman" panose="02020603050405020304" pitchFamily="18" charset="0"/>
              </a:rPr>
              <a:t>SSTable</a:t>
            </a:r>
            <a:r>
              <a:rPr kumimoji="1" lang="en-US" altLang="zh-CN" b="1" dirty="0">
                <a:latin typeface="Times New Roman" panose="02020603050405020304" pitchFamily="18" charset="0"/>
                <a:cs typeface="Times New Roman" panose="02020603050405020304" pitchFamily="18" charset="0"/>
              </a:rPr>
              <a:t> = a list of sorted &lt;key, value&gt;</a:t>
            </a:r>
          </a:p>
          <a:p>
            <a:pPr lvl="1"/>
            <a:r>
              <a:rPr kumimoji="1" lang="en-US" altLang="zh-CN" b="1" dirty="0">
                <a:latin typeface="Times New Roman" panose="02020603050405020304" pitchFamily="18" charset="0"/>
                <a:cs typeface="Times New Roman" panose="02020603050405020304" pitchFamily="18" charset="0"/>
              </a:rPr>
              <a:t>                     </a:t>
            </a:r>
            <a:r>
              <a:rPr kumimoji="1" lang="en-US" altLang="zh-CN" sz="1600"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 a list of 64K blocks + index</a:t>
            </a: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index</a:t>
            </a:r>
            <a:r>
              <a:rPr kumimoji="1" lang="zh-CN" altLang="en-US" b="1" dirty="0">
                <a:latin typeface="Times New Roman" panose="02020603050405020304" pitchFamily="18" charset="0"/>
                <a:cs typeface="Times New Roman" panose="02020603050405020304" pitchFamily="18" charset="0"/>
              </a:rPr>
              <a:t>会预加载到内存</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zh-CN" altLang="en-US" b="1" dirty="0">
                <a:solidFill>
                  <a:srgbClr val="FF0000"/>
                </a:solidFill>
                <a:latin typeface="Times New Roman" panose="02020603050405020304" pitchFamily="18" charset="0"/>
                <a:cs typeface="Times New Roman" panose="02020603050405020304" pitchFamily="18" charset="0"/>
              </a:rPr>
              <a:t>通过</a:t>
            </a:r>
            <a:r>
              <a:rPr kumimoji="1" lang="en-US" altLang="zh-CN" b="1" dirty="0">
                <a:solidFill>
                  <a:srgbClr val="FF0000"/>
                </a:solidFill>
                <a:latin typeface="Times New Roman" panose="02020603050405020304" pitchFamily="18" charset="0"/>
                <a:cs typeface="Times New Roman" panose="02020603050405020304" pitchFamily="18" charset="0"/>
              </a:rPr>
              <a:t>index</a:t>
            </a:r>
            <a:r>
              <a:rPr kumimoji="1" lang="zh-CN" altLang="en-US" b="1" dirty="0">
                <a:solidFill>
                  <a:srgbClr val="FF0000"/>
                </a:solidFill>
                <a:latin typeface="Times New Roman" panose="02020603050405020304" pitchFamily="18" charset="0"/>
                <a:cs typeface="Times New Roman" panose="02020603050405020304" pitchFamily="18" charset="0"/>
              </a:rPr>
              <a:t>找到数据在磁盘的位置</a:t>
            </a:r>
            <a:endParaRPr kumimoji="1" lang="en-US" altLang="zh-CN" b="1" dirty="0">
              <a:solidFill>
                <a:srgbClr val="FF0000"/>
              </a:solidFill>
              <a:latin typeface="Times New Roman" panose="02020603050405020304" pitchFamily="18" charset="0"/>
              <a:cs typeface="Times New Roman" panose="02020603050405020304" pitchFamily="18" charset="0"/>
            </a:endParaRPr>
          </a:p>
        </p:txBody>
      </p:sp>
      <p:cxnSp>
        <p:nvCxnSpPr>
          <p:cNvPr id="4" name="直线连接符 3">
            <a:extLst>
              <a:ext uri="{FF2B5EF4-FFF2-40B4-BE49-F238E27FC236}">
                <a16:creationId xmlns:a16="http://schemas.microsoft.com/office/drawing/2014/main" id="{6A6F25B9-7669-24CA-609C-315E0290137C}"/>
              </a:ext>
            </a:extLst>
          </p:cNvPr>
          <p:cNvCxnSpPr>
            <a:cxnSpLocks/>
          </p:cNvCxnSpPr>
          <p:nvPr/>
        </p:nvCxnSpPr>
        <p:spPr>
          <a:xfrm>
            <a:off x="3580481" y="1690688"/>
            <a:ext cx="0" cy="4798247"/>
          </a:xfrm>
          <a:prstGeom prst="line">
            <a:avLst/>
          </a:prstGeom>
          <a:ln w="28575">
            <a:prstDash val="sysDot"/>
          </a:ln>
        </p:spPr>
        <p:style>
          <a:lnRef idx="1">
            <a:schemeClr val="dk1"/>
          </a:lnRef>
          <a:fillRef idx="0">
            <a:schemeClr val="dk1"/>
          </a:fillRef>
          <a:effectRef idx="0">
            <a:schemeClr val="dk1"/>
          </a:effectRef>
          <a:fontRef idx="minor">
            <a:schemeClr val="tx1"/>
          </a:fontRef>
        </p:style>
      </p:cxnSp>
      <p:sp>
        <p:nvSpPr>
          <p:cNvPr id="11" name="文本框 10">
            <a:extLst>
              <a:ext uri="{FF2B5EF4-FFF2-40B4-BE49-F238E27FC236}">
                <a16:creationId xmlns:a16="http://schemas.microsoft.com/office/drawing/2014/main" id="{FCC3500E-FA45-43AA-F832-F43EAF62E6A7}"/>
              </a:ext>
            </a:extLst>
          </p:cNvPr>
          <p:cNvSpPr txBox="1"/>
          <p:nvPr/>
        </p:nvSpPr>
        <p:spPr>
          <a:xfrm>
            <a:off x="2027104" y="1426281"/>
            <a:ext cx="1031051"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Memory</a:t>
            </a:r>
            <a:endParaRPr kumimoji="1" lang="zh-CN" altLang="en-US" b="1"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91273EE6-87C0-E8C7-50BC-767C92A1A6B9}"/>
              </a:ext>
            </a:extLst>
          </p:cNvPr>
          <p:cNvSpPr txBox="1"/>
          <p:nvPr/>
        </p:nvSpPr>
        <p:spPr>
          <a:xfrm>
            <a:off x="4102808" y="1426281"/>
            <a:ext cx="1146468"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GFS/Disk</a:t>
            </a:r>
            <a:endParaRPr kumimoji="1" lang="zh-CN" altLang="en-US" b="1" dirty="0">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1907FD21-E8CF-4B12-97EE-45067217CAB0}"/>
              </a:ext>
            </a:extLst>
          </p:cNvPr>
          <p:cNvSpPr txBox="1"/>
          <p:nvPr/>
        </p:nvSpPr>
        <p:spPr>
          <a:xfrm>
            <a:off x="451694" y="2237466"/>
            <a:ext cx="2867624" cy="1477328"/>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err="1">
                <a:latin typeface="Times New Roman" panose="02020603050405020304" pitchFamily="18" charset="0"/>
                <a:cs typeface="Times New Roman" panose="02020603050405020304" pitchFamily="18" charset="0"/>
              </a:rPr>
              <a:t>memTable</a:t>
            </a:r>
            <a:r>
              <a:rPr kumimoji="1" lang="en-US" altLang="zh-CN" dirty="0">
                <a:latin typeface="Times New Roman" panose="02020603050405020304" pitchFamily="18" charset="0"/>
                <a:cs typeface="Times New Roman" panose="02020603050405020304" pitchFamily="18" charset="0"/>
              </a:rPr>
              <a:t>, pointer  , </a:t>
            </a:r>
            <a:r>
              <a:rPr kumimoji="1" lang="en-US" altLang="zh-CN" dirty="0">
                <a:solidFill>
                  <a:srgbClr val="FF0000"/>
                </a:solidFill>
                <a:latin typeface="Times New Roman" panose="02020603050405020304" pitchFamily="18" charset="0"/>
                <a:cs typeface="Times New Roman" panose="02020603050405020304" pitchFamily="18" charset="0"/>
              </a:rPr>
              <a:t>index</a:t>
            </a:r>
          </a:p>
          <a:p>
            <a:r>
              <a:rPr kumimoji="1" lang="en-US" altLang="zh-CN" dirty="0">
                <a:latin typeface="Times New Roman" panose="02020603050405020304" pitchFamily="18" charset="0"/>
                <a:cs typeface="Times New Roman" panose="02020603050405020304" pitchFamily="18" charset="0"/>
              </a:rPr>
              <a:t>SSTable0, Address0, </a:t>
            </a:r>
            <a:r>
              <a:rPr kumimoji="1" lang="en-US" altLang="zh-CN" dirty="0">
                <a:solidFill>
                  <a:srgbClr val="FF0000"/>
                </a:solidFill>
                <a:latin typeface="Times New Roman" panose="02020603050405020304" pitchFamily="18" charset="0"/>
                <a:cs typeface="Times New Roman" panose="02020603050405020304" pitchFamily="18" charset="0"/>
              </a:rPr>
              <a:t>index0</a:t>
            </a:r>
          </a:p>
          <a:p>
            <a:r>
              <a:rPr kumimoji="1" lang="en-US" altLang="zh-CN" dirty="0">
                <a:latin typeface="Times New Roman" panose="02020603050405020304" pitchFamily="18" charset="0"/>
                <a:cs typeface="Times New Roman" panose="02020603050405020304" pitchFamily="18" charset="0"/>
              </a:rPr>
              <a:t>SSTable1, Address1, </a:t>
            </a:r>
            <a:r>
              <a:rPr kumimoji="1" lang="en-US" altLang="zh-CN" dirty="0">
                <a:solidFill>
                  <a:srgbClr val="FF0000"/>
                </a:solidFill>
                <a:latin typeface="Times New Roman" panose="02020603050405020304" pitchFamily="18" charset="0"/>
                <a:cs typeface="Times New Roman" panose="02020603050405020304" pitchFamily="18" charset="0"/>
              </a:rPr>
              <a:t>index1</a:t>
            </a:r>
          </a:p>
          <a:p>
            <a:r>
              <a:rPr kumimoji="1" lang="en-US" altLang="zh-CN" dirty="0">
                <a:latin typeface="Times New Roman" panose="02020603050405020304" pitchFamily="18" charset="0"/>
                <a:cs typeface="Times New Roman" panose="02020603050405020304" pitchFamily="18" charset="0"/>
              </a:rPr>
              <a:t>SSTable2, Address2, </a:t>
            </a:r>
            <a:r>
              <a:rPr kumimoji="1" lang="en-US" altLang="zh-CN" dirty="0">
                <a:solidFill>
                  <a:srgbClr val="FF0000"/>
                </a:solidFill>
                <a:latin typeface="Times New Roman" panose="02020603050405020304" pitchFamily="18" charset="0"/>
                <a:cs typeface="Times New Roman" panose="02020603050405020304" pitchFamily="18" charset="0"/>
              </a:rPr>
              <a:t>index2</a:t>
            </a:r>
            <a:endParaRPr kumimoji="1" lang="zh-CN" altLang="en-US" dirty="0">
              <a:solidFill>
                <a:srgbClr val="FF0000"/>
              </a:solidFill>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4737F318-E898-417F-76E6-1036300251C6}"/>
              </a:ext>
            </a:extLst>
          </p:cNvPr>
          <p:cNvSpPr txBox="1"/>
          <p:nvPr/>
        </p:nvSpPr>
        <p:spPr>
          <a:xfrm>
            <a:off x="2027104" y="4470425"/>
            <a:ext cx="1292214" cy="1754326"/>
          </a:xfrm>
          <a:prstGeom prst="rect">
            <a:avLst/>
          </a:prstGeom>
          <a:noFill/>
          <a:ln>
            <a:solidFill>
              <a:schemeClr val="tx1"/>
            </a:solidFill>
          </a:ln>
        </p:spPr>
        <p:txBody>
          <a:bodyPr wrap="square" rtlCol="0">
            <a:spAutoFit/>
          </a:bodyPr>
          <a:lstStyle/>
          <a:p>
            <a:pPr algn="ctr"/>
            <a:r>
              <a:rPr kumimoji="1" lang="en-US" altLang="zh-CN" b="1" dirty="0" err="1">
                <a:latin typeface="Times New Roman" panose="02020603050405020304" pitchFamily="18" charset="0"/>
                <a:cs typeface="Times New Roman" panose="02020603050405020304" pitchFamily="18" charset="0"/>
              </a:rPr>
              <a:t>memTable</a:t>
            </a:r>
            <a:endParaRPr kumimoji="1" lang="en-US" altLang="zh-CN" b="1"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d, love</a:t>
            </a:r>
          </a:p>
          <a:p>
            <a:r>
              <a:rPr kumimoji="1" lang="en-US" altLang="zh-CN" dirty="0">
                <a:latin typeface="Times New Roman" panose="02020603050405020304" pitchFamily="18" charset="0"/>
                <a:cs typeface="Times New Roman" panose="02020603050405020304" pitchFamily="18" charset="0"/>
              </a:rPr>
              <a:t>z, kiss</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solidFill>
                  <a:srgbClr val="FF0000"/>
                </a:solidFill>
                <a:latin typeface="Times New Roman" panose="02020603050405020304" pitchFamily="18" charset="0"/>
                <a:cs typeface="Times New Roman" panose="02020603050405020304" pitchFamily="18" charset="0"/>
              </a:rPr>
              <a:t>index</a:t>
            </a:r>
            <a:endParaRPr kumimoji="1" lang="zh-CN" altLang="en-US" dirty="0">
              <a:solidFill>
                <a:srgbClr val="FF0000"/>
              </a:solidFill>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02D3B2E8-F712-05CC-3C99-A32F7E198823}"/>
              </a:ext>
            </a:extLst>
          </p:cNvPr>
          <p:cNvSpPr txBox="1"/>
          <p:nvPr/>
        </p:nvSpPr>
        <p:spPr>
          <a:xfrm>
            <a:off x="3996858" y="1862027"/>
            <a:ext cx="1927952" cy="158761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SSTable0</a:t>
            </a:r>
          </a:p>
          <a:p>
            <a:pPr>
              <a:lnSpc>
                <a:spcPts val="1900"/>
              </a:lnSpc>
            </a:pPr>
            <a:r>
              <a:rPr kumimoji="1" lang="en-US" altLang="zh-CN" dirty="0">
                <a:latin typeface="Times New Roman" panose="02020603050405020304" pitchFamily="18" charset="0"/>
                <a:cs typeface="Times New Roman" panose="02020603050405020304" pitchFamily="18" charset="0"/>
              </a:rPr>
              <a:t>…</a:t>
            </a:r>
          </a:p>
          <a:p>
            <a:pPr>
              <a:lnSpc>
                <a:spcPts val="1900"/>
              </a:lnSpc>
            </a:pPr>
            <a:r>
              <a:rPr kumimoji="1" lang="en-US" altLang="zh-CN" dirty="0">
                <a:latin typeface="Times New Roman" panose="02020603050405020304" pitchFamily="18" charset="0"/>
                <a:cs typeface="Times New Roman" panose="02020603050405020304" pitchFamily="18" charset="0"/>
              </a:rPr>
              <a:t>a, </a:t>
            </a:r>
            <a:r>
              <a:rPr kumimoji="1" lang="en-US" altLang="zh-CN" dirty="0" err="1">
                <a:latin typeface="Times New Roman" panose="02020603050405020304" pitchFamily="18" charset="0"/>
                <a:cs typeface="Times New Roman" panose="02020603050405020304" pitchFamily="18" charset="0"/>
              </a:rPr>
              <a:t>sangpo</a:t>
            </a:r>
            <a:endParaRPr kumimoji="1" lang="en-US" altLang="zh-CN" dirty="0">
              <a:latin typeface="Times New Roman" panose="02020603050405020304" pitchFamily="18" charset="0"/>
              <a:cs typeface="Times New Roman" panose="02020603050405020304" pitchFamily="18" charset="0"/>
            </a:endParaRPr>
          </a:p>
          <a:p>
            <a:pPr>
              <a:lnSpc>
                <a:spcPts val="1900"/>
              </a:lnSpc>
            </a:pPr>
            <a:r>
              <a:rPr kumimoji="1" lang="en-US" altLang="zh-CN" dirty="0">
                <a:latin typeface="Times New Roman" panose="02020603050405020304" pitchFamily="18" charset="0"/>
                <a:cs typeface="Times New Roman" panose="02020603050405020304" pitchFamily="18" charset="0"/>
              </a:rPr>
              <a:t>c, fly</a:t>
            </a:r>
          </a:p>
          <a:p>
            <a:pPr>
              <a:lnSpc>
                <a:spcPts val="1900"/>
              </a:lnSpc>
            </a:pPr>
            <a:r>
              <a:rPr kumimoji="1" lang="en-US" altLang="zh-CN" dirty="0">
                <a:latin typeface="Times New Roman" panose="02020603050405020304" pitchFamily="18" charset="0"/>
                <a:cs typeface="Times New Roman" panose="02020603050405020304" pitchFamily="18" charset="0"/>
              </a:rPr>
              <a:t>…</a:t>
            </a:r>
          </a:p>
          <a:p>
            <a:pPr>
              <a:lnSpc>
                <a:spcPts val="1900"/>
              </a:lnSpc>
            </a:pPr>
            <a:r>
              <a:rPr kumimoji="1" lang="en-US" altLang="zh-CN" dirty="0">
                <a:solidFill>
                  <a:srgbClr val="FF0000"/>
                </a:solidFill>
                <a:latin typeface="Times New Roman" panose="02020603050405020304" pitchFamily="18" charset="0"/>
                <a:cs typeface="Times New Roman" panose="02020603050405020304" pitchFamily="18" charset="0"/>
              </a:rPr>
              <a:t>index0 of blocks</a:t>
            </a:r>
            <a:endParaRPr kumimoji="1" lang="zh-CN" altLang="en-US" dirty="0">
              <a:solidFill>
                <a:srgbClr val="FF0000"/>
              </a:solidFill>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DB425231-5650-9736-3201-3D807B1B9EE8}"/>
              </a:ext>
            </a:extLst>
          </p:cNvPr>
          <p:cNvSpPr txBox="1"/>
          <p:nvPr/>
        </p:nvSpPr>
        <p:spPr>
          <a:xfrm>
            <a:off x="3996858" y="3558484"/>
            <a:ext cx="1927952" cy="158761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SSTable1</a:t>
            </a:r>
          </a:p>
          <a:p>
            <a:pPr>
              <a:lnSpc>
                <a:spcPts val="1900"/>
              </a:lnSpc>
            </a:pPr>
            <a:r>
              <a:rPr kumimoji="1" lang="en-US" altLang="zh-CN" dirty="0">
                <a:latin typeface="Times New Roman" panose="02020603050405020304" pitchFamily="18" charset="0"/>
                <a:cs typeface="Times New Roman" panose="02020603050405020304" pitchFamily="18" charset="0"/>
              </a:rPr>
              <a:t>…</a:t>
            </a:r>
          </a:p>
          <a:p>
            <a:pPr>
              <a:lnSpc>
                <a:spcPts val="1900"/>
              </a:lnSpc>
            </a:pPr>
            <a:r>
              <a:rPr kumimoji="1" lang="en-US" altLang="zh-CN" dirty="0">
                <a:latin typeface="Times New Roman" panose="02020603050405020304" pitchFamily="18" charset="0"/>
                <a:cs typeface="Times New Roman" panose="02020603050405020304" pitchFamily="18" charset="0"/>
              </a:rPr>
              <a:t>h, jump</a:t>
            </a:r>
          </a:p>
          <a:p>
            <a:pPr>
              <a:lnSpc>
                <a:spcPts val="1900"/>
              </a:lnSpc>
            </a:pPr>
            <a:r>
              <a:rPr kumimoji="1" lang="en-US" altLang="zh-CN" dirty="0">
                <a:latin typeface="Times New Roman" panose="02020603050405020304" pitchFamily="18" charset="0"/>
                <a:cs typeface="Times New Roman" panose="02020603050405020304" pitchFamily="18" charset="0"/>
              </a:rPr>
              <a:t>m, put</a:t>
            </a:r>
          </a:p>
          <a:p>
            <a:pPr>
              <a:lnSpc>
                <a:spcPts val="1900"/>
              </a:lnSpc>
            </a:pPr>
            <a:r>
              <a:rPr kumimoji="1" lang="en-US" altLang="zh-CN" dirty="0">
                <a:latin typeface="Times New Roman" panose="02020603050405020304" pitchFamily="18" charset="0"/>
                <a:cs typeface="Times New Roman" panose="02020603050405020304" pitchFamily="18" charset="0"/>
              </a:rPr>
              <a:t>…</a:t>
            </a:r>
          </a:p>
          <a:p>
            <a:pPr>
              <a:lnSpc>
                <a:spcPts val="1900"/>
              </a:lnSpc>
            </a:pPr>
            <a:r>
              <a:rPr kumimoji="1" lang="en-US" altLang="zh-CN" dirty="0">
                <a:solidFill>
                  <a:srgbClr val="FF0000"/>
                </a:solidFill>
                <a:latin typeface="Times New Roman" panose="02020603050405020304" pitchFamily="18" charset="0"/>
                <a:cs typeface="Times New Roman" panose="02020603050405020304" pitchFamily="18" charset="0"/>
              </a:rPr>
              <a:t>index1 of blocks</a:t>
            </a:r>
            <a:endParaRPr kumimoji="1" lang="zh-CN" altLang="en-US" dirty="0">
              <a:solidFill>
                <a:srgbClr val="FF0000"/>
              </a:solidFill>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AEFBDBBB-0819-E7B1-6E0D-93F5809D0AF7}"/>
              </a:ext>
            </a:extLst>
          </p:cNvPr>
          <p:cNvSpPr txBox="1"/>
          <p:nvPr/>
        </p:nvSpPr>
        <p:spPr>
          <a:xfrm>
            <a:off x="3996858" y="5243925"/>
            <a:ext cx="1927952" cy="1587614"/>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SSTable2</a:t>
            </a:r>
          </a:p>
          <a:p>
            <a:pPr>
              <a:lnSpc>
                <a:spcPts val="1900"/>
              </a:lnSpc>
            </a:pPr>
            <a:r>
              <a:rPr kumimoji="1" lang="en-US" altLang="zh-CN" dirty="0">
                <a:latin typeface="Times New Roman" panose="02020603050405020304" pitchFamily="18" charset="0"/>
                <a:cs typeface="Times New Roman" panose="02020603050405020304" pitchFamily="18" charset="0"/>
              </a:rPr>
              <a:t>…</a:t>
            </a:r>
          </a:p>
          <a:p>
            <a:pPr>
              <a:lnSpc>
                <a:spcPts val="1900"/>
              </a:lnSpc>
            </a:pPr>
            <a:r>
              <a:rPr kumimoji="1" lang="en-US" altLang="zh-CN" dirty="0">
                <a:latin typeface="Times New Roman" panose="02020603050405020304" pitchFamily="18" charset="0"/>
                <a:cs typeface="Times New Roman" panose="02020603050405020304" pitchFamily="18" charset="0"/>
              </a:rPr>
              <a:t>b, year</a:t>
            </a:r>
          </a:p>
          <a:p>
            <a:pPr>
              <a:lnSpc>
                <a:spcPts val="1900"/>
              </a:lnSpc>
            </a:pPr>
            <a:r>
              <a:rPr kumimoji="1" lang="en-US" altLang="zh-CN" dirty="0" err="1">
                <a:latin typeface="Times New Roman" panose="02020603050405020304" pitchFamily="18" charset="0"/>
                <a:cs typeface="Times New Roman" panose="02020603050405020304" pitchFamily="18" charset="0"/>
              </a:rPr>
              <a:t>i</a:t>
            </a:r>
            <a:r>
              <a:rPr kumimoji="1" lang="en-US" altLang="zh-CN" dirty="0">
                <a:latin typeface="Times New Roman" panose="02020603050405020304" pitchFamily="18" charset="0"/>
                <a:cs typeface="Times New Roman" panose="02020603050405020304" pitchFamily="18" charset="0"/>
              </a:rPr>
              <a:t>, pet</a:t>
            </a:r>
          </a:p>
          <a:p>
            <a:pPr>
              <a:lnSpc>
                <a:spcPts val="1900"/>
              </a:lnSpc>
            </a:pPr>
            <a:r>
              <a:rPr kumimoji="1" lang="en-US" altLang="zh-CN" dirty="0">
                <a:latin typeface="Times New Roman" panose="02020603050405020304" pitchFamily="18" charset="0"/>
                <a:cs typeface="Times New Roman" panose="02020603050405020304" pitchFamily="18" charset="0"/>
              </a:rPr>
              <a:t>…</a:t>
            </a:r>
          </a:p>
          <a:p>
            <a:pPr>
              <a:lnSpc>
                <a:spcPts val="1900"/>
              </a:lnSpc>
            </a:pPr>
            <a:r>
              <a:rPr kumimoji="1" lang="en-US" altLang="zh-CN" dirty="0">
                <a:solidFill>
                  <a:srgbClr val="FF0000"/>
                </a:solidFill>
                <a:latin typeface="Times New Roman" panose="02020603050405020304" pitchFamily="18" charset="0"/>
                <a:cs typeface="Times New Roman" panose="02020603050405020304" pitchFamily="18" charset="0"/>
              </a:rPr>
              <a:t>index2 of block2</a:t>
            </a:r>
            <a:endParaRPr kumimoji="1" lang="zh-CN" altLang="en-US" dirty="0">
              <a:solidFill>
                <a:srgbClr val="FF0000"/>
              </a:solidFill>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0EA18CE2-8E7E-2921-D6FE-6FD3A35DD8B1}"/>
              </a:ext>
            </a:extLst>
          </p:cNvPr>
          <p:cNvSpPr txBox="1"/>
          <p:nvPr/>
        </p:nvSpPr>
        <p:spPr>
          <a:xfrm>
            <a:off x="5543281" y="1271579"/>
            <a:ext cx="1611339" cy="461665"/>
          </a:xfrm>
          <a:prstGeom prst="rect">
            <a:avLst/>
          </a:prstGeom>
          <a:noFill/>
        </p:spPr>
        <p:txBody>
          <a:bodyPr wrap="none" rtlCol="0">
            <a:spAutoFit/>
          </a:bodyPr>
          <a:lstStyle/>
          <a:p>
            <a:r>
              <a:rPr kumimoji="1" lang="en-US" altLang="zh-CN" sz="2400" dirty="0">
                <a:solidFill>
                  <a:schemeClr val="accent6"/>
                </a:solidFill>
                <a:latin typeface="Times New Roman" panose="02020603050405020304" pitchFamily="18" charset="0"/>
                <a:cs typeface="Times New Roman" panose="02020603050405020304" pitchFamily="18" charset="0"/>
              </a:rPr>
              <a:t>task: </a:t>
            </a:r>
            <a:r>
              <a:rPr kumimoji="1" lang="zh-CN" altLang="en-US" sz="2400" dirty="0">
                <a:solidFill>
                  <a:schemeClr val="accent6"/>
                </a:solidFill>
                <a:latin typeface="Times New Roman" panose="02020603050405020304" pitchFamily="18" charset="0"/>
                <a:cs typeface="Times New Roman" panose="02020603050405020304" pitchFamily="18" charset="0"/>
              </a:rPr>
              <a:t>查找</a:t>
            </a:r>
            <a:r>
              <a:rPr kumimoji="1" lang="en-US" altLang="zh-CN" sz="2400" dirty="0">
                <a:solidFill>
                  <a:schemeClr val="accent6"/>
                </a:solidFill>
                <a:latin typeface="Times New Roman" panose="02020603050405020304" pitchFamily="18" charset="0"/>
                <a:cs typeface="Times New Roman" panose="02020603050405020304" pitchFamily="18" charset="0"/>
              </a:rPr>
              <a:t>b</a:t>
            </a:r>
            <a:endParaRPr kumimoji="1" lang="zh-CN" altLang="en-US" sz="2400" dirty="0">
              <a:solidFill>
                <a:schemeClr val="accent6"/>
              </a:solidFill>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727698B4-E9D3-E929-E59D-D335FD1115DA}"/>
              </a:ext>
            </a:extLst>
          </p:cNvPr>
          <p:cNvSpPr/>
          <p:nvPr/>
        </p:nvSpPr>
        <p:spPr>
          <a:xfrm>
            <a:off x="6841475" y="1994053"/>
            <a:ext cx="4428781" cy="1333041"/>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a:extLst>
              <a:ext uri="{FF2B5EF4-FFF2-40B4-BE49-F238E27FC236}">
                <a16:creationId xmlns:a16="http://schemas.microsoft.com/office/drawing/2014/main" id="{C400104C-0B53-DCE7-54A5-3378E74A456B}"/>
              </a:ext>
            </a:extLst>
          </p:cNvPr>
          <p:cNvSpPr/>
          <p:nvPr/>
        </p:nvSpPr>
        <p:spPr>
          <a:xfrm>
            <a:off x="7127914" y="2237466"/>
            <a:ext cx="661012" cy="9353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zh-CN" sz="1400" dirty="0">
                <a:latin typeface="Times New Roman" panose="02020603050405020304" pitchFamily="18" charset="0"/>
                <a:cs typeface="Times New Roman" panose="02020603050405020304" pitchFamily="18" charset="0"/>
              </a:rPr>
              <a:t>64K</a:t>
            </a:r>
          </a:p>
          <a:p>
            <a:pPr algn="ctr"/>
            <a:r>
              <a:rPr kumimoji="1" lang="en-US" altLang="zh-CN" sz="1400" dirty="0">
                <a:latin typeface="Times New Roman" panose="02020603050405020304" pitchFamily="18" charset="0"/>
                <a:cs typeface="Times New Roman" panose="02020603050405020304" pitchFamily="18" charset="0"/>
              </a:rPr>
              <a:t>Block</a:t>
            </a:r>
            <a:endParaRPr kumimoji="1" lang="zh-CN" altLang="en-US" sz="1400"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E8EBEBD4-21AC-F7EF-31F2-F40F463E8A6D}"/>
              </a:ext>
            </a:extLst>
          </p:cNvPr>
          <p:cNvSpPr/>
          <p:nvPr/>
        </p:nvSpPr>
        <p:spPr>
          <a:xfrm>
            <a:off x="7886242" y="2246645"/>
            <a:ext cx="661012" cy="9353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zh-CN" sz="1400" dirty="0">
                <a:latin typeface="Times New Roman" panose="02020603050405020304" pitchFamily="18" charset="0"/>
                <a:cs typeface="Times New Roman" panose="02020603050405020304" pitchFamily="18" charset="0"/>
              </a:rPr>
              <a:t>64K</a:t>
            </a:r>
          </a:p>
          <a:p>
            <a:pPr algn="ctr"/>
            <a:r>
              <a:rPr kumimoji="1" lang="en-US" altLang="zh-CN" sz="1400" dirty="0">
                <a:latin typeface="Times New Roman" panose="02020603050405020304" pitchFamily="18" charset="0"/>
                <a:cs typeface="Times New Roman" panose="02020603050405020304" pitchFamily="18" charset="0"/>
              </a:rPr>
              <a:t>Block</a:t>
            </a:r>
            <a:endParaRPr kumimoji="1" lang="zh-CN" altLang="en-US" sz="1400" dirty="0">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AE4FDFAA-BA60-BFB1-7EFE-CBD3F105C63A}"/>
              </a:ext>
            </a:extLst>
          </p:cNvPr>
          <p:cNvSpPr/>
          <p:nvPr/>
        </p:nvSpPr>
        <p:spPr>
          <a:xfrm>
            <a:off x="9127937" y="2246645"/>
            <a:ext cx="661012" cy="93539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zh-CN" sz="1400" dirty="0">
                <a:latin typeface="Times New Roman" panose="02020603050405020304" pitchFamily="18" charset="0"/>
                <a:cs typeface="Times New Roman" panose="02020603050405020304" pitchFamily="18" charset="0"/>
              </a:rPr>
              <a:t>64K</a:t>
            </a:r>
          </a:p>
          <a:p>
            <a:pPr algn="ctr"/>
            <a:r>
              <a:rPr kumimoji="1" lang="en-US" altLang="zh-CN" sz="1400" dirty="0">
                <a:latin typeface="Times New Roman" panose="02020603050405020304" pitchFamily="18" charset="0"/>
                <a:cs typeface="Times New Roman" panose="02020603050405020304" pitchFamily="18" charset="0"/>
              </a:rPr>
              <a:t>Block</a:t>
            </a:r>
            <a:endParaRPr kumimoji="1" lang="zh-CN" altLang="en-US" sz="1400" dirty="0">
              <a:latin typeface="Times New Roman" panose="02020603050405020304" pitchFamily="18" charset="0"/>
              <a:cs typeface="Times New Roman" panose="02020603050405020304" pitchFamily="18" charset="0"/>
            </a:endParaRPr>
          </a:p>
        </p:txBody>
      </p:sp>
      <p:sp>
        <p:nvSpPr>
          <p:cNvPr id="21" name="矩形 20">
            <a:extLst>
              <a:ext uri="{FF2B5EF4-FFF2-40B4-BE49-F238E27FC236}">
                <a16:creationId xmlns:a16="http://schemas.microsoft.com/office/drawing/2014/main" id="{7609D67E-93E7-E124-0F17-D19F517DDAA9}"/>
              </a:ext>
            </a:extLst>
          </p:cNvPr>
          <p:cNvSpPr/>
          <p:nvPr/>
        </p:nvSpPr>
        <p:spPr>
          <a:xfrm>
            <a:off x="10148347" y="2690798"/>
            <a:ext cx="894196" cy="49123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en-US" altLang="zh-CN" sz="1400" dirty="0">
                <a:latin typeface="Times New Roman" panose="02020603050405020304" pitchFamily="18" charset="0"/>
                <a:cs typeface="Times New Roman" panose="02020603050405020304" pitchFamily="18" charset="0"/>
              </a:rPr>
              <a:t>index1</a:t>
            </a:r>
            <a:endParaRPr kumimoji="1" lang="zh-CN" altLang="en-US" sz="1400" dirty="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AC538F5C-F16D-6EBC-B56E-369048EAEA19}"/>
              </a:ext>
            </a:extLst>
          </p:cNvPr>
          <p:cNvSpPr txBox="1"/>
          <p:nvPr/>
        </p:nvSpPr>
        <p:spPr>
          <a:xfrm>
            <a:off x="8712507" y="2500830"/>
            <a:ext cx="343364" cy="369332"/>
          </a:xfrm>
          <a:prstGeom prst="rect">
            <a:avLst/>
          </a:prstGeom>
          <a:noFill/>
        </p:spPr>
        <p:txBody>
          <a:bodyPr wrap="none" rtlCol="0">
            <a:spAutoFit/>
          </a:bodyPr>
          <a:lstStyle/>
          <a:p>
            <a:r>
              <a:rPr kumimoji="1" lang="en-US" altLang="zh-CN" dirty="0"/>
              <a:t>…</a:t>
            </a:r>
            <a:endParaRPr kumimoji="1" lang="zh-CN" altLang="en-US" dirty="0"/>
          </a:p>
        </p:txBody>
      </p:sp>
      <p:sp>
        <p:nvSpPr>
          <p:cNvPr id="23" name="文本框 22">
            <a:extLst>
              <a:ext uri="{FF2B5EF4-FFF2-40B4-BE49-F238E27FC236}">
                <a16:creationId xmlns:a16="http://schemas.microsoft.com/office/drawing/2014/main" id="{3DC8AEDE-77B5-C1EA-9BE9-4441F7C66CC5}"/>
              </a:ext>
            </a:extLst>
          </p:cNvPr>
          <p:cNvSpPr txBox="1"/>
          <p:nvPr/>
        </p:nvSpPr>
        <p:spPr>
          <a:xfrm>
            <a:off x="10062318" y="2176409"/>
            <a:ext cx="1066254"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SSTable2</a:t>
            </a:r>
            <a:endParaRPr kumimoji="1" lang="zh-CN" altLang="en-US" dirty="0">
              <a:latin typeface="Times New Roman" panose="02020603050405020304" pitchFamily="18" charset="0"/>
              <a:cs typeface="Times New Roman" panose="02020603050405020304" pitchFamily="18" charset="0"/>
            </a:endParaRPr>
          </a:p>
        </p:txBody>
      </p:sp>
      <p:sp>
        <p:nvSpPr>
          <p:cNvPr id="24" name="文本框 23">
            <a:extLst>
              <a:ext uri="{FF2B5EF4-FFF2-40B4-BE49-F238E27FC236}">
                <a16:creationId xmlns:a16="http://schemas.microsoft.com/office/drawing/2014/main" id="{74D48D51-540E-56E2-1504-9016DE5D2CC7}"/>
              </a:ext>
            </a:extLst>
          </p:cNvPr>
          <p:cNvSpPr txBox="1"/>
          <p:nvPr/>
        </p:nvSpPr>
        <p:spPr>
          <a:xfrm>
            <a:off x="6090063" y="2131498"/>
            <a:ext cx="611065" cy="1107996"/>
          </a:xfrm>
          <a:prstGeom prst="rect">
            <a:avLst/>
          </a:prstGeom>
          <a:noFill/>
        </p:spPr>
        <p:txBody>
          <a:bodyPr wrap="none" rtlCol="0">
            <a:spAutoFit/>
          </a:bodyPr>
          <a:lstStyle/>
          <a:p>
            <a:r>
              <a:rPr kumimoji="1" lang="en-US" altLang="zh-CN" sz="6600" b="1" dirty="0">
                <a:latin typeface="SimHei" panose="02010609060101010101" pitchFamily="49" charset="-122"/>
                <a:ea typeface="SimHei" panose="02010609060101010101" pitchFamily="49" charset="-122"/>
              </a:rPr>
              <a:t>=</a:t>
            </a:r>
            <a:endParaRPr kumimoji="1" lang="zh-CN" altLang="en-US" sz="6600" b="1" dirty="0">
              <a:latin typeface="SimHei" panose="02010609060101010101" pitchFamily="49" charset="-122"/>
              <a:ea typeface="SimHei" panose="02010609060101010101" pitchFamily="49" charset="-122"/>
            </a:endParaRPr>
          </a:p>
        </p:txBody>
      </p:sp>
      <p:cxnSp>
        <p:nvCxnSpPr>
          <p:cNvPr id="18" name="直线箭头连接符 17">
            <a:extLst>
              <a:ext uri="{FF2B5EF4-FFF2-40B4-BE49-F238E27FC236}">
                <a16:creationId xmlns:a16="http://schemas.microsoft.com/office/drawing/2014/main" id="{188A8A9D-DD81-F195-67AF-A602165B4594}"/>
              </a:ext>
            </a:extLst>
          </p:cNvPr>
          <p:cNvCxnSpPr>
            <a:cxnSpLocks/>
          </p:cNvCxnSpPr>
          <p:nvPr/>
        </p:nvCxnSpPr>
        <p:spPr>
          <a:xfrm>
            <a:off x="3139807" y="2952520"/>
            <a:ext cx="857051"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 name="直线箭头连接符 27">
            <a:extLst>
              <a:ext uri="{FF2B5EF4-FFF2-40B4-BE49-F238E27FC236}">
                <a16:creationId xmlns:a16="http://schemas.microsoft.com/office/drawing/2014/main" id="{4829149E-01A1-9827-6676-5FA22944F4ED}"/>
              </a:ext>
            </a:extLst>
          </p:cNvPr>
          <p:cNvCxnSpPr/>
          <p:nvPr/>
        </p:nvCxnSpPr>
        <p:spPr>
          <a:xfrm>
            <a:off x="3139807" y="3299516"/>
            <a:ext cx="857051" cy="74367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1" name="直线箭头连接符 30">
            <a:extLst>
              <a:ext uri="{FF2B5EF4-FFF2-40B4-BE49-F238E27FC236}">
                <a16:creationId xmlns:a16="http://schemas.microsoft.com/office/drawing/2014/main" id="{6F961934-5E34-914B-CB2A-A53058B3E90E}"/>
              </a:ext>
            </a:extLst>
          </p:cNvPr>
          <p:cNvCxnSpPr/>
          <p:nvPr/>
        </p:nvCxnSpPr>
        <p:spPr>
          <a:xfrm>
            <a:off x="3139807" y="3558484"/>
            <a:ext cx="857051" cy="218130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3" name="直线箭头连接符 32">
            <a:extLst>
              <a:ext uri="{FF2B5EF4-FFF2-40B4-BE49-F238E27FC236}">
                <a16:creationId xmlns:a16="http://schemas.microsoft.com/office/drawing/2014/main" id="{97BAE030-E5FD-B181-93E1-A32D889C2300}"/>
              </a:ext>
            </a:extLst>
          </p:cNvPr>
          <p:cNvCxnSpPr>
            <a:stCxn id="3" idx="1"/>
          </p:cNvCxnSpPr>
          <p:nvPr/>
        </p:nvCxnSpPr>
        <p:spPr>
          <a:xfrm flipH="1" flipV="1">
            <a:off x="3058155" y="3800819"/>
            <a:ext cx="938703" cy="223691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5" name="直线箭头连接符 34">
            <a:extLst>
              <a:ext uri="{FF2B5EF4-FFF2-40B4-BE49-F238E27FC236}">
                <a16:creationId xmlns:a16="http://schemas.microsoft.com/office/drawing/2014/main" id="{DA3C7B56-B0FD-E39B-EF99-22FAD0A82C3B}"/>
              </a:ext>
            </a:extLst>
          </p:cNvPr>
          <p:cNvCxnSpPr/>
          <p:nvPr/>
        </p:nvCxnSpPr>
        <p:spPr>
          <a:xfrm flipH="1">
            <a:off x="2126255" y="2690798"/>
            <a:ext cx="605928" cy="216764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4377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367362-B896-0E43-D047-690F42B12990}"/>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MyRocks</a:t>
            </a:r>
            <a:r>
              <a:rPr kumimoji="1" lang="zh-CN" altLang="en-US" dirty="0">
                <a:latin typeface="Times New Roman" panose="02020603050405020304" pitchFamily="18" charset="0"/>
                <a:cs typeface="Times New Roman" panose="02020603050405020304" pitchFamily="18" charset="0"/>
              </a:rPr>
              <a:t>简介</a:t>
            </a:r>
          </a:p>
        </p:txBody>
      </p:sp>
      <p:sp>
        <p:nvSpPr>
          <p:cNvPr id="3" name="文本占位符 2">
            <a:extLst>
              <a:ext uri="{FF2B5EF4-FFF2-40B4-BE49-F238E27FC236}">
                <a16:creationId xmlns:a16="http://schemas.microsoft.com/office/drawing/2014/main" id="{69CE69A1-8655-CB36-D586-39E4FC556BC6}"/>
              </a:ext>
            </a:extLst>
          </p:cNvPr>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254080328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1569"/>
            <a:ext cx="10515600" cy="1325563"/>
          </a:xfrm>
        </p:spPr>
        <p:txBody>
          <a:bodyPr/>
          <a:lstStyle/>
          <a:p>
            <a:r>
              <a:rPr kumimoji="1" lang="zh-CN" altLang="en-US" dirty="0">
                <a:latin typeface="Times New Roman" panose="02020603050405020304" pitchFamily="18" charset="0"/>
                <a:cs typeface="Times New Roman" panose="02020603050405020304" pitchFamily="18" charset="0"/>
              </a:rPr>
              <a:t>如何进一步加速读数据</a:t>
            </a:r>
          </a:p>
        </p:txBody>
      </p:sp>
      <p:sp>
        <p:nvSpPr>
          <p:cNvPr id="10" name="文本框 9">
            <a:extLst>
              <a:ext uri="{FF2B5EF4-FFF2-40B4-BE49-F238E27FC236}">
                <a16:creationId xmlns:a16="http://schemas.microsoft.com/office/drawing/2014/main" id="{DAC689ED-46B2-5EDF-120B-159D51152467}"/>
              </a:ext>
            </a:extLst>
          </p:cNvPr>
          <p:cNvSpPr txBox="1"/>
          <p:nvPr/>
        </p:nvSpPr>
        <p:spPr>
          <a:xfrm>
            <a:off x="6863514" y="4470425"/>
            <a:ext cx="4869450" cy="1754326"/>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dirty="0">
                <a:latin typeface="Times New Roman" panose="02020603050405020304" pitchFamily="18" charset="0"/>
                <a:cs typeface="Times New Roman" panose="02020603050405020304" pitchFamily="18" charset="0"/>
              </a:rPr>
              <a:t>关键点</a:t>
            </a:r>
            <a:endParaRPr kumimoji="1" lang="en-US" altLang="zh-CN"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a:latin typeface="Times New Roman" panose="02020603050405020304" pitchFamily="18" charset="0"/>
                <a:cs typeface="Times New Roman" panose="02020603050405020304" pitchFamily="18" charset="0"/>
              </a:rPr>
              <a:t>A </a:t>
            </a:r>
            <a:r>
              <a:rPr kumimoji="1" lang="en-US" altLang="zh-CN" b="1" dirty="0" err="1">
                <a:latin typeface="Times New Roman" panose="02020603050405020304" pitchFamily="18" charset="0"/>
                <a:cs typeface="Times New Roman" panose="02020603050405020304" pitchFamily="18" charset="0"/>
              </a:rPr>
              <a:t>SSTable</a:t>
            </a:r>
            <a:r>
              <a:rPr kumimoji="1" lang="en-US" altLang="zh-CN" b="1" dirty="0">
                <a:latin typeface="Times New Roman" panose="02020603050405020304" pitchFamily="18" charset="0"/>
                <a:cs typeface="Times New Roman" panose="02020603050405020304" pitchFamily="18" charset="0"/>
              </a:rPr>
              <a:t> = a list of sorted &lt;key, value&gt;</a:t>
            </a:r>
          </a:p>
          <a:p>
            <a:pPr lvl="1"/>
            <a:r>
              <a:rPr kumimoji="1" lang="en-US" altLang="zh-CN" b="1" dirty="0">
                <a:latin typeface="Times New Roman" panose="02020603050405020304" pitchFamily="18" charset="0"/>
                <a:cs typeface="Times New Roman" panose="02020603050405020304" pitchFamily="18" charset="0"/>
              </a:rPr>
              <a:t>                     </a:t>
            </a:r>
            <a:r>
              <a:rPr kumimoji="1" lang="en-US" altLang="zh-CN" sz="1600"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 a list of 64K blocks + index</a:t>
            </a:r>
          </a:p>
          <a:p>
            <a:pPr lvl="1"/>
            <a:r>
              <a:rPr kumimoji="1" lang="en-US" altLang="zh-CN" b="1" dirty="0">
                <a:latin typeface="Times New Roman" panose="02020603050405020304" pitchFamily="18" charset="0"/>
                <a:cs typeface="Times New Roman" panose="02020603050405020304" pitchFamily="18" charset="0"/>
              </a:rPr>
              <a:t>                           </a:t>
            </a:r>
            <a:r>
              <a:rPr kumimoji="1" lang="zh-CN" altLang="en-US" b="1" dirty="0">
                <a:latin typeface="Times New Roman" panose="02020603050405020304" pitchFamily="18" charset="0"/>
                <a:cs typeface="Times New Roman" panose="02020603050405020304" pitchFamily="18" charset="0"/>
              </a:rPr>
              <a:t> </a:t>
            </a:r>
            <a:r>
              <a:rPr kumimoji="1" lang="en-US" altLang="zh-CN" b="1" dirty="0">
                <a:latin typeface="Times New Roman" panose="02020603050405020304" pitchFamily="18" charset="0"/>
                <a:cs typeface="Times New Roman" panose="02020603050405020304" pitchFamily="18" charset="0"/>
              </a:rPr>
              <a:t>  +</a:t>
            </a:r>
            <a:r>
              <a:rPr kumimoji="1" lang="zh-CN" altLang="en-US" b="1" dirty="0">
                <a:latin typeface="Times New Roman" panose="02020603050405020304" pitchFamily="18" charset="0"/>
                <a:cs typeface="Times New Roman" panose="02020603050405020304" pitchFamily="18" charset="0"/>
              </a:rPr>
              <a:t> </a:t>
            </a:r>
            <a:r>
              <a:rPr kumimoji="1" lang="en-US" altLang="zh-CN" b="1" dirty="0" err="1">
                <a:latin typeface="Times New Roman" panose="02020603050405020304" pitchFamily="18" charset="0"/>
                <a:cs typeface="Times New Roman" panose="02020603050405020304" pitchFamily="18" charset="0"/>
              </a:rPr>
              <a:t>bloomfilter</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b="1" dirty="0" err="1">
                <a:latin typeface="Times New Roman" panose="02020603050405020304" pitchFamily="18" charset="0"/>
                <a:cs typeface="Times New Roman" panose="02020603050405020304" pitchFamily="18" charset="0"/>
              </a:rPr>
              <a:t>Bloomfilters</a:t>
            </a:r>
            <a:r>
              <a:rPr kumimoji="1" lang="zh-CN" altLang="en-US" b="1" dirty="0">
                <a:latin typeface="Times New Roman" panose="02020603050405020304" pitchFamily="18" charset="0"/>
                <a:cs typeface="Times New Roman" panose="02020603050405020304" pitchFamily="18" charset="0"/>
              </a:rPr>
              <a:t>会预加载到内存</a:t>
            </a:r>
            <a:endParaRPr kumimoji="1" lang="en-US" altLang="zh-CN"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zh-CN" altLang="en-US" b="1" dirty="0">
                <a:solidFill>
                  <a:srgbClr val="FF0000"/>
                </a:solidFill>
                <a:latin typeface="Times New Roman" panose="02020603050405020304" pitchFamily="18" charset="0"/>
                <a:cs typeface="Times New Roman" panose="02020603050405020304" pitchFamily="18" charset="0"/>
              </a:rPr>
              <a:t>通过</a:t>
            </a:r>
            <a:r>
              <a:rPr kumimoji="1" lang="en-US" altLang="zh-CN" b="1" dirty="0" err="1">
                <a:solidFill>
                  <a:srgbClr val="FF0000"/>
                </a:solidFill>
                <a:latin typeface="Times New Roman" panose="02020603050405020304" pitchFamily="18" charset="0"/>
                <a:cs typeface="Times New Roman" panose="02020603050405020304" pitchFamily="18" charset="0"/>
              </a:rPr>
              <a:t>bloomfilter</a:t>
            </a:r>
            <a:r>
              <a:rPr kumimoji="1" lang="zh-CN" altLang="en-US" b="1" dirty="0">
                <a:solidFill>
                  <a:srgbClr val="FF0000"/>
                </a:solidFill>
                <a:latin typeface="Times New Roman" panose="02020603050405020304" pitchFamily="18" charset="0"/>
                <a:cs typeface="Times New Roman" panose="02020603050405020304" pitchFamily="18" charset="0"/>
              </a:rPr>
              <a:t>判断元素是否存在</a:t>
            </a:r>
            <a:endParaRPr kumimoji="1" lang="en-US" altLang="zh-CN" b="1" dirty="0">
              <a:solidFill>
                <a:srgbClr val="FF0000"/>
              </a:solidFill>
              <a:latin typeface="Times New Roman" panose="02020603050405020304" pitchFamily="18" charset="0"/>
              <a:cs typeface="Times New Roman" panose="02020603050405020304" pitchFamily="18" charset="0"/>
            </a:endParaRPr>
          </a:p>
        </p:txBody>
      </p:sp>
      <p:cxnSp>
        <p:nvCxnSpPr>
          <p:cNvPr id="4" name="直线连接符 3">
            <a:extLst>
              <a:ext uri="{FF2B5EF4-FFF2-40B4-BE49-F238E27FC236}">
                <a16:creationId xmlns:a16="http://schemas.microsoft.com/office/drawing/2014/main" id="{6A6F25B9-7669-24CA-609C-315E0290137C}"/>
              </a:ext>
            </a:extLst>
          </p:cNvPr>
          <p:cNvCxnSpPr>
            <a:cxnSpLocks/>
          </p:cNvCxnSpPr>
          <p:nvPr/>
        </p:nvCxnSpPr>
        <p:spPr>
          <a:xfrm>
            <a:off x="4362681" y="1690688"/>
            <a:ext cx="0" cy="4798247"/>
          </a:xfrm>
          <a:prstGeom prst="line">
            <a:avLst/>
          </a:prstGeom>
          <a:ln w="28575">
            <a:prstDash val="sysDot"/>
          </a:ln>
        </p:spPr>
        <p:style>
          <a:lnRef idx="1">
            <a:schemeClr val="dk1"/>
          </a:lnRef>
          <a:fillRef idx="0">
            <a:schemeClr val="dk1"/>
          </a:fillRef>
          <a:effectRef idx="0">
            <a:schemeClr val="dk1"/>
          </a:effectRef>
          <a:fontRef idx="minor">
            <a:schemeClr val="tx1"/>
          </a:fontRef>
        </p:style>
      </p:cxnSp>
      <p:sp>
        <p:nvSpPr>
          <p:cNvPr id="11" name="文本框 10">
            <a:extLst>
              <a:ext uri="{FF2B5EF4-FFF2-40B4-BE49-F238E27FC236}">
                <a16:creationId xmlns:a16="http://schemas.microsoft.com/office/drawing/2014/main" id="{FCC3500E-FA45-43AA-F832-F43EAF62E6A7}"/>
              </a:ext>
            </a:extLst>
          </p:cNvPr>
          <p:cNvSpPr txBox="1"/>
          <p:nvPr/>
        </p:nvSpPr>
        <p:spPr>
          <a:xfrm>
            <a:off x="2027104" y="1084754"/>
            <a:ext cx="1031051"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Memory</a:t>
            </a:r>
            <a:endParaRPr kumimoji="1" lang="zh-CN" altLang="en-US" b="1" dirty="0">
              <a:latin typeface="Times New Roman" panose="02020603050405020304" pitchFamily="18" charset="0"/>
              <a:cs typeface="Times New Roman" panose="02020603050405020304" pitchFamily="18" charset="0"/>
            </a:endParaRPr>
          </a:p>
        </p:txBody>
      </p:sp>
      <p:sp>
        <p:nvSpPr>
          <p:cNvPr id="12" name="文本框 11">
            <a:extLst>
              <a:ext uri="{FF2B5EF4-FFF2-40B4-BE49-F238E27FC236}">
                <a16:creationId xmlns:a16="http://schemas.microsoft.com/office/drawing/2014/main" id="{91273EE6-87C0-E8C7-50BC-767C92A1A6B9}"/>
              </a:ext>
            </a:extLst>
          </p:cNvPr>
          <p:cNvSpPr txBox="1"/>
          <p:nvPr/>
        </p:nvSpPr>
        <p:spPr>
          <a:xfrm>
            <a:off x="4885008" y="1084754"/>
            <a:ext cx="1146468" cy="369332"/>
          </a:xfrm>
          <a:prstGeom prst="rect">
            <a:avLst/>
          </a:prstGeom>
          <a:noFill/>
        </p:spPr>
        <p:txBody>
          <a:bodyPr wrap="none" rtlCol="0">
            <a:spAutoFit/>
          </a:bodyPr>
          <a:lstStyle/>
          <a:p>
            <a:r>
              <a:rPr kumimoji="1" lang="en-US" altLang="zh-CN" b="1" dirty="0">
                <a:latin typeface="Times New Roman" panose="02020603050405020304" pitchFamily="18" charset="0"/>
                <a:cs typeface="Times New Roman" panose="02020603050405020304" pitchFamily="18" charset="0"/>
              </a:rPr>
              <a:t>GFS/Disk</a:t>
            </a:r>
            <a:endParaRPr kumimoji="1" lang="zh-CN" altLang="en-US" b="1" dirty="0">
              <a:latin typeface="Times New Roman" panose="02020603050405020304" pitchFamily="18" charset="0"/>
              <a:cs typeface="Times New Roman" panose="02020603050405020304" pitchFamily="18" charset="0"/>
            </a:endParaRPr>
          </a:p>
        </p:txBody>
      </p:sp>
      <p:sp>
        <p:nvSpPr>
          <p:cNvPr id="13" name="文本框 12">
            <a:extLst>
              <a:ext uri="{FF2B5EF4-FFF2-40B4-BE49-F238E27FC236}">
                <a16:creationId xmlns:a16="http://schemas.microsoft.com/office/drawing/2014/main" id="{1907FD21-E8CF-4B12-97EE-45067217CAB0}"/>
              </a:ext>
            </a:extLst>
          </p:cNvPr>
          <p:cNvSpPr txBox="1"/>
          <p:nvPr/>
        </p:nvSpPr>
        <p:spPr>
          <a:xfrm>
            <a:off x="74142" y="2237466"/>
            <a:ext cx="4206177" cy="1477328"/>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Tablet0</a:t>
            </a:r>
          </a:p>
          <a:p>
            <a:r>
              <a:rPr kumimoji="1" lang="en-US" altLang="zh-CN" dirty="0" err="1">
                <a:latin typeface="Times New Roman" panose="02020603050405020304" pitchFamily="18" charset="0"/>
                <a:cs typeface="Times New Roman" panose="02020603050405020304" pitchFamily="18" charset="0"/>
              </a:rPr>
              <a:t>memTable</a:t>
            </a:r>
            <a:r>
              <a:rPr kumimoji="1" lang="en-US" altLang="zh-CN" dirty="0">
                <a:latin typeface="Times New Roman" panose="02020603050405020304" pitchFamily="18" charset="0"/>
                <a:cs typeface="Times New Roman" panose="02020603050405020304" pitchFamily="18" charset="0"/>
              </a:rPr>
              <a:t>, pointer  , </a:t>
            </a:r>
            <a:r>
              <a:rPr kumimoji="1" lang="en-US" altLang="zh-CN" dirty="0" err="1">
                <a:solidFill>
                  <a:srgbClr val="FF0000"/>
                </a:solidFill>
                <a:latin typeface="Times New Roman" panose="02020603050405020304" pitchFamily="18" charset="0"/>
                <a:cs typeface="Times New Roman" panose="02020603050405020304" pitchFamily="18" charset="0"/>
              </a:rPr>
              <a:t>bloomfilter</a:t>
            </a:r>
            <a:r>
              <a:rPr kumimoji="1" lang="en-US" altLang="zh-CN" dirty="0">
                <a:latin typeface="Times New Roman" panose="02020603050405020304" pitchFamily="18" charset="0"/>
                <a:cs typeface="Times New Roman" panose="02020603050405020304" pitchFamily="18" charset="0"/>
              </a:rPr>
              <a:t>     , index</a:t>
            </a:r>
          </a:p>
          <a:p>
            <a:r>
              <a:rPr kumimoji="1" lang="en-US" altLang="zh-CN" dirty="0">
                <a:latin typeface="Times New Roman" panose="02020603050405020304" pitchFamily="18" charset="0"/>
                <a:cs typeface="Times New Roman" panose="02020603050405020304" pitchFamily="18" charset="0"/>
              </a:rPr>
              <a:t>SSTable0, Address0, </a:t>
            </a:r>
            <a:r>
              <a:rPr kumimoji="1" lang="en-US" altLang="zh-CN" dirty="0">
                <a:solidFill>
                  <a:srgbClr val="FF0000"/>
                </a:solidFill>
                <a:latin typeface="Times New Roman" panose="02020603050405020304" pitchFamily="18" charset="0"/>
                <a:cs typeface="Times New Roman" panose="02020603050405020304" pitchFamily="18" charset="0"/>
              </a:rPr>
              <a:t>bloomfilter1</a:t>
            </a:r>
            <a:r>
              <a:rPr kumimoji="1" lang="en-US" altLang="zh-CN" dirty="0">
                <a:latin typeface="Times New Roman" panose="02020603050405020304" pitchFamily="18" charset="0"/>
                <a:cs typeface="Times New Roman" panose="02020603050405020304" pitchFamily="18" charset="0"/>
              </a:rPr>
              <a:t>   , index0</a:t>
            </a:r>
          </a:p>
          <a:p>
            <a:r>
              <a:rPr kumimoji="1" lang="en-US" altLang="zh-CN" dirty="0">
                <a:latin typeface="Times New Roman" panose="02020603050405020304" pitchFamily="18" charset="0"/>
                <a:cs typeface="Times New Roman" panose="02020603050405020304" pitchFamily="18" charset="0"/>
              </a:rPr>
              <a:t>SSTable1, Address1, </a:t>
            </a:r>
            <a:r>
              <a:rPr kumimoji="1" lang="en-US" altLang="zh-CN" dirty="0">
                <a:solidFill>
                  <a:srgbClr val="FF0000"/>
                </a:solidFill>
                <a:latin typeface="Times New Roman" panose="02020603050405020304" pitchFamily="18" charset="0"/>
                <a:cs typeface="Times New Roman" panose="02020603050405020304" pitchFamily="18" charset="0"/>
              </a:rPr>
              <a:t>bloomfilter2</a:t>
            </a:r>
            <a:r>
              <a:rPr kumimoji="1" lang="en-US" altLang="zh-CN" dirty="0">
                <a:latin typeface="Times New Roman" panose="02020603050405020304" pitchFamily="18" charset="0"/>
                <a:cs typeface="Times New Roman" panose="02020603050405020304" pitchFamily="18" charset="0"/>
              </a:rPr>
              <a:t>   , index1</a:t>
            </a:r>
          </a:p>
          <a:p>
            <a:r>
              <a:rPr kumimoji="1" lang="en-US" altLang="zh-CN" dirty="0">
                <a:latin typeface="Times New Roman" panose="02020603050405020304" pitchFamily="18" charset="0"/>
                <a:cs typeface="Times New Roman" panose="02020603050405020304" pitchFamily="18" charset="0"/>
              </a:rPr>
              <a:t>SSTable2, Address2, </a:t>
            </a:r>
            <a:r>
              <a:rPr kumimoji="1" lang="en-US" altLang="zh-CN" dirty="0">
                <a:solidFill>
                  <a:srgbClr val="FF0000"/>
                </a:solidFill>
                <a:latin typeface="Times New Roman" panose="02020603050405020304" pitchFamily="18" charset="0"/>
                <a:cs typeface="Times New Roman" panose="02020603050405020304" pitchFamily="18" charset="0"/>
              </a:rPr>
              <a:t>bloomfilter3</a:t>
            </a:r>
            <a:r>
              <a:rPr kumimoji="1" lang="en-US" altLang="zh-CN" dirty="0">
                <a:latin typeface="Times New Roman" panose="02020603050405020304" pitchFamily="18" charset="0"/>
                <a:cs typeface="Times New Roman" panose="02020603050405020304" pitchFamily="18" charset="0"/>
              </a:rPr>
              <a:t>   , index2</a:t>
            </a:r>
            <a:endParaRPr kumimoji="1" lang="zh-CN" altLang="en-US" dirty="0">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4737F318-E898-417F-76E6-1036300251C6}"/>
              </a:ext>
            </a:extLst>
          </p:cNvPr>
          <p:cNvSpPr txBox="1"/>
          <p:nvPr/>
        </p:nvSpPr>
        <p:spPr>
          <a:xfrm>
            <a:off x="2027104" y="4470425"/>
            <a:ext cx="1292214" cy="2031325"/>
          </a:xfrm>
          <a:prstGeom prst="rect">
            <a:avLst/>
          </a:prstGeom>
          <a:noFill/>
          <a:ln>
            <a:solidFill>
              <a:schemeClr val="tx1"/>
            </a:solidFill>
          </a:ln>
        </p:spPr>
        <p:txBody>
          <a:bodyPr wrap="square" rtlCol="0">
            <a:spAutoFit/>
          </a:bodyPr>
          <a:lstStyle/>
          <a:p>
            <a:pPr algn="ctr"/>
            <a:r>
              <a:rPr kumimoji="1" lang="en-US" altLang="zh-CN" b="1" dirty="0" err="1">
                <a:latin typeface="Times New Roman" panose="02020603050405020304" pitchFamily="18" charset="0"/>
                <a:cs typeface="Times New Roman" panose="02020603050405020304" pitchFamily="18" charset="0"/>
              </a:rPr>
              <a:t>memTable</a:t>
            </a:r>
            <a:endParaRPr kumimoji="1" lang="en-US" altLang="zh-CN" b="1"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d, love</a:t>
            </a:r>
          </a:p>
          <a:p>
            <a:r>
              <a:rPr kumimoji="1" lang="en-US" altLang="zh-CN" dirty="0">
                <a:latin typeface="Times New Roman" panose="02020603050405020304" pitchFamily="18" charset="0"/>
                <a:cs typeface="Times New Roman" panose="02020603050405020304" pitchFamily="18" charset="0"/>
              </a:rPr>
              <a:t>z, kiss</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index</a:t>
            </a:r>
          </a:p>
          <a:p>
            <a:r>
              <a:rPr kumimoji="1" lang="en-US" altLang="zh-CN" dirty="0" err="1">
                <a:solidFill>
                  <a:srgbClr val="FF0000"/>
                </a:solidFill>
                <a:latin typeface="Times New Roman" panose="02020603050405020304" pitchFamily="18" charset="0"/>
                <a:cs typeface="Times New Roman" panose="02020603050405020304" pitchFamily="18" charset="0"/>
              </a:rPr>
              <a:t>bloomfilter</a:t>
            </a:r>
            <a:endParaRPr kumimoji="1" lang="zh-CN" altLang="en-US" dirty="0">
              <a:solidFill>
                <a:srgbClr val="FF0000"/>
              </a:solidFill>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02D3B2E8-F712-05CC-3C99-A32F7E198823}"/>
              </a:ext>
            </a:extLst>
          </p:cNvPr>
          <p:cNvSpPr txBox="1"/>
          <p:nvPr/>
        </p:nvSpPr>
        <p:spPr>
          <a:xfrm>
            <a:off x="4779072" y="1480626"/>
            <a:ext cx="1927938" cy="1708160"/>
          </a:xfrm>
          <a:prstGeom prst="rect">
            <a:avLst/>
          </a:prstGeom>
          <a:noFill/>
          <a:ln>
            <a:solidFill>
              <a:schemeClr val="tx1"/>
            </a:solidFill>
          </a:ln>
        </p:spPr>
        <p:txBody>
          <a:bodyPr wrap="square" rtlCol="0">
            <a:spAutoFit/>
          </a:bodyPr>
          <a:lstStyle/>
          <a:p>
            <a:pPr algn="ctr">
              <a:lnSpc>
                <a:spcPts val="1800"/>
              </a:lnSpc>
            </a:pPr>
            <a:r>
              <a:rPr kumimoji="1" lang="en-US" altLang="zh-CN" sz="1500" b="1" dirty="0">
                <a:latin typeface="Times New Roman" panose="02020603050405020304" pitchFamily="18" charset="0"/>
                <a:cs typeface="Times New Roman" panose="02020603050405020304" pitchFamily="18" charset="0"/>
              </a:rPr>
              <a:t>SSTable0</a:t>
            </a:r>
          </a:p>
          <a:p>
            <a:pPr>
              <a:lnSpc>
                <a:spcPts val="1800"/>
              </a:lnSpc>
            </a:pPr>
            <a:r>
              <a:rPr kumimoji="1" lang="en-US" altLang="zh-CN" sz="1500" dirty="0">
                <a:latin typeface="Times New Roman" panose="02020603050405020304" pitchFamily="18" charset="0"/>
                <a:cs typeface="Times New Roman" panose="02020603050405020304" pitchFamily="18" charset="0"/>
              </a:rPr>
              <a:t>…</a:t>
            </a:r>
          </a:p>
          <a:p>
            <a:pPr>
              <a:lnSpc>
                <a:spcPts val="1800"/>
              </a:lnSpc>
            </a:pPr>
            <a:r>
              <a:rPr kumimoji="1" lang="en-US" altLang="zh-CN" sz="1500" dirty="0">
                <a:latin typeface="Times New Roman" panose="02020603050405020304" pitchFamily="18" charset="0"/>
                <a:cs typeface="Times New Roman" panose="02020603050405020304" pitchFamily="18" charset="0"/>
              </a:rPr>
              <a:t>a, </a:t>
            </a:r>
            <a:r>
              <a:rPr kumimoji="1" lang="en-US" altLang="zh-CN" sz="1500" dirty="0" err="1">
                <a:latin typeface="Times New Roman" panose="02020603050405020304" pitchFamily="18" charset="0"/>
                <a:cs typeface="Times New Roman" panose="02020603050405020304" pitchFamily="18" charset="0"/>
              </a:rPr>
              <a:t>sangpo</a:t>
            </a:r>
            <a:endParaRPr kumimoji="1" lang="en-US" altLang="zh-CN" sz="1500" dirty="0">
              <a:latin typeface="Times New Roman" panose="02020603050405020304" pitchFamily="18" charset="0"/>
              <a:cs typeface="Times New Roman" panose="02020603050405020304" pitchFamily="18" charset="0"/>
            </a:endParaRPr>
          </a:p>
          <a:p>
            <a:pPr>
              <a:lnSpc>
                <a:spcPts val="1800"/>
              </a:lnSpc>
            </a:pPr>
            <a:r>
              <a:rPr kumimoji="1" lang="en-US" altLang="zh-CN" sz="1500" dirty="0">
                <a:latin typeface="Times New Roman" panose="02020603050405020304" pitchFamily="18" charset="0"/>
                <a:cs typeface="Times New Roman" panose="02020603050405020304" pitchFamily="18" charset="0"/>
              </a:rPr>
              <a:t>c, fly</a:t>
            </a:r>
          </a:p>
          <a:p>
            <a:pPr>
              <a:lnSpc>
                <a:spcPts val="1800"/>
              </a:lnSpc>
            </a:pPr>
            <a:r>
              <a:rPr kumimoji="1" lang="en-US" altLang="zh-CN" sz="1500" dirty="0">
                <a:latin typeface="Times New Roman" panose="02020603050405020304" pitchFamily="18" charset="0"/>
                <a:cs typeface="Times New Roman" panose="02020603050405020304" pitchFamily="18" charset="0"/>
              </a:rPr>
              <a:t>…</a:t>
            </a:r>
          </a:p>
          <a:p>
            <a:pPr>
              <a:lnSpc>
                <a:spcPts val="1800"/>
              </a:lnSpc>
            </a:pPr>
            <a:r>
              <a:rPr kumimoji="1" lang="en-US" altLang="zh-CN" sz="1500" dirty="0">
                <a:latin typeface="Times New Roman" panose="02020603050405020304" pitchFamily="18" charset="0"/>
                <a:cs typeface="Times New Roman" panose="02020603050405020304" pitchFamily="18" charset="0"/>
              </a:rPr>
              <a:t>index0</a:t>
            </a:r>
          </a:p>
          <a:p>
            <a:pPr>
              <a:lnSpc>
                <a:spcPts val="1800"/>
              </a:lnSpc>
            </a:pPr>
            <a:r>
              <a:rPr kumimoji="1" lang="en-US" altLang="zh-CN" sz="1500" dirty="0">
                <a:solidFill>
                  <a:srgbClr val="FF0000"/>
                </a:solidFill>
                <a:latin typeface="Times New Roman" panose="02020603050405020304" pitchFamily="18" charset="0"/>
                <a:cs typeface="Times New Roman" panose="02020603050405020304" pitchFamily="18" charset="0"/>
              </a:rPr>
              <a:t>bloomfilter0</a:t>
            </a:r>
            <a:endParaRPr kumimoji="1" lang="zh-CN" altLang="en-US" sz="1500" dirty="0">
              <a:solidFill>
                <a:srgbClr val="FF0000"/>
              </a:solidFill>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DB425231-5650-9736-3201-3D807B1B9EE8}"/>
              </a:ext>
            </a:extLst>
          </p:cNvPr>
          <p:cNvSpPr txBox="1"/>
          <p:nvPr/>
        </p:nvSpPr>
        <p:spPr>
          <a:xfrm>
            <a:off x="4779058" y="3316110"/>
            <a:ext cx="1927952" cy="1708160"/>
          </a:xfrm>
          <a:prstGeom prst="rect">
            <a:avLst/>
          </a:prstGeom>
          <a:noFill/>
          <a:ln>
            <a:solidFill>
              <a:schemeClr val="tx1"/>
            </a:solidFill>
          </a:ln>
        </p:spPr>
        <p:txBody>
          <a:bodyPr wrap="square" rtlCol="0">
            <a:spAutoFit/>
          </a:bodyPr>
          <a:lstStyle/>
          <a:p>
            <a:pPr algn="ctr">
              <a:lnSpc>
                <a:spcPts val="1800"/>
              </a:lnSpc>
            </a:pPr>
            <a:r>
              <a:rPr kumimoji="1" lang="en-US" altLang="zh-CN" sz="1500" b="1" dirty="0">
                <a:latin typeface="Times New Roman" panose="02020603050405020304" pitchFamily="18" charset="0"/>
                <a:cs typeface="Times New Roman" panose="02020603050405020304" pitchFamily="18" charset="0"/>
              </a:rPr>
              <a:t>SSTable1</a:t>
            </a:r>
          </a:p>
          <a:p>
            <a:pPr>
              <a:lnSpc>
                <a:spcPts val="1800"/>
              </a:lnSpc>
            </a:pPr>
            <a:r>
              <a:rPr kumimoji="1" lang="en-US" altLang="zh-CN" sz="1500" dirty="0">
                <a:latin typeface="Times New Roman" panose="02020603050405020304" pitchFamily="18" charset="0"/>
                <a:cs typeface="Times New Roman" panose="02020603050405020304" pitchFamily="18" charset="0"/>
              </a:rPr>
              <a:t>…</a:t>
            </a:r>
          </a:p>
          <a:p>
            <a:pPr>
              <a:lnSpc>
                <a:spcPts val="1800"/>
              </a:lnSpc>
            </a:pPr>
            <a:r>
              <a:rPr kumimoji="1" lang="en-US" altLang="zh-CN" sz="1500" dirty="0">
                <a:latin typeface="Times New Roman" panose="02020603050405020304" pitchFamily="18" charset="0"/>
                <a:cs typeface="Times New Roman" panose="02020603050405020304" pitchFamily="18" charset="0"/>
              </a:rPr>
              <a:t>h, jump</a:t>
            </a:r>
          </a:p>
          <a:p>
            <a:pPr>
              <a:lnSpc>
                <a:spcPts val="1800"/>
              </a:lnSpc>
            </a:pPr>
            <a:r>
              <a:rPr kumimoji="1" lang="en-US" altLang="zh-CN" sz="1500" dirty="0">
                <a:latin typeface="Times New Roman" panose="02020603050405020304" pitchFamily="18" charset="0"/>
                <a:cs typeface="Times New Roman" panose="02020603050405020304" pitchFamily="18" charset="0"/>
              </a:rPr>
              <a:t>m, put</a:t>
            </a:r>
          </a:p>
          <a:p>
            <a:pPr>
              <a:lnSpc>
                <a:spcPts val="1800"/>
              </a:lnSpc>
            </a:pPr>
            <a:r>
              <a:rPr kumimoji="1" lang="en-US" altLang="zh-CN" sz="1500" dirty="0">
                <a:latin typeface="Times New Roman" panose="02020603050405020304" pitchFamily="18" charset="0"/>
                <a:cs typeface="Times New Roman" panose="02020603050405020304" pitchFamily="18" charset="0"/>
              </a:rPr>
              <a:t>…</a:t>
            </a:r>
          </a:p>
          <a:p>
            <a:pPr>
              <a:lnSpc>
                <a:spcPts val="1800"/>
              </a:lnSpc>
            </a:pPr>
            <a:r>
              <a:rPr kumimoji="1" lang="en-US" altLang="zh-CN" sz="1500" dirty="0">
                <a:latin typeface="Times New Roman" panose="02020603050405020304" pitchFamily="18" charset="0"/>
                <a:cs typeface="Times New Roman" panose="02020603050405020304" pitchFamily="18" charset="0"/>
              </a:rPr>
              <a:t>index1</a:t>
            </a:r>
          </a:p>
          <a:p>
            <a:pPr>
              <a:lnSpc>
                <a:spcPts val="1800"/>
              </a:lnSpc>
            </a:pPr>
            <a:r>
              <a:rPr kumimoji="1" lang="en-US" altLang="zh-CN" sz="1500" dirty="0">
                <a:solidFill>
                  <a:srgbClr val="FF0000"/>
                </a:solidFill>
                <a:latin typeface="Times New Roman" panose="02020603050405020304" pitchFamily="18" charset="0"/>
                <a:cs typeface="Times New Roman" panose="02020603050405020304" pitchFamily="18" charset="0"/>
              </a:rPr>
              <a:t>bloomfilter1</a:t>
            </a:r>
            <a:endParaRPr kumimoji="1" lang="zh-CN" altLang="en-US" sz="1500" dirty="0">
              <a:solidFill>
                <a:srgbClr val="FF0000"/>
              </a:solidFill>
              <a:latin typeface="Times New Roman" panose="02020603050405020304" pitchFamily="18" charset="0"/>
              <a:cs typeface="Times New Roman" panose="02020603050405020304" pitchFamily="18" charset="0"/>
            </a:endParaRPr>
          </a:p>
        </p:txBody>
      </p:sp>
      <p:sp>
        <p:nvSpPr>
          <p:cNvPr id="3" name="文本框 2">
            <a:extLst>
              <a:ext uri="{FF2B5EF4-FFF2-40B4-BE49-F238E27FC236}">
                <a16:creationId xmlns:a16="http://schemas.microsoft.com/office/drawing/2014/main" id="{AEFBDBBB-0819-E7B1-6E0D-93F5809D0AF7}"/>
              </a:ext>
            </a:extLst>
          </p:cNvPr>
          <p:cNvSpPr txBox="1"/>
          <p:nvPr/>
        </p:nvSpPr>
        <p:spPr>
          <a:xfrm>
            <a:off x="4779058" y="5133755"/>
            <a:ext cx="1927952" cy="1708160"/>
          </a:xfrm>
          <a:prstGeom prst="rect">
            <a:avLst/>
          </a:prstGeom>
          <a:noFill/>
          <a:ln>
            <a:solidFill>
              <a:schemeClr val="tx1"/>
            </a:solidFill>
          </a:ln>
        </p:spPr>
        <p:txBody>
          <a:bodyPr wrap="square" rtlCol="0">
            <a:spAutoFit/>
          </a:bodyPr>
          <a:lstStyle/>
          <a:p>
            <a:pPr algn="ctr">
              <a:lnSpc>
                <a:spcPts val="1800"/>
              </a:lnSpc>
            </a:pPr>
            <a:r>
              <a:rPr kumimoji="1" lang="en-US" altLang="zh-CN" sz="1500" b="1" dirty="0">
                <a:latin typeface="Times New Roman" panose="02020603050405020304" pitchFamily="18" charset="0"/>
                <a:cs typeface="Times New Roman" panose="02020603050405020304" pitchFamily="18" charset="0"/>
              </a:rPr>
              <a:t>SSTable2</a:t>
            </a:r>
          </a:p>
          <a:p>
            <a:pPr>
              <a:lnSpc>
                <a:spcPts val="1800"/>
              </a:lnSpc>
            </a:pPr>
            <a:r>
              <a:rPr kumimoji="1" lang="en-US" altLang="zh-CN" sz="1500" dirty="0">
                <a:latin typeface="Times New Roman" panose="02020603050405020304" pitchFamily="18" charset="0"/>
                <a:cs typeface="Times New Roman" panose="02020603050405020304" pitchFamily="18" charset="0"/>
              </a:rPr>
              <a:t>…</a:t>
            </a:r>
          </a:p>
          <a:p>
            <a:pPr>
              <a:lnSpc>
                <a:spcPts val="1800"/>
              </a:lnSpc>
            </a:pPr>
            <a:r>
              <a:rPr kumimoji="1" lang="en-US" altLang="zh-CN" sz="1500" dirty="0">
                <a:latin typeface="Times New Roman" panose="02020603050405020304" pitchFamily="18" charset="0"/>
                <a:cs typeface="Times New Roman" panose="02020603050405020304" pitchFamily="18" charset="0"/>
              </a:rPr>
              <a:t>b, year</a:t>
            </a:r>
          </a:p>
          <a:p>
            <a:pPr>
              <a:lnSpc>
                <a:spcPts val="1800"/>
              </a:lnSpc>
            </a:pPr>
            <a:r>
              <a:rPr kumimoji="1" lang="en-US" altLang="zh-CN" sz="1500" dirty="0" err="1">
                <a:latin typeface="Times New Roman" panose="02020603050405020304" pitchFamily="18" charset="0"/>
                <a:cs typeface="Times New Roman" panose="02020603050405020304" pitchFamily="18" charset="0"/>
              </a:rPr>
              <a:t>i</a:t>
            </a:r>
            <a:r>
              <a:rPr kumimoji="1" lang="en-US" altLang="zh-CN" sz="1500" dirty="0">
                <a:latin typeface="Times New Roman" panose="02020603050405020304" pitchFamily="18" charset="0"/>
                <a:cs typeface="Times New Roman" panose="02020603050405020304" pitchFamily="18" charset="0"/>
              </a:rPr>
              <a:t>, pet</a:t>
            </a:r>
          </a:p>
          <a:p>
            <a:pPr>
              <a:lnSpc>
                <a:spcPts val="1800"/>
              </a:lnSpc>
            </a:pPr>
            <a:r>
              <a:rPr kumimoji="1" lang="en-US" altLang="zh-CN" sz="1500" dirty="0">
                <a:latin typeface="Times New Roman" panose="02020603050405020304" pitchFamily="18" charset="0"/>
                <a:cs typeface="Times New Roman" panose="02020603050405020304" pitchFamily="18" charset="0"/>
              </a:rPr>
              <a:t>…</a:t>
            </a:r>
          </a:p>
          <a:p>
            <a:pPr>
              <a:lnSpc>
                <a:spcPts val="1800"/>
              </a:lnSpc>
            </a:pPr>
            <a:r>
              <a:rPr kumimoji="1" lang="en-US" altLang="zh-CN" sz="1500" dirty="0">
                <a:latin typeface="Times New Roman" panose="02020603050405020304" pitchFamily="18" charset="0"/>
                <a:cs typeface="Times New Roman" panose="02020603050405020304" pitchFamily="18" charset="0"/>
              </a:rPr>
              <a:t>index2</a:t>
            </a:r>
          </a:p>
          <a:p>
            <a:pPr>
              <a:lnSpc>
                <a:spcPts val="1800"/>
              </a:lnSpc>
            </a:pPr>
            <a:r>
              <a:rPr kumimoji="1" lang="en-US" altLang="zh-CN" sz="1500" dirty="0">
                <a:solidFill>
                  <a:srgbClr val="FF0000"/>
                </a:solidFill>
                <a:latin typeface="Times New Roman" panose="02020603050405020304" pitchFamily="18" charset="0"/>
                <a:cs typeface="Times New Roman" panose="02020603050405020304" pitchFamily="18" charset="0"/>
              </a:rPr>
              <a:t>bloomfilter2</a:t>
            </a:r>
            <a:endParaRPr kumimoji="1" lang="zh-CN" altLang="en-US" sz="1500" dirty="0">
              <a:solidFill>
                <a:srgbClr val="FF0000"/>
              </a:solidFill>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0EA18CE2-8E7E-2921-D6FE-6FD3A35DD8B1}"/>
              </a:ext>
            </a:extLst>
          </p:cNvPr>
          <p:cNvSpPr txBox="1"/>
          <p:nvPr/>
        </p:nvSpPr>
        <p:spPr>
          <a:xfrm>
            <a:off x="6325481" y="930052"/>
            <a:ext cx="1611339" cy="461665"/>
          </a:xfrm>
          <a:prstGeom prst="rect">
            <a:avLst/>
          </a:prstGeom>
          <a:noFill/>
        </p:spPr>
        <p:txBody>
          <a:bodyPr wrap="none" rtlCol="0">
            <a:spAutoFit/>
          </a:bodyPr>
          <a:lstStyle/>
          <a:p>
            <a:r>
              <a:rPr kumimoji="1" lang="en-US" altLang="zh-CN" sz="2400" dirty="0">
                <a:solidFill>
                  <a:schemeClr val="accent6"/>
                </a:solidFill>
                <a:latin typeface="Times New Roman" panose="02020603050405020304" pitchFamily="18" charset="0"/>
                <a:cs typeface="Times New Roman" panose="02020603050405020304" pitchFamily="18" charset="0"/>
              </a:rPr>
              <a:t>task: </a:t>
            </a:r>
            <a:r>
              <a:rPr kumimoji="1" lang="zh-CN" altLang="en-US" sz="2400" dirty="0">
                <a:solidFill>
                  <a:schemeClr val="accent6"/>
                </a:solidFill>
                <a:latin typeface="Times New Roman" panose="02020603050405020304" pitchFamily="18" charset="0"/>
                <a:cs typeface="Times New Roman" panose="02020603050405020304" pitchFamily="18" charset="0"/>
              </a:rPr>
              <a:t>查找</a:t>
            </a:r>
            <a:r>
              <a:rPr kumimoji="1" lang="en-US" altLang="zh-CN" sz="2400" dirty="0">
                <a:solidFill>
                  <a:schemeClr val="accent6"/>
                </a:solidFill>
                <a:latin typeface="Times New Roman" panose="02020603050405020304" pitchFamily="18" charset="0"/>
                <a:cs typeface="Times New Roman" panose="02020603050405020304" pitchFamily="18" charset="0"/>
              </a:rPr>
              <a:t>b</a:t>
            </a:r>
            <a:endParaRPr kumimoji="1" lang="zh-CN" altLang="en-US" sz="2400" dirty="0">
              <a:solidFill>
                <a:schemeClr val="accent6"/>
              </a:solidFill>
              <a:latin typeface="Times New Roman" panose="02020603050405020304" pitchFamily="18" charset="0"/>
              <a:cs typeface="Times New Roman" panose="02020603050405020304" pitchFamily="18" charset="0"/>
            </a:endParaRPr>
          </a:p>
        </p:txBody>
      </p:sp>
      <p:sp>
        <p:nvSpPr>
          <p:cNvPr id="26" name="文本框 25">
            <a:extLst>
              <a:ext uri="{FF2B5EF4-FFF2-40B4-BE49-F238E27FC236}">
                <a16:creationId xmlns:a16="http://schemas.microsoft.com/office/drawing/2014/main" id="{9DB19121-9883-0462-8223-A8083B60C9D1}"/>
              </a:ext>
            </a:extLst>
          </p:cNvPr>
          <p:cNvSpPr txBox="1"/>
          <p:nvPr/>
        </p:nvSpPr>
        <p:spPr>
          <a:xfrm>
            <a:off x="3110767" y="2575613"/>
            <a:ext cx="417102" cy="646331"/>
          </a:xfrm>
          <a:prstGeom prst="rect">
            <a:avLst/>
          </a:prstGeom>
          <a:noFill/>
        </p:spPr>
        <p:txBody>
          <a:bodyPr wrap="none" rtlCol="0">
            <a:spAutoFit/>
          </a:bodyPr>
          <a:lstStyle/>
          <a:p>
            <a:r>
              <a:rPr kumimoji="1" lang="en-US" altLang="zh-CN" sz="3600" b="1" dirty="0">
                <a:solidFill>
                  <a:srgbClr val="FF0000"/>
                </a:solidFill>
                <a:latin typeface="SimHei" panose="02010609060101010101" pitchFamily="49" charset="-122"/>
                <a:ea typeface="SimHei" panose="02010609060101010101" pitchFamily="49" charset="-122"/>
              </a:rPr>
              <a:t>x</a:t>
            </a:r>
            <a:endParaRPr kumimoji="1" lang="zh-CN" altLang="en-US" sz="3600" b="1" dirty="0">
              <a:solidFill>
                <a:srgbClr val="FF0000"/>
              </a:solidFill>
              <a:latin typeface="SimHei" panose="02010609060101010101" pitchFamily="49" charset="-122"/>
              <a:ea typeface="SimHei" panose="02010609060101010101" pitchFamily="49" charset="-122"/>
            </a:endParaRPr>
          </a:p>
        </p:txBody>
      </p:sp>
      <p:sp>
        <p:nvSpPr>
          <p:cNvPr id="31" name="文本框 30">
            <a:extLst>
              <a:ext uri="{FF2B5EF4-FFF2-40B4-BE49-F238E27FC236}">
                <a16:creationId xmlns:a16="http://schemas.microsoft.com/office/drawing/2014/main" id="{3A107C92-D157-FC39-215A-D4DDF8AF9209}"/>
              </a:ext>
            </a:extLst>
          </p:cNvPr>
          <p:cNvSpPr txBox="1"/>
          <p:nvPr/>
        </p:nvSpPr>
        <p:spPr>
          <a:xfrm>
            <a:off x="3110404" y="2282665"/>
            <a:ext cx="417102" cy="646331"/>
          </a:xfrm>
          <a:prstGeom prst="rect">
            <a:avLst/>
          </a:prstGeom>
          <a:noFill/>
        </p:spPr>
        <p:txBody>
          <a:bodyPr wrap="none" rtlCol="0">
            <a:spAutoFit/>
          </a:bodyPr>
          <a:lstStyle/>
          <a:p>
            <a:r>
              <a:rPr kumimoji="1" lang="en-US" altLang="zh-CN" sz="3600" b="1" dirty="0">
                <a:solidFill>
                  <a:srgbClr val="FF0000"/>
                </a:solidFill>
                <a:latin typeface="SimHei" panose="02010609060101010101" pitchFamily="49" charset="-122"/>
                <a:ea typeface="SimHei" panose="02010609060101010101" pitchFamily="49" charset="-122"/>
              </a:rPr>
              <a:t>x</a:t>
            </a:r>
            <a:endParaRPr kumimoji="1" lang="zh-CN" altLang="en-US" sz="3600" b="1" dirty="0">
              <a:solidFill>
                <a:srgbClr val="FF0000"/>
              </a:solidFill>
              <a:latin typeface="SimHei" panose="02010609060101010101" pitchFamily="49" charset="-122"/>
              <a:ea typeface="SimHei" panose="02010609060101010101" pitchFamily="49" charset="-122"/>
            </a:endParaRPr>
          </a:p>
        </p:txBody>
      </p:sp>
      <p:sp>
        <p:nvSpPr>
          <p:cNvPr id="33" name="文本框 32">
            <a:extLst>
              <a:ext uri="{FF2B5EF4-FFF2-40B4-BE49-F238E27FC236}">
                <a16:creationId xmlns:a16="http://schemas.microsoft.com/office/drawing/2014/main" id="{10CE4C83-91B4-A098-3F69-18BD85160D1A}"/>
              </a:ext>
            </a:extLst>
          </p:cNvPr>
          <p:cNvSpPr txBox="1"/>
          <p:nvPr/>
        </p:nvSpPr>
        <p:spPr>
          <a:xfrm>
            <a:off x="3151585" y="2852256"/>
            <a:ext cx="417102" cy="646331"/>
          </a:xfrm>
          <a:prstGeom prst="rect">
            <a:avLst/>
          </a:prstGeom>
          <a:noFill/>
        </p:spPr>
        <p:txBody>
          <a:bodyPr wrap="none" rtlCol="0">
            <a:spAutoFit/>
          </a:bodyPr>
          <a:lstStyle/>
          <a:p>
            <a:r>
              <a:rPr kumimoji="1" lang="en-US" altLang="zh-CN" sz="3600" b="1" dirty="0">
                <a:solidFill>
                  <a:srgbClr val="FF0000"/>
                </a:solidFill>
                <a:latin typeface="SimHei" panose="02010609060101010101" pitchFamily="49" charset="-122"/>
                <a:ea typeface="SimHei" panose="02010609060101010101" pitchFamily="49" charset="-122"/>
              </a:rPr>
              <a:t>x</a:t>
            </a:r>
            <a:endParaRPr kumimoji="1" lang="zh-CN" altLang="en-US" sz="3600" b="1" dirty="0">
              <a:solidFill>
                <a:srgbClr val="FF0000"/>
              </a:solidFill>
              <a:latin typeface="SimHei" panose="02010609060101010101" pitchFamily="49" charset="-122"/>
              <a:ea typeface="SimHei" panose="02010609060101010101" pitchFamily="49" charset="-122"/>
            </a:endParaRPr>
          </a:p>
        </p:txBody>
      </p:sp>
      <p:sp>
        <p:nvSpPr>
          <p:cNvPr id="34" name="文本框 33">
            <a:extLst>
              <a:ext uri="{FF2B5EF4-FFF2-40B4-BE49-F238E27FC236}">
                <a16:creationId xmlns:a16="http://schemas.microsoft.com/office/drawing/2014/main" id="{28B0ECD2-6788-4844-3C7B-C4EC87402AB4}"/>
              </a:ext>
            </a:extLst>
          </p:cNvPr>
          <p:cNvSpPr txBox="1"/>
          <p:nvPr/>
        </p:nvSpPr>
        <p:spPr>
          <a:xfrm>
            <a:off x="3151585" y="3268315"/>
            <a:ext cx="514822" cy="523220"/>
          </a:xfrm>
          <a:prstGeom prst="rect">
            <a:avLst/>
          </a:prstGeom>
          <a:noFill/>
        </p:spPr>
        <p:txBody>
          <a:bodyPr wrap="square" rtlCol="0">
            <a:spAutoFit/>
          </a:bodyPr>
          <a:lstStyle/>
          <a:p>
            <a:r>
              <a:rPr kumimoji="1" lang="zh-CN" altLang="en-US" sz="2800" b="1" dirty="0">
                <a:solidFill>
                  <a:schemeClr val="accent6"/>
                </a:solidFill>
                <a:latin typeface="SimHei" panose="02010609060101010101" pitchFamily="49" charset="-122"/>
                <a:ea typeface="SimHei" panose="02010609060101010101" pitchFamily="49" charset="-122"/>
              </a:rPr>
              <a:t>✓</a:t>
            </a:r>
          </a:p>
        </p:txBody>
      </p:sp>
      <p:cxnSp>
        <p:nvCxnSpPr>
          <p:cNvPr id="36" name="直线箭头连接符 35">
            <a:extLst>
              <a:ext uri="{FF2B5EF4-FFF2-40B4-BE49-F238E27FC236}">
                <a16:creationId xmlns:a16="http://schemas.microsoft.com/office/drawing/2014/main" id="{398EE9C5-63F7-8A1B-FA96-D037D64E1022}"/>
              </a:ext>
            </a:extLst>
          </p:cNvPr>
          <p:cNvCxnSpPr/>
          <p:nvPr/>
        </p:nvCxnSpPr>
        <p:spPr>
          <a:xfrm>
            <a:off x="3958542" y="3714794"/>
            <a:ext cx="820516" cy="203782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a:extLst>
              <a:ext uri="{FF2B5EF4-FFF2-40B4-BE49-F238E27FC236}">
                <a16:creationId xmlns:a16="http://schemas.microsoft.com/office/drawing/2014/main" id="{9A98D7E7-C82A-65D6-25A6-761A448EEFE9}"/>
              </a:ext>
            </a:extLst>
          </p:cNvPr>
          <p:cNvCxnSpPr/>
          <p:nvPr/>
        </p:nvCxnSpPr>
        <p:spPr>
          <a:xfrm flipH="1" flipV="1">
            <a:off x="3568687" y="3791535"/>
            <a:ext cx="1210371" cy="2065255"/>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83394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t>如何构建</a:t>
            </a:r>
            <a:r>
              <a:rPr kumimoji="1" lang="en-US" altLang="zh-CN" dirty="0" err="1"/>
              <a:t>bloomfilter</a:t>
            </a:r>
            <a:endParaRPr kumimoji="1" lang="zh-CN" altLang="en-US" dirty="0"/>
          </a:p>
        </p:txBody>
      </p:sp>
      <p:sp>
        <p:nvSpPr>
          <p:cNvPr id="3" name="矩形 2">
            <a:extLst>
              <a:ext uri="{FF2B5EF4-FFF2-40B4-BE49-F238E27FC236}">
                <a16:creationId xmlns:a16="http://schemas.microsoft.com/office/drawing/2014/main" id="{E45C2AF2-6BC2-B40C-D52F-EACBF5BDF4F6}"/>
              </a:ext>
            </a:extLst>
          </p:cNvPr>
          <p:cNvSpPr/>
          <p:nvPr/>
        </p:nvSpPr>
        <p:spPr>
          <a:xfrm>
            <a:off x="2636597" y="3835659"/>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C34EAAB2-2D9C-1193-52CF-D40D94CE9333}"/>
              </a:ext>
            </a:extLst>
          </p:cNvPr>
          <p:cNvSpPr/>
          <p:nvPr/>
        </p:nvSpPr>
        <p:spPr>
          <a:xfrm>
            <a:off x="3308626" y="3835657"/>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48070954-C986-BB32-BAC2-A8008F80F41E}"/>
              </a:ext>
            </a:extLst>
          </p:cNvPr>
          <p:cNvSpPr/>
          <p:nvPr/>
        </p:nvSpPr>
        <p:spPr>
          <a:xfrm>
            <a:off x="3982405" y="3833821"/>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A20DF5E2-4583-55C7-824E-0BFCD14047B8}"/>
              </a:ext>
            </a:extLst>
          </p:cNvPr>
          <p:cNvSpPr/>
          <p:nvPr/>
        </p:nvSpPr>
        <p:spPr>
          <a:xfrm>
            <a:off x="4654434" y="3833819"/>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AF86EA4D-5791-7EBF-FE0E-63F765B37784}"/>
              </a:ext>
            </a:extLst>
          </p:cNvPr>
          <p:cNvSpPr/>
          <p:nvPr/>
        </p:nvSpPr>
        <p:spPr>
          <a:xfrm>
            <a:off x="5330046" y="3833821"/>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5162362A-E0F5-4BCE-6268-676B56787745}"/>
              </a:ext>
            </a:extLst>
          </p:cNvPr>
          <p:cNvSpPr/>
          <p:nvPr/>
        </p:nvSpPr>
        <p:spPr>
          <a:xfrm>
            <a:off x="6002075" y="3833819"/>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60A08A2C-953C-341D-503B-3A3D3B8CF0DA}"/>
              </a:ext>
            </a:extLst>
          </p:cNvPr>
          <p:cNvSpPr/>
          <p:nvPr/>
        </p:nvSpPr>
        <p:spPr>
          <a:xfrm>
            <a:off x="6675854" y="3831983"/>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365B08AF-212A-1B12-D22E-BAC6D5438AAF}"/>
              </a:ext>
            </a:extLst>
          </p:cNvPr>
          <p:cNvSpPr/>
          <p:nvPr/>
        </p:nvSpPr>
        <p:spPr>
          <a:xfrm>
            <a:off x="7347883" y="3831981"/>
            <a:ext cx="672029" cy="649995"/>
          </a:xfrm>
          <a:prstGeom prst="rect">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6849A961-6E36-63AB-2D60-BEE38AB84989}"/>
              </a:ext>
            </a:extLst>
          </p:cNvPr>
          <p:cNvSpPr/>
          <p:nvPr/>
        </p:nvSpPr>
        <p:spPr>
          <a:xfrm>
            <a:off x="8019910" y="3831981"/>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47D2239F-801E-C92C-19CF-67157CABD130}"/>
              </a:ext>
            </a:extLst>
          </p:cNvPr>
          <p:cNvSpPr/>
          <p:nvPr/>
        </p:nvSpPr>
        <p:spPr>
          <a:xfrm>
            <a:off x="8701123" y="3830145"/>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27" name="文本框 26">
            <a:extLst>
              <a:ext uri="{FF2B5EF4-FFF2-40B4-BE49-F238E27FC236}">
                <a16:creationId xmlns:a16="http://schemas.microsoft.com/office/drawing/2014/main" id="{E572484D-C43E-8F72-B26B-27DB99EF8AE0}"/>
              </a:ext>
            </a:extLst>
          </p:cNvPr>
          <p:cNvSpPr txBox="1"/>
          <p:nvPr/>
        </p:nvSpPr>
        <p:spPr>
          <a:xfrm>
            <a:off x="3756454" y="2174789"/>
            <a:ext cx="493981"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foo</a:t>
            </a:r>
            <a:endParaRPr kumimoji="1" lang="zh-CN" altLang="en-US" dirty="0">
              <a:latin typeface="Times New Roman" panose="02020603050405020304" pitchFamily="18" charset="0"/>
              <a:cs typeface="Times New Roman" panose="02020603050405020304" pitchFamily="18" charset="0"/>
            </a:endParaRPr>
          </a:p>
        </p:txBody>
      </p:sp>
      <p:sp>
        <p:nvSpPr>
          <p:cNvPr id="28" name="文本框 27">
            <a:extLst>
              <a:ext uri="{FF2B5EF4-FFF2-40B4-BE49-F238E27FC236}">
                <a16:creationId xmlns:a16="http://schemas.microsoft.com/office/drawing/2014/main" id="{23C2E16D-301B-600F-FA32-7594A9E53FEE}"/>
              </a:ext>
            </a:extLst>
          </p:cNvPr>
          <p:cNvSpPr txBox="1"/>
          <p:nvPr/>
        </p:nvSpPr>
        <p:spPr>
          <a:xfrm>
            <a:off x="3060164" y="2866768"/>
            <a:ext cx="745717" cy="369332"/>
          </a:xfrm>
          <a:prstGeom prst="rect">
            <a:avLst/>
          </a:prstGeom>
          <a:noFill/>
        </p:spPr>
        <p:txBody>
          <a:bodyPr wrap="none" rtlCol="0">
            <a:spAutoFit/>
          </a:bodyPr>
          <a:lstStyle/>
          <a:p>
            <a:r>
              <a:rPr kumimoji="1" lang="en-US" altLang="zh-CN" dirty="0"/>
              <a:t>hash0</a:t>
            </a:r>
            <a:endParaRPr kumimoji="1" lang="zh-CN" altLang="en-US" dirty="0"/>
          </a:p>
        </p:txBody>
      </p:sp>
      <p:sp>
        <p:nvSpPr>
          <p:cNvPr id="29" name="文本框 28">
            <a:extLst>
              <a:ext uri="{FF2B5EF4-FFF2-40B4-BE49-F238E27FC236}">
                <a16:creationId xmlns:a16="http://schemas.microsoft.com/office/drawing/2014/main" id="{103DC00A-4BBF-0A61-D651-DFDAD3E5169C}"/>
              </a:ext>
            </a:extLst>
          </p:cNvPr>
          <p:cNvSpPr txBox="1"/>
          <p:nvPr/>
        </p:nvSpPr>
        <p:spPr>
          <a:xfrm>
            <a:off x="4158234" y="2866768"/>
            <a:ext cx="745717" cy="369332"/>
          </a:xfrm>
          <a:prstGeom prst="rect">
            <a:avLst/>
          </a:prstGeom>
          <a:noFill/>
        </p:spPr>
        <p:txBody>
          <a:bodyPr wrap="none" rtlCol="0">
            <a:spAutoFit/>
          </a:bodyPr>
          <a:lstStyle/>
          <a:p>
            <a:r>
              <a:rPr kumimoji="1" lang="en-US" altLang="zh-CN" dirty="0"/>
              <a:t>hash1</a:t>
            </a:r>
            <a:endParaRPr kumimoji="1" lang="zh-CN" altLang="en-US" dirty="0"/>
          </a:p>
        </p:txBody>
      </p:sp>
      <p:sp>
        <p:nvSpPr>
          <p:cNvPr id="30" name="文本框 29">
            <a:extLst>
              <a:ext uri="{FF2B5EF4-FFF2-40B4-BE49-F238E27FC236}">
                <a16:creationId xmlns:a16="http://schemas.microsoft.com/office/drawing/2014/main" id="{3AD28A98-E379-B9D7-D292-9B5A349CAC99}"/>
              </a:ext>
            </a:extLst>
          </p:cNvPr>
          <p:cNvSpPr txBox="1"/>
          <p:nvPr/>
        </p:nvSpPr>
        <p:spPr>
          <a:xfrm>
            <a:off x="7099257" y="2174789"/>
            <a:ext cx="497252" cy="369332"/>
          </a:xfrm>
          <a:prstGeom prst="rect">
            <a:avLst/>
          </a:prstGeom>
          <a:noFill/>
        </p:spPr>
        <p:txBody>
          <a:bodyPr wrap="none" rtlCol="0">
            <a:spAutoFit/>
          </a:bodyPr>
          <a:lstStyle/>
          <a:p>
            <a:r>
              <a:rPr kumimoji="1" lang="en-US" altLang="zh-CN" dirty="0"/>
              <a:t>bar</a:t>
            </a:r>
            <a:endParaRPr kumimoji="1" lang="zh-CN" altLang="en-US" dirty="0"/>
          </a:p>
        </p:txBody>
      </p:sp>
      <p:sp>
        <p:nvSpPr>
          <p:cNvPr id="31" name="文本框 30">
            <a:extLst>
              <a:ext uri="{FF2B5EF4-FFF2-40B4-BE49-F238E27FC236}">
                <a16:creationId xmlns:a16="http://schemas.microsoft.com/office/drawing/2014/main" id="{FFDFCC7A-FB47-7AF0-5F82-93197578DE59}"/>
              </a:ext>
            </a:extLst>
          </p:cNvPr>
          <p:cNvSpPr txBox="1"/>
          <p:nvPr/>
        </p:nvSpPr>
        <p:spPr>
          <a:xfrm>
            <a:off x="6493902" y="2866768"/>
            <a:ext cx="745717" cy="369332"/>
          </a:xfrm>
          <a:prstGeom prst="rect">
            <a:avLst/>
          </a:prstGeom>
          <a:noFill/>
        </p:spPr>
        <p:txBody>
          <a:bodyPr wrap="none" rtlCol="0">
            <a:spAutoFit/>
          </a:bodyPr>
          <a:lstStyle/>
          <a:p>
            <a:r>
              <a:rPr kumimoji="1" lang="en-US" altLang="zh-CN" dirty="0"/>
              <a:t>hash0</a:t>
            </a:r>
            <a:endParaRPr kumimoji="1" lang="zh-CN" altLang="en-US" dirty="0"/>
          </a:p>
        </p:txBody>
      </p:sp>
      <p:sp>
        <p:nvSpPr>
          <p:cNvPr id="32" name="文本框 31">
            <a:extLst>
              <a:ext uri="{FF2B5EF4-FFF2-40B4-BE49-F238E27FC236}">
                <a16:creationId xmlns:a16="http://schemas.microsoft.com/office/drawing/2014/main" id="{15CF756C-0360-54E9-A43E-6297DEDF5C40}"/>
              </a:ext>
            </a:extLst>
          </p:cNvPr>
          <p:cNvSpPr txBox="1"/>
          <p:nvPr/>
        </p:nvSpPr>
        <p:spPr>
          <a:xfrm>
            <a:off x="7591972" y="2866768"/>
            <a:ext cx="745717" cy="369332"/>
          </a:xfrm>
          <a:prstGeom prst="rect">
            <a:avLst/>
          </a:prstGeom>
          <a:noFill/>
        </p:spPr>
        <p:txBody>
          <a:bodyPr wrap="none" rtlCol="0">
            <a:spAutoFit/>
          </a:bodyPr>
          <a:lstStyle/>
          <a:p>
            <a:r>
              <a:rPr kumimoji="1" lang="en-US" altLang="zh-CN" dirty="0"/>
              <a:t>hash1</a:t>
            </a:r>
            <a:endParaRPr kumimoji="1" lang="zh-CN" altLang="en-US" dirty="0"/>
          </a:p>
        </p:txBody>
      </p:sp>
      <p:cxnSp>
        <p:nvCxnSpPr>
          <p:cNvPr id="34" name="直线箭头连接符 33">
            <a:extLst>
              <a:ext uri="{FF2B5EF4-FFF2-40B4-BE49-F238E27FC236}">
                <a16:creationId xmlns:a16="http://schemas.microsoft.com/office/drawing/2014/main" id="{7C8D4A30-D06E-D9C3-A02F-9D9395E6B435}"/>
              </a:ext>
            </a:extLst>
          </p:cNvPr>
          <p:cNvCxnSpPr>
            <a:cxnSpLocks/>
            <a:stCxn id="27" idx="2"/>
            <a:endCxn id="28" idx="0"/>
          </p:cNvCxnSpPr>
          <p:nvPr/>
        </p:nvCxnSpPr>
        <p:spPr>
          <a:xfrm flipH="1">
            <a:off x="3433023" y="2544121"/>
            <a:ext cx="570422" cy="3226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直线箭头连接符 35">
            <a:extLst>
              <a:ext uri="{FF2B5EF4-FFF2-40B4-BE49-F238E27FC236}">
                <a16:creationId xmlns:a16="http://schemas.microsoft.com/office/drawing/2014/main" id="{3261F26F-9703-7C2E-F668-48D51BD84597}"/>
              </a:ext>
            </a:extLst>
          </p:cNvPr>
          <p:cNvCxnSpPr>
            <a:stCxn id="28" idx="2"/>
            <a:endCxn id="6" idx="0"/>
          </p:cNvCxnSpPr>
          <p:nvPr/>
        </p:nvCxnSpPr>
        <p:spPr>
          <a:xfrm>
            <a:off x="3433023" y="3236100"/>
            <a:ext cx="211618" cy="59955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a:extLst>
              <a:ext uri="{FF2B5EF4-FFF2-40B4-BE49-F238E27FC236}">
                <a16:creationId xmlns:a16="http://schemas.microsoft.com/office/drawing/2014/main" id="{5159A961-3F56-549C-9AEB-A9E5743B9DD7}"/>
              </a:ext>
            </a:extLst>
          </p:cNvPr>
          <p:cNvCxnSpPr>
            <a:stCxn id="27" idx="2"/>
            <a:endCxn id="29" idx="0"/>
          </p:cNvCxnSpPr>
          <p:nvPr/>
        </p:nvCxnSpPr>
        <p:spPr>
          <a:xfrm>
            <a:off x="4003445" y="2544121"/>
            <a:ext cx="527648" cy="3226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a:extLst>
              <a:ext uri="{FF2B5EF4-FFF2-40B4-BE49-F238E27FC236}">
                <a16:creationId xmlns:a16="http://schemas.microsoft.com/office/drawing/2014/main" id="{5F109297-AD73-0328-354A-E8BB998BF53F}"/>
              </a:ext>
            </a:extLst>
          </p:cNvPr>
          <p:cNvCxnSpPr>
            <a:stCxn id="29" idx="2"/>
            <a:endCxn id="8" idx="0"/>
          </p:cNvCxnSpPr>
          <p:nvPr/>
        </p:nvCxnSpPr>
        <p:spPr>
          <a:xfrm>
            <a:off x="4531093" y="3236100"/>
            <a:ext cx="459356" cy="59771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a:extLst>
              <a:ext uri="{FF2B5EF4-FFF2-40B4-BE49-F238E27FC236}">
                <a16:creationId xmlns:a16="http://schemas.microsoft.com/office/drawing/2014/main" id="{B80A039E-18AE-7662-D408-4EB1A959A9CB}"/>
              </a:ext>
            </a:extLst>
          </p:cNvPr>
          <p:cNvCxnSpPr>
            <a:stCxn id="30" idx="2"/>
            <a:endCxn id="31" idx="0"/>
          </p:cNvCxnSpPr>
          <p:nvPr/>
        </p:nvCxnSpPr>
        <p:spPr>
          <a:xfrm flipH="1">
            <a:off x="6866761" y="2544121"/>
            <a:ext cx="481122" cy="3226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5" name="直线箭头连接符 44">
            <a:extLst>
              <a:ext uri="{FF2B5EF4-FFF2-40B4-BE49-F238E27FC236}">
                <a16:creationId xmlns:a16="http://schemas.microsoft.com/office/drawing/2014/main" id="{C02B4910-B3EE-1BDB-268A-DF4F4FBC86D9}"/>
              </a:ext>
            </a:extLst>
          </p:cNvPr>
          <p:cNvCxnSpPr>
            <a:stCxn id="31" idx="2"/>
            <a:endCxn id="18" idx="0"/>
          </p:cNvCxnSpPr>
          <p:nvPr/>
        </p:nvCxnSpPr>
        <p:spPr>
          <a:xfrm flipH="1">
            <a:off x="6338090" y="3236100"/>
            <a:ext cx="528671" cy="59771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7" name="直线箭头连接符 46">
            <a:extLst>
              <a:ext uri="{FF2B5EF4-FFF2-40B4-BE49-F238E27FC236}">
                <a16:creationId xmlns:a16="http://schemas.microsoft.com/office/drawing/2014/main" id="{E70A131A-C05B-FCB6-B690-4BE5B4473714}"/>
              </a:ext>
            </a:extLst>
          </p:cNvPr>
          <p:cNvCxnSpPr>
            <a:stCxn id="30" idx="2"/>
            <a:endCxn id="32" idx="0"/>
          </p:cNvCxnSpPr>
          <p:nvPr/>
        </p:nvCxnSpPr>
        <p:spPr>
          <a:xfrm>
            <a:off x="7347883" y="2544121"/>
            <a:ext cx="616948" cy="3226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9" name="直线箭头连接符 48">
            <a:extLst>
              <a:ext uri="{FF2B5EF4-FFF2-40B4-BE49-F238E27FC236}">
                <a16:creationId xmlns:a16="http://schemas.microsoft.com/office/drawing/2014/main" id="{2790C484-9DD4-8B52-765A-35752BCF575A}"/>
              </a:ext>
            </a:extLst>
          </p:cNvPr>
          <p:cNvCxnSpPr>
            <a:stCxn id="32" idx="2"/>
            <a:endCxn id="25" idx="0"/>
          </p:cNvCxnSpPr>
          <p:nvPr/>
        </p:nvCxnSpPr>
        <p:spPr>
          <a:xfrm>
            <a:off x="7964831" y="3236100"/>
            <a:ext cx="391094" cy="59588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67594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t>bloomfilter</a:t>
            </a:r>
            <a:r>
              <a:rPr kumimoji="1" lang="zh-CN" altLang="en-US" dirty="0"/>
              <a:t>查找</a:t>
            </a:r>
          </a:p>
        </p:txBody>
      </p:sp>
      <p:sp>
        <p:nvSpPr>
          <p:cNvPr id="3" name="矩形 2">
            <a:extLst>
              <a:ext uri="{FF2B5EF4-FFF2-40B4-BE49-F238E27FC236}">
                <a16:creationId xmlns:a16="http://schemas.microsoft.com/office/drawing/2014/main" id="{E45C2AF2-6BC2-B40C-D52F-EACBF5BDF4F6}"/>
              </a:ext>
            </a:extLst>
          </p:cNvPr>
          <p:cNvSpPr/>
          <p:nvPr/>
        </p:nvSpPr>
        <p:spPr>
          <a:xfrm>
            <a:off x="2636597" y="3835659"/>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C34EAAB2-2D9C-1193-52CF-D40D94CE9333}"/>
              </a:ext>
            </a:extLst>
          </p:cNvPr>
          <p:cNvSpPr/>
          <p:nvPr/>
        </p:nvSpPr>
        <p:spPr>
          <a:xfrm>
            <a:off x="3308626" y="3835657"/>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48070954-C986-BB32-BAC2-A8008F80F41E}"/>
              </a:ext>
            </a:extLst>
          </p:cNvPr>
          <p:cNvSpPr/>
          <p:nvPr/>
        </p:nvSpPr>
        <p:spPr>
          <a:xfrm>
            <a:off x="3982405" y="3833821"/>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A20DF5E2-4583-55C7-824E-0BFCD14047B8}"/>
              </a:ext>
            </a:extLst>
          </p:cNvPr>
          <p:cNvSpPr/>
          <p:nvPr/>
        </p:nvSpPr>
        <p:spPr>
          <a:xfrm>
            <a:off x="4654434" y="3833819"/>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AF86EA4D-5791-7EBF-FE0E-63F765B37784}"/>
              </a:ext>
            </a:extLst>
          </p:cNvPr>
          <p:cNvSpPr/>
          <p:nvPr/>
        </p:nvSpPr>
        <p:spPr>
          <a:xfrm>
            <a:off x="5330046" y="3833821"/>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5162362A-E0F5-4BCE-6268-676B56787745}"/>
              </a:ext>
            </a:extLst>
          </p:cNvPr>
          <p:cNvSpPr/>
          <p:nvPr/>
        </p:nvSpPr>
        <p:spPr>
          <a:xfrm>
            <a:off x="6002075" y="3833819"/>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60A08A2C-953C-341D-503B-3A3D3B8CF0DA}"/>
              </a:ext>
            </a:extLst>
          </p:cNvPr>
          <p:cNvSpPr/>
          <p:nvPr/>
        </p:nvSpPr>
        <p:spPr>
          <a:xfrm>
            <a:off x="6675854" y="3831983"/>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365B08AF-212A-1B12-D22E-BAC6D5438AAF}"/>
              </a:ext>
            </a:extLst>
          </p:cNvPr>
          <p:cNvSpPr/>
          <p:nvPr/>
        </p:nvSpPr>
        <p:spPr>
          <a:xfrm>
            <a:off x="7347883" y="3831981"/>
            <a:ext cx="672029" cy="649995"/>
          </a:xfrm>
          <a:prstGeom prst="rect">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6849A961-6E36-63AB-2D60-BEE38AB84989}"/>
              </a:ext>
            </a:extLst>
          </p:cNvPr>
          <p:cNvSpPr/>
          <p:nvPr/>
        </p:nvSpPr>
        <p:spPr>
          <a:xfrm>
            <a:off x="8019910" y="3831981"/>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47D2239F-801E-C92C-19CF-67157CABD130}"/>
              </a:ext>
            </a:extLst>
          </p:cNvPr>
          <p:cNvSpPr/>
          <p:nvPr/>
        </p:nvSpPr>
        <p:spPr>
          <a:xfrm>
            <a:off x="8701123" y="3830145"/>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27" name="文本框 26">
            <a:extLst>
              <a:ext uri="{FF2B5EF4-FFF2-40B4-BE49-F238E27FC236}">
                <a16:creationId xmlns:a16="http://schemas.microsoft.com/office/drawing/2014/main" id="{E572484D-C43E-8F72-B26B-27DB99EF8AE0}"/>
              </a:ext>
            </a:extLst>
          </p:cNvPr>
          <p:cNvSpPr txBox="1"/>
          <p:nvPr/>
        </p:nvSpPr>
        <p:spPr>
          <a:xfrm>
            <a:off x="5807680" y="2113004"/>
            <a:ext cx="493981"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foo</a:t>
            </a:r>
            <a:endParaRPr kumimoji="1" lang="zh-CN" altLang="en-US" dirty="0">
              <a:latin typeface="Times New Roman" panose="02020603050405020304" pitchFamily="18" charset="0"/>
              <a:cs typeface="Times New Roman" panose="02020603050405020304" pitchFamily="18" charset="0"/>
            </a:endParaRPr>
          </a:p>
        </p:txBody>
      </p:sp>
      <p:sp>
        <p:nvSpPr>
          <p:cNvPr id="28" name="文本框 27">
            <a:extLst>
              <a:ext uri="{FF2B5EF4-FFF2-40B4-BE49-F238E27FC236}">
                <a16:creationId xmlns:a16="http://schemas.microsoft.com/office/drawing/2014/main" id="{23C2E16D-301B-600F-FA32-7594A9E53FEE}"/>
              </a:ext>
            </a:extLst>
          </p:cNvPr>
          <p:cNvSpPr txBox="1"/>
          <p:nvPr/>
        </p:nvSpPr>
        <p:spPr>
          <a:xfrm>
            <a:off x="5111390" y="2804983"/>
            <a:ext cx="745717" cy="369332"/>
          </a:xfrm>
          <a:prstGeom prst="rect">
            <a:avLst/>
          </a:prstGeom>
          <a:noFill/>
        </p:spPr>
        <p:txBody>
          <a:bodyPr wrap="none" rtlCol="0">
            <a:spAutoFit/>
          </a:bodyPr>
          <a:lstStyle/>
          <a:p>
            <a:r>
              <a:rPr kumimoji="1" lang="en-US" altLang="zh-CN" dirty="0"/>
              <a:t>hash0</a:t>
            </a:r>
            <a:endParaRPr kumimoji="1" lang="zh-CN" altLang="en-US" dirty="0"/>
          </a:p>
        </p:txBody>
      </p:sp>
      <p:sp>
        <p:nvSpPr>
          <p:cNvPr id="29" name="文本框 28">
            <a:extLst>
              <a:ext uri="{FF2B5EF4-FFF2-40B4-BE49-F238E27FC236}">
                <a16:creationId xmlns:a16="http://schemas.microsoft.com/office/drawing/2014/main" id="{103DC00A-4BBF-0A61-D651-DFDAD3E5169C}"/>
              </a:ext>
            </a:extLst>
          </p:cNvPr>
          <p:cNvSpPr txBox="1"/>
          <p:nvPr/>
        </p:nvSpPr>
        <p:spPr>
          <a:xfrm>
            <a:off x="6209460" y="2804983"/>
            <a:ext cx="745717" cy="369332"/>
          </a:xfrm>
          <a:prstGeom prst="rect">
            <a:avLst/>
          </a:prstGeom>
          <a:noFill/>
        </p:spPr>
        <p:txBody>
          <a:bodyPr wrap="none" rtlCol="0">
            <a:spAutoFit/>
          </a:bodyPr>
          <a:lstStyle/>
          <a:p>
            <a:r>
              <a:rPr kumimoji="1" lang="en-US" altLang="zh-CN" dirty="0"/>
              <a:t>hash1</a:t>
            </a:r>
            <a:endParaRPr kumimoji="1" lang="zh-CN" altLang="en-US" dirty="0"/>
          </a:p>
        </p:txBody>
      </p:sp>
      <p:cxnSp>
        <p:nvCxnSpPr>
          <p:cNvPr id="34" name="直线箭头连接符 33">
            <a:extLst>
              <a:ext uri="{FF2B5EF4-FFF2-40B4-BE49-F238E27FC236}">
                <a16:creationId xmlns:a16="http://schemas.microsoft.com/office/drawing/2014/main" id="{7C8D4A30-D06E-D9C3-A02F-9D9395E6B435}"/>
              </a:ext>
            </a:extLst>
          </p:cNvPr>
          <p:cNvCxnSpPr>
            <a:cxnSpLocks/>
            <a:stCxn id="27" idx="2"/>
            <a:endCxn id="28" idx="0"/>
          </p:cNvCxnSpPr>
          <p:nvPr/>
        </p:nvCxnSpPr>
        <p:spPr>
          <a:xfrm flipH="1">
            <a:off x="5484249" y="2482336"/>
            <a:ext cx="570422" cy="3226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直线箭头连接符 35">
            <a:extLst>
              <a:ext uri="{FF2B5EF4-FFF2-40B4-BE49-F238E27FC236}">
                <a16:creationId xmlns:a16="http://schemas.microsoft.com/office/drawing/2014/main" id="{3261F26F-9703-7C2E-F668-48D51BD84597}"/>
              </a:ext>
            </a:extLst>
          </p:cNvPr>
          <p:cNvCxnSpPr>
            <a:stCxn id="28" idx="2"/>
            <a:endCxn id="6" idx="0"/>
          </p:cNvCxnSpPr>
          <p:nvPr/>
        </p:nvCxnSpPr>
        <p:spPr>
          <a:xfrm flipH="1">
            <a:off x="3644641" y="3174315"/>
            <a:ext cx="1839608" cy="66134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a:extLst>
              <a:ext uri="{FF2B5EF4-FFF2-40B4-BE49-F238E27FC236}">
                <a16:creationId xmlns:a16="http://schemas.microsoft.com/office/drawing/2014/main" id="{5159A961-3F56-549C-9AEB-A9E5743B9DD7}"/>
              </a:ext>
            </a:extLst>
          </p:cNvPr>
          <p:cNvCxnSpPr>
            <a:stCxn id="27" idx="2"/>
            <a:endCxn id="29" idx="0"/>
          </p:cNvCxnSpPr>
          <p:nvPr/>
        </p:nvCxnSpPr>
        <p:spPr>
          <a:xfrm>
            <a:off x="6054671" y="2482336"/>
            <a:ext cx="527648" cy="3226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a:extLst>
              <a:ext uri="{FF2B5EF4-FFF2-40B4-BE49-F238E27FC236}">
                <a16:creationId xmlns:a16="http://schemas.microsoft.com/office/drawing/2014/main" id="{5F109297-AD73-0328-354A-E8BB998BF53F}"/>
              </a:ext>
            </a:extLst>
          </p:cNvPr>
          <p:cNvCxnSpPr>
            <a:stCxn id="29" idx="2"/>
            <a:endCxn id="8" idx="0"/>
          </p:cNvCxnSpPr>
          <p:nvPr/>
        </p:nvCxnSpPr>
        <p:spPr>
          <a:xfrm flipH="1">
            <a:off x="4990449" y="3174315"/>
            <a:ext cx="1591870" cy="65950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3985BA8C-FD07-A831-5C21-656DC3460EEA}"/>
              </a:ext>
            </a:extLst>
          </p:cNvPr>
          <p:cNvSpPr txBox="1"/>
          <p:nvPr/>
        </p:nvSpPr>
        <p:spPr>
          <a:xfrm>
            <a:off x="3399027" y="4597399"/>
            <a:ext cx="491225"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yes</a:t>
            </a:r>
            <a:endParaRPr kumimoji="1" lang="zh-CN" altLang="en-US"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6608F81D-6CD9-D341-6CA3-C3664E2034FF}"/>
              </a:ext>
            </a:extLst>
          </p:cNvPr>
          <p:cNvSpPr txBox="1"/>
          <p:nvPr/>
        </p:nvSpPr>
        <p:spPr>
          <a:xfrm>
            <a:off x="4744835" y="4597399"/>
            <a:ext cx="491225"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yes</a:t>
            </a:r>
            <a:endParaRPr kumimoji="1" lang="zh-CN" altLang="en-US"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15762306-96E9-8894-0986-5CB20C3ABCFC}"/>
              </a:ext>
            </a:extLst>
          </p:cNvPr>
          <p:cNvSpPr txBox="1"/>
          <p:nvPr/>
        </p:nvSpPr>
        <p:spPr>
          <a:xfrm>
            <a:off x="3980655" y="5386391"/>
            <a:ext cx="491225"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yes</a:t>
            </a:r>
            <a:endParaRPr kumimoji="1" lang="zh-CN" altLang="en-US" dirty="0">
              <a:latin typeface="Times New Roman" panose="02020603050405020304" pitchFamily="18" charset="0"/>
              <a:cs typeface="Times New Roman" panose="02020603050405020304" pitchFamily="18" charset="0"/>
            </a:endParaRPr>
          </a:p>
        </p:txBody>
      </p:sp>
      <p:cxnSp>
        <p:nvCxnSpPr>
          <p:cNvPr id="12" name="直线箭头连接符 11">
            <a:extLst>
              <a:ext uri="{FF2B5EF4-FFF2-40B4-BE49-F238E27FC236}">
                <a16:creationId xmlns:a16="http://schemas.microsoft.com/office/drawing/2014/main" id="{F34DA05A-F80C-DA4C-AF01-A0778DA1B10A}"/>
              </a:ext>
            </a:extLst>
          </p:cNvPr>
          <p:cNvCxnSpPr>
            <a:stCxn id="4" idx="2"/>
            <a:endCxn id="10" idx="0"/>
          </p:cNvCxnSpPr>
          <p:nvPr/>
        </p:nvCxnSpPr>
        <p:spPr>
          <a:xfrm>
            <a:off x="3644640" y="4966731"/>
            <a:ext cx="581628" cy="41966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7651D4E8-E45B-32C0-3C02-FC5E8A407B85}"/>
              </a:ext>
            </a:extLst>
          </p:cNvPr>
          <p:cNvCxnSpPr>
            <a:stCxn id="5" idx="2"/>
            <a:endCxn id="10" idx="0"/>
          </p:cNvCxnSpPr>
          <p:nvPr/>
        </p:nvCxnSpPr>
        <p:spPr>
          <a:xfrm flipH="1">
            <a:off x="4226268" y="4966731"/>
            <a:ext cx="764180" cy="41966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1220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t>bloomfilter</a:t>
            </a:r>
            <a:r>
              <a:rPr kumimoji="1" lang="zh-CN" altLang="en-US" dirty="0"/>
              <a:t>查找</a:t>
            </a:r>
          </a:p>
        </p:txBody>
      </p:sp>
      <p:sp>
        <p:nvSpPr>
          <p:cNvPr id="3" name="矩形 2">
            <a:extLst>
              <a:ext uri="{FF2B5EF4-FFF2-40B4-BE49-F238E27FC236}">
                <a16:creationId xmlns:a16="http://schemas.microsoft.com/office/drawing/2014/main" id="{E45C2AF2-6BC2-B40C-D52F-EACBF5BDF4F6}"/>
              </a:ext>
            </a:extLst>
          </p:cNvPr>
          <p:cNvSpPr/>
          <p:nvPr/>
        </p:nvSpPr>
        <p:spPr>
          <a:xfrm>
            <a:off x="2636597" y="3835659"/>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6" name="矩形 5">
            <a:extLst>
              <a:ext uri="{FF2B5EF4-FFF2-40B4-BE49-F238E27FC236}">
                <a16:creationId xmlns:a16="http://schemas.microsoft.com/office/drawing/2014/main" id="{C34EAAB2-2D9C-1193-52CF-D40D94CE9333}"/>
              </a:ext>
            </a:extLst>
          </p:cNvPr>
          <p:cNvSpPr/>
          <p:nvPr/>
        </p:nvSpPr>
        <p:spPr>
          <a:xfrm>
            <a:off x="3308626" y="3835657"/>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7" name="矩形 6">
            <a:extLst>
              <a:ext uri="{FF2B5EF4-FFF2-40B4-BE49-F238E27FC236}">
                <a16:creationId xmlns:a16="http://schemas.microsoft.com/office/drawing/2014/main" id="{48070954-C986-BB32-BAC2-A8008F80F41E}"/>
              </a:ext>
            </a:extLst>
          </p:cNvPr>
          <p:cNvSpPr/>
          <p:nvPr/>
        </p:nvSpPr>
        <p:spPr>
          <a:xfrm>
            <a:off x="3982405" y="3833821"/>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8" name="矩形 7">
            <a:extLst>
              <a:ext uri="{FF2B5EF4-FFF2-40B4-BE49-F238E27FC236}">
                <a16:creationId xmlns:a16="http://schemas.microsoft.com/office/drawing/2014/main" id="{A20DF5E2-4583-55C7-824E-0BFCD14047B8}"/>
              </a:ext>
            </a:extLst>
          </p:cNvPr>
          <p:cNvSpPr/>
          <p:nvPr/>
        </p:nvSpPr>
        <p:spPr>
          <a:xfrm>
            <a:off x="4654434" y="3833819"/>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9" name="矩形 8">
            <a:extLst>
              <a:ext uri="{FF2B5EF4-FFF2-40B4-BE49-F238E27FC236}">
                <a16:creationId xmlns:a16="http://schemas.microsoft.com/office/drawing/2014/main" id="{AF86EA4D-5791-7EBF-FE0E-63F765B37784}"/>
              </a:ext>
            </a:extLst>
          </p:cNvPr>
          <p:cNvSpPr/>
          <p:nvPr/>
        </p:nvSpPr>
        <p:spPr>
          <a:xfrm>
            <a:off x="5330046" y="3833821"/>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18" name="矩形 17">
            <a:extLst>
              <a:ext uri="{FF2B5EF4-FFF2-40B4-BE49-F238E27FC236}">
                <a16:creationId xmlns:a16="http://schemas.microsoft.com/office/drawing/2014/main" id="{5162362A-E0F5-4BCE-6268-676B56787745}"/>
              </a:ext>
            </a:extLst>
          </p:cNvPr>
          <p:cNvSpPr/>
          <p:nvPr/>
        </p:nvSpPr>
        <p:spPr>
          <a:xfrm>
            <a:off x="6002075" y="3833819"/>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19" name="矩形 18">
            <a:extLst>
              <a:ext uri="{FF2B5EF4-FFF2-40B4-BE49-F238E27FC236}">
                <a16:creationId xmlns:a16="http://schemas.microsoft.com/office/drawing/2014/main" id="{60A08A2C-953C-341D-503B-3A3D3B8CF0DA}"/>
              </a:ext>
            </a:extLst>
          </p:cNvPr>
          <p:cNvSpPr/>
          <p:nvPr/>
        </p:nvSpPr>
        <p:spPr>
          <a:xfrm>
            <a:off x="6675854" y="3831983"/>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20" name="矩形 19">
            <a:extLst>
              <a:ext uri="{FF2B5EF4-FFF2-40B4-BE49-F238E27FC236}">
                <a16:creationId xmlns:a16="http://schemas.microsoft.com/office/drawing/2014/main" id="{365B08AF-212A-1B12-D22E-BAC6D5438AAF}"/>
              </a:ext>
            </a:extLst>
          </p:cNvPr>
          <p:cNvSpPr/>
          <p:nvPr/>
        </p:nvSpPr>
        <p:spPr>
          <a:xfrm>
            <a:off x="7347883" y="3831981"/>
            <a:ext cx="672029" cy="649995"/>
          </a:xfrm>
          <a:prstGeom prst="rect">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25" name="矩形 24">
            <a:extLst>
              <a:ext uri="{FF2B5EF4-FFF2-40B4-BE49-F238E27FC236}">
                <a16:creationId xmlns:a16="http://schemas.microsoft.com/office/drawing/2014/main" id="{6849A961-6E36-63AB-2D60-BEE38AB84989}"/>
              </a:ext>
            </a:extLst>
          </p:cNvPr>
          <p:cNvSpPr/>
          <p:nvPr/>
        </p:nvSpPr>
        <p:spPr>
          <a:xfrm>
            <a:off x="8019910" y="3831981"/>
            <a:ext cx="672029" cy="649995"/>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1</a:t>
            </a:r>
            <a:endParaRPr kumimoji="1" lang="zh-CN" altLang="en-US" dirty="0">
              <a:latin typeface="Times New Roman" panose="02020603050405020304" pitchFamily="18" charset="0"/>
              <a:cs typeface="Times New Roman" panose="02020603050405020304" pitchFamily="18" charset="0"/>
            </a:endParaRPr>
          </a:p>
        </p:txBody>
      </p:sp>
      <p:sp>
        <p:nvSpPr>
          <p:cNvPr id="26" name="矩形 25">
            <a:extLst>
              <a:ext uri="{FF2B5EF4-FFF2-40B4-BE49-F238E27FC236}">
                <a16:creationId xmlns:a16="http://schemas.microsoft.com/office/drawing/2014/main" id="{47D2239F-801E-C92C-19CF-67157CABD130}"/>
              </a:ext>
            </a:extLst>
          </p:cNvPr>
          <p:cNvSpPr/>
          <p:nvPr/>
        </p:nvSpPr>
        <p:spPr>
          <a:xfrm>
            <a:off x="8701123" y="3830145"/>
            <a:ext cx="672029" cy="649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0</a:t>
            </a:r>
            <a:endParaRPr kumimoji="1" lang="zh-CN" altLang="en-US" dirty="0">
              <a:latin typeface="Times New Roman" panose="02020603050405020304" pitchFamily="18" charset="0"/>
              <a:cs typeface="Times New Roman" panose="02020603050405020304" pitchFamily="18" charset="0"/>
            </a:endParaRPr>
          </a:p>
        </p:txBody>
      </p:sp>
      <p:sp>
        <p:nvSpPr>
          <p:cNvPr id="27" name="文本框 26">
            <a:extLst>
              <a:ext uri="{FF2B5EF4-FFF2-40B4-BE49-F238E27FC236}">
                <a16:creationId xmlns:a16="http://schemas.microsoft.com/office/drawing/2014/main" id="{E572484D-C43E-8F72-B26B-27DB99EF8AE0}"/>
              </a:ext>
            </a:extLst>
          </p:cNvPr>
          <p:cNvSpPr txBox="1"/>
          <p:nvPr/>
        </p:nvSpPr>
        <p:spPr>
          <a:xfrm>
            <a:off x="5807680" y="2113004"/>
            <a:ext cx="453970"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cat</a:t>
            </a:r>
            <a:endParaRPr kumimoji="1" lang="zh-CN" altLang="en-US" dirty="0">
              <a:latin typeface="Times New Roman" panose="02020603050405020304" pitchFamily="18" charset="0"/>
              <a:cs typeface="Times New Roman" panose="02020603050405020304" pitchFamily="18" charset="0"/>
            </a:endParaRPr>
          </a:p>
        </p:txBody>
      </p:sp>
      <p:sp>
        <p:nvSpPr>
          <p:cNvPr id="28" name="文本框 27">
            <a:extLst>
              <a:ext uri="{FF2B5EF4-FFF2-40B4-BE49-F238E27FC236}">
                <a16:creationId xmlns:a16="http://schemas.microsoft.com/office/drawing/2014/main" id="{23C2E16D-301B-600F-FA32-7594A9E53FEE}"/>
              </a:ext>
            </a:extLst>
          </p:cNvPr>
          <p:cNvSpPr txBox="1"/>
          <p:nvPr/>
        </p:nvSpPr>
        <p:spPr>
          <a:xfrm>
            <a:off x="5111390" y="2804983"/>
            <a:ext cx="745717" cy="369332"/>
          </a:xfrm>
          <a:prstGeom prst="rect">
            <a:avLst/>
          </a:prstGeom>
          <a:noFill/>
        </p:spPr>
        <p:txBody>
          <a:bodyPr wrap="none" rtlCol="0">
            <a:spAutoFit/>
          </a:bodyPr>
          <a:lstStyle/>
          <a:p>
            <a:r>
              <a:rPr kumimoji="1" lang="en-US" altLang="zh-CN" dirty="0"/>
              <a:t>hash0</a:t>
            </a:r>
            <a:endParaRPr kumimoji="1" lang="zh-CN" altLang="en-US" dirty="0"/>
          </a:p>
        </p:txBody>
      </p:sp>
      <p:sp>
        <p:nvSpPr>
          <p:cNvPr id="29" name="文本框 28">
            <a:extLst>
              <a:ext uri="{FF2B5EF4-FFF2-40B4-BE49-F238E27FC236}">
                <a16:creationId xmlns:a16="http://schemas.microsoft.com/office/drawing/2014/main" id="{103DC00A-4BBF-0A61-D651-DFDAD3E5169C}"/>
              </a:ext>
            </a:extLst>
          </p:cNvPr>
          <p:cNvSpPr txBox="1"/>
          <p:nvPr/>
        </p:nvSpPr>
        <p:spPr>
          <a:xfrm>
            <a:off x="6209460" y="2804983"/>
            <a:ext cx="745717" cy="369332"/>
          </a:xfrm>
          <a:prstGeom prst="rect">
            <a:avLst/>
          </a:prstGeom>
          <a:noFill/>
        </p:spPr>
        <p:txBody>
          <a:bodyPr wrap="none" rtlCol="0">
            <a:spAutoFit/>
          </a:bodyPr>
          <a:lstStyle/>
          <a:p>
            <a:r>
              <a:rPr kumimoji="1" lang="en-US" altLang="zh-CN" dirty="0"/>
              <a:t>hash1</a:t>
            </a:r>
            <a:endParaRPr kumimoji="1" lang="zh-CN" altLang="en-US" dirty="0"/>
          </a:p>
        </p:txBody>
      </p:sp>
      <p:cxnSp>
        <p:nvCxnSpPr>
          <p:cNvPr id="34" name="直线箭头连接符 33">
            <a:extLst>
              <a:ext uri="{FF2B5EF4-FFF2-40B4-BE49-F238E27FC236}">
                <a16:creationId xmlns:a16="http://schemas.microsoft.com/office/drawing/2014/main" id="{7C8D4A30-D06E-D9C3-A02F-9D9395E6B435}"/>
              </a:ext>
            </a:extLst>
          </p:cNvPr>
          <p:cNvCxnSpPr>
            <a:cxnSpLocks/>
            <a:stCxn id="27" idx="2"/>
            <a:endCxn id="28" idx="0"/>
          </p:cNvCxnSpPr>
          <p:nvPr/>
        </p:nvCxnSpPr>
        <p:spPr>
          <a:xfrm flipH="1">
            <a:off x="5484249" y="2482336"/>
            <a:ext cx="550416" cy="3226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6" name="直线箭头连接符 35">
            <a:extLst>
              <a:ext uri="{FF2B5EF4-FFF2-40B4-BE49-F238E27FC236}">
                <a16:creationId xmlns:a16="http://schemas.microsoft.com/office/drawing/2014/main" id="{3261F26F-9703-7C2E-F668-48D51BD84597}"/>
              </a:ext>
            </a:extLst>
          </p:cNvPr>
          <p:cNvCxnSpPr>
            <a:cxnSpLocks/>
            <a:stCxn id="28" idx="2"/>
            <a:endCxn id="8" idx="0"/>
          </p:cNvCxnSpPr>
          <p:nvPr/>
        </p:nvCxnSpPr>
        <p:spPr>
          <a:xfrm flipH="1">
            <a:off x="4990449" y="3174315"/>
            <a:ext cx="493800" cy="65950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a:extLst>
              <a:ext uri="{FF2B5EF4-FFF2-40B4-BE49-F238E27FC236}">
                <a16:creationId xmlns:a16="http://schemas.microsoft.com/office/drawing/2014/main" id="{5159A961-3F56-549C-9AEB-A9E5743B9DD7}"/>
              </a:ext>
            </a:extLst>
          </p:cNvPr>
          <p:cNvCxnSpPr>
            <a:stCxn id="27" idx="2"/>
            <a:endCxn id="29" idx="0"/>
          </p:cNvCxnSpPr>
          <p:nvPr/>
        </p:nvCxnSpPr>
        <p:spPr>
          <a:xfrm>
            <a:off x="6034665" y="2482336"/>
            <a:ext cx="547654" cy="32264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a:extLst>
              <a:ext uri="{FF2B5EF4-FFF2-40B4-BE49-F238E27FC236}">
                <a16:creationId xmlns:a16="http://schemas.microsoft.com/office/drawing/2014/main" id="{5F109297-AD73-0328-354A-E8BB998BF53F}"/>
              </a:ext>
            </a:extLst>
          </p:cNvPr>
          <p:cNvCxnSpPr>
            <a:cxnSpLocks/>
            <a:stCxn id="29" idx="2"/>
            <a:endCxn id="19" idx="0"/>
          </p:cNvCxnSpPr>
          <p:nvPr/>
        </p:nvCxnSpPr>
        <p:spPr>
          <a:xfrm>
            <a:off x="6582319" y="3174315"/>
            <a:ext cx="429550" cy="65766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3985BA8C-FD07-A831-5C21-656DC3460EEA}"/>
              </a:ext>
            </a:extLst>
          </p:cNvPr>
          <p:cNvSpPr txBox="1"/>
          <p:nvPr/>
        </p:nvSpPr>
        <p:spPr>
          <a:xfrm>
            <a:off x="6797094" y="4597399"/>
            <a:ext cx="415498"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no</a:t>
            </a:r>
            <a:endParaRPr kumimoji="1" lang="zh-CN" altLang="en-US"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6608F81D-6CD9-D341-6CA3-C3664E2034FF}"/>
              </a:ext>
            </a:extLst>
          </p:cNvPr>
          <p:cNvSpPr txBox="1"/>
          <p:nvPr/>
        </p:nvSpPr>
        <p:spPr>
          <a:xfrm>
            <a:off x="4744835" y="4597399"/>
            <a:ext cx="491225"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yes</a:t>
            </a:r>
            <a:endParaRPr kumimoji="1" lang="zh-CN" altLang="en-US" dirty="0">
              <a:latin typeface="Times New Roman" panose="02020603050405020304" pitchFamily="18" charset="0"/>
              <a:cs typeface="Times New Roman" panose="02020603050405020304" pitchFamily="18" charset="0"/>
            </a:endParaRPr>
          </a:p>
        </p:txBody>
      </p:sp>
      <p:sp>
        <p:nvSpPr>
          <p:cNvPr id="10" name="文本框 9">
            <a:extLst>
              <a:ext uri="{FF2B5EF4-FFF2-40B4-BE49-F238E27FC236}">
                <a16:creationId xmlns:a16="http://schemas.microsoft.com/office/drawing/2014/main" id="{15762306-96E9-8894-0986-5CB20C3ABCFC}"/>
              </a:ext>
            </a:extLst>
          </p:cNvPr>
          <p:cNvSpPr txBox="1"/>
          <p:nvPr/>
        </p:nvSpPr>
        <p:spPr>
          <a:xfrm>
            <a:off x="5643973" y="5386391"/>
            <a:ext cx="415498"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no</a:t>
            </a:r>
            <a:endParaRPr kumimoji="1" lang="zh-CN" altLang="en-US" dirty="0">
              <a:latin typeface="Times New Roman" panose="02020603050405020304" pitchFamily="18" charset="0"/>
              <a:cs typeface="Times New Roman" panose="02020603050405020304" pitchFamily="18" charset="0"/>
            </a:endParaRPr>
          </a:p>
        </p:txBody>
      </p:sp>
      <p:cxnSp>
        <p:nvCxnSpPr>
          <p:cNvPr id="12" name="直线箭头连接符 11">
            <a:extLst>
              <a:ext uri="{FF2B5EF4-FFF2-40B4-BE49-F238E27FC236}">
                <a16:creationId xmlns:a16="http://schemas.microsoft.com/office/drawing/2014/main" id="{F34DA05A-F80C-DA4C-AF01-A0778DA1B10A}"/>
              </a:ext>
            </a:extLst>
          </p:cNvPr>
          <p:cNvCxnSpPr>
            <a:stCxn id="4" idx="2"/>
            <a:endCxn id="10" idx="0"/>
          </p:cNvCxnSpPr>
          <p:nvPr/>
        </p:nvCxnSpPr>
        <p:spPr>
          <a:xfrm flipH="1">
            <a:off x="5851722" y="4966731"/>
            <a:ext cx="1153121" cy="41966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7651D4E8-E45B-32C0-3C02-FC5E8A407B85}"/>
              </a:ext>
            </a:extLst>
          </p:cNvPr>
          <p:cNvCxnSpPr>
            <a:stCxn id="5" idx="2"/>
            <a:endCxn id="10" idx="0"/>
          </p:cNvCxnSpPr>
          <p:nvPr/>
        </p:nvCxnSpPr>
        <p:spPr>
          <a:xfrm>
            <a:off x="4990448" y="4966731"/>
            <a:ext cx="861274" cy="41966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D185009B-B87A-D2E5-0D8D-64E19DC141E6}"/>
              </a:ext>
            </a:extLst>
          </p:cNvPr>
          <p:cNvSpPr txBox="1"/>
          <p:nvPr/>
        </p:nvSpPr>
        <p:spPr>
          <a:xfrm>
            <a:off x="7347883" y="5883044"/>
            <a:ext cx="4684872" cy="400110"/>
          </a:xfrm>
          <a:prstGeom prst="rect">
            <a:avLst/>
          </a:prstGeom>
          <a:noFill/>
        </p:spPr>
        <p:txBody>
          <a:bodyPr wrap="none" rtlCol="0">
            <a:spAutoFit/>
          </a:bodyPr>
          <a:lstStyle/>
          <a:p>
            <a:r>
              <a:rPr kumimoji="1" lang="en-US" altLang="zh-CN" sz="2000" dirty="0" err="1">
                <a:latin typeface="Times New Roman" panose="02020603050405020304" pitchFamily="18" charset="0"/>
                <a:cs typeface="Times New Roman" panose="02020603050405020304" pitchFamily="18" charset="0"/>
              </a:rPr>
              <a:t>bloomfilter</a:t>
            </a:r>
            <a:r>
              <a:rPr kumimoji="1" lang="zh-CN" altLang="en-US" sz="2000" dirty="0">
                <a:latin typeface="Times New Roman" panose="02020603050405020304" pitchFamily="18" charset="0"/>
                <a:cs typeface="Times New Roman" panose="02020603050405020304" pitchFamily="18" charset="0"/>
              </a:rPr>
              <a:t>：可以判断数据一定不在表中</a:t>
            </a:r>
          </a:p>
        </p:txBody>
      </p:sp>
    </p:spTree>
    <p:extLst>
      <p:ext uri="{BB962C8B-B14F-4D97-AF65-F5344CB8AC3E}">
        <p14:creationId xmlns:p14="http://schemas.microsoft.com/office/powerpoint/2010/main" val="24305174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t>表的逻辑视图</a:t>
            </a:r>
          </a:p>
        </p:txBody>
      </p:sp>
      <p:graphicFrame>
        <p:nvGraphicFramePr>
          <p:cNvPr id="13" name="表格 14">
            <a:extLst>
              <a:ext uri="{FF2B5EF4-FFF2-40B4-BE49-F238E27FC236}">
                <a16:creationId xmlns:a16="http://schemas.microsoft.com/office/drawing/2014/main" id="{9DA9D2BE-B400-D2E5-EBB1-6A0BD865AE9D}"/>
              </a:ext>
            </a:extLst>
          </p:cNvPr>
          <p:cNvGraphicFramePr>
            <a:graphicFrameLocks noGrp="1"/>
          </p:cNvGraphicFramePr>
          <p:nvPr>
            <p:extLst>
              <p:ext uri="{D42A27DB-BD31-4B8C-83A1-F6EECF244321}">
                <p14:modId xmlns:p14="http://schemas.microsoft.com/office/powerpoint/2010/main" val="3810344586"/>
              </p:ext>
            </p:extLst>
          </p:nvPr>
        </p:nvGraphicFramePr>
        <p:xfrm>
          <a:off x="838200" y="1724629"/>
          <a:ext cx="10515600" cy="4972146"/>
        </p:xfrm>
        <a:graphic>
          <a:graphicData uri="http://schemas.openxmlformats.org/drawingml/2006/table">
            <a:tbl>
              <a:tblPr firstRow="1" bandRow="1">
                <a:tableStyleId>{5940675A-B579-460E-94D1-54222C63F5DA}</a:tableStyleId>
              </a:tblPr>
              <a:tblGrid>
                <a:gridCol w="1615633">
                  <a:extLst>
                    <a:ext uri="{9D8B030D-6E8A-4147-A177-3AD203B41FA5}">
                      <a16:colId xmlns:a16="http://schemas.microsoft.com/office/drawing/2014/main" val="111700009"/>
                    </a:ext>
                  </a:extLst>
                </a:gridCol>
                <a:gridCol w="3642167">
                  <a:extLst>
                    <a:ext uri="{9D8B030D-6E8A-4147-A177-3AD203B41FA5}">
                      <a16:colId xmlns:a16="http://schemas.microsoft.com/office/drawing/2014/main" val="1040888570"/>
                    </a:ext>
                  </a:extLst>
                </a:gridCol>
                <a:gridCol w="2628900">
                  <a:extLst>
                    <a:ext uri="{9D8B030D-6E8A-4147-A177-3AD203B41FA5}">
                      <a16:colId xmlns:a16="http://schemas.microsoft.com/office/drawing/2014/main" val="165823026"/>
                    </a:ext>
                  </a:extLst>
                </a:gridCol>
                <a:gridCol w="2628900">
                  <a:extLst>
                    <a:ext uri="{9D8B030D-6E8A-4147-A177-3AD203B41FA5}">
                      <a16:colId xmlns:a16="http://schemas.microsoft.com/office/drawing/2014/main" val="369904818"/>
                    </a:ext>
                  </a:extLst>
                </a:gridCol>
              </a:tblGrid>
              <a:tr h="381965">
                <a:tc>
                  <a:txBody>
                    <a:bodyPr/>
                    <a:lstStyle/>
                    <a:p>
                      <a:pPr algn="ctr"/>
                      <a:r>
                        <a:rPr lang="en-US" altLang="zh-CN" dirty="0">
                          <a:latin typeface="Times New Roman" panose="02020603050405020304" pitchFamily="18" charset="0"/>
                          <a:cs typeface="Times New Roman" panose="02020603050405020304" pitchFamily="18" charset="0"/>
                        </a:rPr>
                        <a:t>Name</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Photo</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Album</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r>
                        <a:rPr lang="en-US" altLang="zh-CN" dirty="0">
                          <a:latin typeface="Times New Roman" panose="02020603050405020304" pitchFamily="18" charset="0"/>
                          <a:cs typeface="Times New Roman" panose="02020603050405020304" pitchFamily="18" charset="0"/>
                        </a:rPr>
                        <a:t>Masterpiece</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505854737"/>
                  </a:ext>
                </a:extLst>
              </a:tr>
              <a:tr h="381964">
                <a:tc>
                  <a:txBody>
                    <a:bodyPr/>
                    <a:lstStyle/>
                    <a:p>
                      <a:pPr algn="ctr"/>
                      <a:r>
                        <a:rPr lang="en-US" altLang="zh-CN" dirty="0" err="1">
                          <a:latin typeface="Times New Roman" panose="02020603050405020304" pitchFamily="18" charset="0"/>
                          <a:cs typeface="Times New Roman" panose="02020603050405020304" pitchFamily="18" charset="0"/>
                        </a:rPr>
                        <a:t>Hanpo</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915377951"/>
                  </a:ext>
                </a:extLst>
              </a:tr>
              <a:tr h="3773347">
                <a:tc>
                  <a:txBody>
                    <a:bodyPr/>
                    <a:lstStyle/>
                    <a:p>
                      <a:pPr algn="ctr">
                        <a:lnSpc>
                          <a:spcPct val="100000"/>
                        </a:lnSpc>
                      </a:pPr>
                      <a:endParaRPr lang="en-US" altLang="zh-CN" dirty="0">
                        <a:latin typeface="Times New Roman" panose="02020603050405020304" pitchFamily="18" charset="0"/>
                        <a:cs typeface="Times New Roman" panose="02020603050405020304" pitchFamily="18" charset="0"/>
                      </a:endParaRPr>
                    </a:p>
                    <a:p>
                      <a:pPr algn="ctr">
                        <a:lnSpc>
                          <a:spcPct val="100000"/>
                        </a:lnSpc>
                      </a:pPr>
                      <a:endParaRPr lang="en-US" altLang="zh-CN" dirty="0">
                        <a:latin typeface="Times New Roman" panose="02020603050405020304" pitchFamily="18" charset="0"/>
                        <a:cs typeface="Times New Roman" panose="02020603050405020304" pitchFamily="18" charset="0"/>
                      </a:endParaRPr>
                    </a:p>
                    <a:p>
                      <a:pPr algn="ctr">
                        <a:lnSpc>
                          <a:spcPct val="100000"/>
                        </a:lnSpc>
                      </a:pPr>
                      <a:endParaRPr lang="en-US" altLang="zh-CN" dirty="0">
                        <a:latin typeface="Times New Roman" panose="02020603050405020304" pitchFamily="18" charset="0"/>
                        <a:cs typeface="Times New Roman" panose="02020603050405020304" pitchFamily="18" charset="0"/>
                      </a:endParaRPr>
                    </a:p>
                    <a:p>
                      <a:pPr algn="ctr">
                        <a:lnSpc>
                          <a:spcPct val="100000"/>
                        </a:lnSpc>
                      </a:pPr>
                      <a:endParaRPr lang="en-US" altLang="zh-CN" dirty="0">
                        <a:latin typeface="Times New Roman" panose="02020603050405020304" pitchFamily="18" charset="0"/>
                        <a:cs typeface="Times New Roman" panose="02020603050405020304" pitchFamily="18" charset="0"/>
                      </a:endParaRPr>
                    </a:p>
                    <a:p>
                      <a:pPr algn="ctr">
                        <a:lnSpc>
                          <a:spcPct val="100000"/>
                        </a:lnSpc>
                      </a:pPr>
                      <a:endParaRPr lang="en-US" altLang="zh-CN" dirty="0">
                        <a:latin typeface="Times New Roman" panose="02020603050405020304" pitchFamily="18" charset="0"/>
                        <a:cs typeface="Times New Roman" panose="02020603050405020304" pitchFamily="18" charset="0"/>
                      </a:endParaRPr>
                    </a:p>
                    <a:p>
                      <a:pPr algn="ctr">
                        <a:lnSpc>
                          <a:spcPct val="100000"/>
                        </a:lnSpc>
                      </a:pPr>
                      <a:endParaRPr lang="en-US" altLang="zh-CN" dirty="0">
                        <a:latin typeface="Times New Roman" panose="02020603050405020304" pitchFamily="18" charset="0"/>
                        <a:cs typeface="Times New Roman" panose="02020603050405020304" pitchFamily="18" charset="0"/>
                      </a:endParaRPr>
                    </a:p>
                    <a:p>
                      <a:pPr algn="ctr">
                        <a:lnSpc>
                          <a:spcPct val="100000"/>
                        </a:lnSpc>
                      </a:pPr>
                      <a:r>
                        <a:rPr lang="en-US" altLang="zh-CN" dirty="0">
                          <a:latin typeface="Times New Roman" panose="02020603050405020304" pitchFamily="18" charset="0"/>
                          <a:cs typeface="Times New Roman" panose="02020603050405020304" pitchFamily="18" charset="0"/>
                        </a:rPr>
                        <a:t>Lorde</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endParaRPr lang="en-US" altLang="zh-CN" dirty="0">
                        <a:latin typeface="Times New Roman" panose="02020603050405020304" pitchFamily="18" charset="0"/>
                        <a:cs typeface="Times New Roman" panose="02020603050405020304" pitchFamily="18" charset="0"/>
                      </a:endParaRPr>
                    </a:p>
                    <a:p>
                      <a:pPr algn="ctr"/>
                      <a:endParaRPr lang="en-US" altLang="zh-CN" sz="1400" dirty="0">
                        <a:latin typeface="Times New Roman" panose="02020603050405020304" pitchFamily="18" charset="0"/>
                        <a:cs typeface="Times New Roman" panose="02020603050405020304" pitchFamily="18" charset="0"/>
                      </a:endParaRPr>
                    </a:p>
                    <a:p>
                      <a:pPr algn="ctr"/>
                      <a:endParaRPr lang="en-US" altLang="zh-CN" sz="1400" dirty="0">
                        <a:latin typeface="Times New Roman" panose="02020603050405020304" pitchFamily="18" charset="0"/>
                        <a:cs typeface="Times New Roman" panose="02020603050405020304" pitchFamily="18" charset="0"/>
                      </a:endParaRPr>
                    </a:p>
                    <a:p>
                      <a:pPr algn="ctr"/>
                      <a:endParaRPr lang="en-US" altLang="zh-CN" dirty="0">
                        <a:latin typeface="Times New Roman" panose="02020603050405020304" pitchFamily="18" charset="0"/>
                        <a:cs typeface="Times New Roman" panose="02020603050405020304" pitchFamily="18" charset="0"/>
                      </a:endParaRPr>
                    </a:p>
                    <a:p>
                      <a:pPr algn="ctr"/>
                      <a:endParaRPr lang="en-US" altLang="zh-CN" dirty="0">
                        <a:latin typeface="Times New Roman" panose="02020603050405020304" pitchFamily="18" charset="0"/>
                        <a:cs typeface="Times New Roman" panose="02020603050405020304" pitchFamily="18" charset="0"/>
                      </a:endParaRPr>
                    </a:p>
                    <a:p>
                      <a:pPr algn="ctr"/>
                      <a:endParaRPr lang="en-US" altLang="zh-CN" dirty="0">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Solar Power, 2021</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Melodrama, 2017</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latin typeface="Times New Roman" panose="02020603050405020304" pitchFamily="18" charset="0"/>
                          <a:cs typeface="Times New Roman" panose="02020603050405020304" pitchFamily="18" charset="0"/>
                        </a:rPr>
                        <a:t>Pure</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Heroine, 2013</a:t>
                      </a:r>
                    </a:p>
                  </a:txBody>
                  <a:tcPr/>
                </a:tc>
                <a:tc>
                  <a:txBody>
                    <a:bodyPr/>
                    <a:lstStyle/>
                    <a:p>
                      <a:pPr algn="ctr"/>
                      <a:endParaRPr lang="en-US" altLang="zh-CN" dirty="0">
                        <a:latin typeface="Times New Roman" panose="02020603050405020304" pitchFamily="18" charset="0"/>
                        <a:cs typeface="Times New Roman" panose="02020603050405020304" pitchFamily="18" charset="0"/>
                      </a:endParaRPr>
                    </a:p>
                    <a:p>
                      <a:pPr algn="ctr"/>
                      <a:endParaRPr lang="en-US" altLang="zh-CN" dirty="0">
                        <a:latin typeface="Times New Roman" panose="02020603050405020304" pitchFamily="18" charset="0"/>
                        <a:cs typeface="Times New Roman" panose="02020603050405020304" pitchFamily="18" charset="0"/>
                      </a:endParaRPr>
                    </a:p>
                    <a:p>
                      <a:pPr algn="ctr"/>
                      <a:endParaRPr lang="en-US" altLang="zh-CN" dirty="0">
                        <a:latin typeface="Times New Roman" panose="02020603050405020304" pitchFamily="18" charset="0"/>
                        <a:cs typeface="Times New Roman" panose="02020603050405020304" pitchFamily="18" charset="0"/>
                      </a:endParaRPr>
                    </a:p>
                    <a:p>
                      <a:pPr algn="ctr"/>
                      <a:endParaRPr lang="en-US" altLang="zh-CN" dirty="0">
                        <a:latin typeface="Times New Roman" panose="02020603050405020304" pitchFamily="18" charset="0"/>
                        <a:cs typeface="Times New Roman" panose="02020603050405020304" pitchFamily="18" charset="0"/>
                      </a:endParaRPr>
                    </a:p>
                    <a:p>
                      <a:pPr algn="ctr"/>
                      <a:endParaRPr lang="en-US" altLang="zh-CN" dirty="0">
                        <a:latin typeface="Times New Roman" panose="02020603050405020304" pitchFamily="18" charset="0"/>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 altLang="zh-CN" dirty="0">
                          <a:latin typeface="Times New Roman" panose="02020603050405020304" pitchFamily="18" charset="0"/>
                          <a:cs typeface="Times New Roman" panose="02020603050405020304" pitchFamily="18" charset="0"/>
                        </a:rPr>
                        <a:t>Solar Power, 2021</a:t>
                      </a:r>
                    </a:p>
                    <a:p>
                      <a:pPr marL="0" marR="0" lvl="0" indent="0" algn="ctr" defTabSz="914400" rtl="0" eaLnBrk="1" fontAlgn="auto" latinLnBrk="0" hangingPunct="1">
                        <a:lnSpc>
                          <a:spcPct val="100000"/>
                        </a:lnSpc>
                        <a:spcBef>
                          <a:spcPts val="0"/>
                        </a:spcBef>
                        <a:spcAft>
                          <a:spcPts val="0"/>
                        </a:spcAft>
                        <a:buClrTx/>
                        <a:buSzTx/>
                        <a:buFontTx/>
                        <a:buNone/>
                        <a:tabLst/>
                        <a:defRPr/>
                      </a:pPr>
                      <a:r>
                        <a:rPr lang="en" altLang="zh-CN" dirty="0">
                          <a:latin typeface="Times New Roman" panose="02020603050405020304" pitchFamily="18" charset="0"/>
                          <a:cs typeface="Times New Roman" panose="02020603050405020304" pitchFamily="18" charset="0"/>
                        </a:rPr>
                        <a:t>Green Light, 2017</a:t>
                      </a:r>
                    </a:p>
                    <a:p>
                      <a:pPr marL="0" marR="0" lvl="0" indent="0" algn="ctr" defTabSz="914400" rtl="0" eaLnBrk="1" fontAlgn="auto" latinLnBrk="0" hangingPunct="1">
                        <a:lnSpc>
                          <a:spcPct val="100000"/>
                        </a:lnSpc>
                        <a:spcBef>
                          <a:spcPts val="0"/>
                        </a:spcBef>
                        <a:spcAft>
                          <a:spcPts val="0"/>
                        </a:spcAft>
                        <a:buClrTx/>
                        <a:buSzTx/>
                        <a:buFontTx/>
                        <a:buNone/>
                        <a:tabLst/>
                        <a:defRPr/>
                      </a:pPr>
                      <a:r>
                        <a:rPr lang="en" altLang="zh-CN" dirty="0">
                          <a:latin typeface="Times New Roman" panose="02020603050405020304" pitchFamily="18" charset="0"/>
                          <a:cs typeface="Times New Roman" panose="02020603050405020304" pitchFamily="18" charset="0"/>
                        </a:rPr>
                        <a:t>Yellow Flicker Beat, 2014</a:t>
                      </a:r>
                      <a:endParaRPr lang="en-US" altLang="zh-CN" dirty="0">
                        <a:latin typeface="Times New Roman" panose="02020603050405020304" pitchFamily="18" charset="0"/>
                        <a:cs typeface="Times New Roman" panose="02020603050405020304" pitchFamily="18" charset="0"/>
                      </a:endParaRPr>
                    </a:p>
                    <a:p>
                      <a:pPr algn="ctr"/>
                      <a:r>
                        <a:rPr lang="en-US" altLang="zh-CN" dirty="0">
                          <a:latin typeface="Times New Roman" panose="02020603050405020304" pitchFamily="18" charset="0"/>
                          <a:cs typeface="Times New Roman" panose="02020603050405020304" pitchFamily="18" charset="0"/>
                        </a:rPr>
                        <a:t>Royals, 2013</a:t>
                      </a:r>
                    </a:p>
                  </a:txBody>
                  <a:tcPr/>
                </a:tc>
                <a:extLst>
                  <a:ext uri="{0D108BD9-81ED-4DB2-BD59-A6C34878D82A}">
                    <a16:rowId xmlns:a16="http://schemas.microsoft.com/office/drawing/2014/main" val="541731325"/>
                  </a:ext>
                </a:extLst>
              </a:tr>
              <a:tr h="434870">
                <a:tc>
                  <a:txBody>
                    <a:bodyPr/>
                    <a:lstStyle/>
                    <a:p>
                      <a:pPr algn="ctr"/>
                      <a:r>
                        <a:rPr lang="en-US" altLang="zh-CN" dirty="0">
                          <a:latin typeface="Times New Roman" panose="02020603050405020304" pitchFamily="18" charset="0"/>
                          <a:cs typeface="Times New Roman" panose="02020603050405020304" pitchFamily="18" charset="0"/>
                        </a:rPr>
                        <a:t>Tiger</a:t>
                      </a: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tc>
                <a:tc>
                  <a:txBody>
                    <a:bodyPr/>
                    <a:lstStyle/>
                    <a:p>
                      <a:pPr algn="ctr"/>
                      <a:endParaRPr lang="zh-CN" altLang="en-US">
                        <a:latin typeface="Times New Roman" panose="02020603050405020304" pitchFamily="18" charset="0"/>
                        <a:cs typeface="Times New Roman" panose="02020603050405020304" pitchFamily="18" charset="0"/>
                      </a:endParaRPr>
                    </a:p>
                  </a:txBody>
                  <a:tcPr/>
                </a:tc>
                <a:tc>
                  <a:txBody>
                    <a:bodyPr/>
                    <a:lstStyle/>
                    <a:p>
                      <a:pPr algn="ct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30763437"/>
                  </a:ext>
                </a:extLst>
              </a:tr>
            </a:tbl>
          </a:graphicData>
        </a:graphic>
      </p:graphicFrame>
      <p:graphicFrame>
        <p:nvGraphicFramePr>
          <p:cNvPr id="15" name="表格 15">
            <a:extLst>
              <a:ext uri="{FF2B5EF4-FFF2-40B4-BE49-F238E27FC236}">
                <a16:creationId xmlns:a16="http://schemas.microsoft.com/office/drawing/2014/main" id="{CC5E88D0-D151-5E66-DB67-2F06C067FC5B}"/>
              </a:ext>
            </a:extLst>
          </p:cNvPr>
          <p:cNvGraphicFramePr>
            <a:graphicFrameLocks noGrp="1"/>
          </p:cNvGraphicFramePr>
          <p:nvPr>
            <p:extLst>
              <p:ext uri="{D42A27DB-BD31-4B8C-83A1-F6EECF244321}">
                <p14:modId xmlns:p14="http://schemas.microsoft.com/office/powerpoint/2010/main" val="592435298"/>
              </p:ext>
            </p:extLst>
          </p:nvPr>
        </p:nvGraphicFramePr>
        <p:xfrm>
          <a:off x="6096000" y="1353789"/>
          <a:ext cx="5257800" cy="370840"/>
        </p:xfrm>
        <a:graphic>
          <a:graphicData uri="http://schemas.openxmlformats.org/drawingml/2006/table">
            <a:tbl>
              <a:tblPr firstRow="1" bandRow="1">
                <a:tableStyleId>{5940675A-B579-460E-94D1-54222C63F5DA}</a:tableStyleId>
              </a:tblPr>
              <a:tblGrid>
                <a:gridCol w="5257800">
                  <a:extLst>
                    <a:ext uri="{9D8B030D-6E8A-4147-A177-3AD203B41FA5}">
                      <a16:colId xmlns:a16="http://schemas.microsoft.com/office/drawing/2014/main" val="1890642495"/>
                    </a:ext>
                  </a:extLst>
                </a:gridCol>
              </a:tblGrid>
              <a:tr h="370840">
                <a:tc>
                  <a:txBody>
                    <a:bodyPr/>
                    <a:lstStyle/>
                    <a:p>
                      <a:pPr algn="ctr"/>
                      <a:r>
                        <a:rPr lang="en-US" altLang="zh-CN" dirty="0">
                          <a:latin typeface="Times New Roman" panose="02020603050405020304" pitchFamily="18" charset="0"/>
                          <a:cs typeface="Times New Roman" panose="02020603050405020304" pitchFamily="18" charset="0"/>
                        </a:rPr>
                        <a:t>Career</a:t>
                      </a:r>
                      <a:endParaRPr lang="zh-CN" altLang="en-US"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91644298"/>
                  </a:ext>
                </a:extLst>
              </a:tr>
            </a:tbl>
          </a:graphicData>
        </a:graphic>
      </p:graphicFrame>
      <p:pic>
        <p:nvPicPr>
          <p:cNvPr id="2050" name="Picture 2" descr="undefined">
            <a:extLst>
              <a:ext uri="{FF2B5EF4-FFF2-40B4-BE49-F238E27FC236}">
                <a16:creationId xmlns:a16="http://schemas.microsoft.com/office/drawing/2014/main" id="{195C70ED-69D9-106D-E79A-74047D36695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7328"/>
          <a:stretch/>
        </p:blipFill>
        <p:spPr bwMode="auto">
          <a:xfrm>
            <a:off x="4629874" y="4475766"/>
            <a:ext cx="1365813" cy="1727629"/>
          </a:xfrm>
          <a:prstGeom prst="rect">
            <a:avLst/>
          </a:prstGeom>
          <a:noFill/>
          <a:extLst>
            <a:ext uri="{909E8E84-426E-40DD-AFC4-6F175D3DCCD1}">
              <a14:hiddenFill xmlns:a14="http://schemas.microsoft.com/office/drawing/2010/main">
                <a:solidFill>
                  <a:srgbClr val="FFFFFF"/>
                </a:solidFill>
              </a14:hiddenFill>
            </a:ext>
          </a:extLst>
        </p:spPr>
      </p:pic>
      <p:sp>
        <p:nvSpPr>
          <p:cNvPr id="16" name="文本框 15">
            <a:extLst>
              <a:ext uri="{FF2B5EF4-FFF2-40B4-BE49-F238E27FC236}">
                <a16:creationId xmlns:a16="http://schemas.microsoft.com/office/drawing/2014/main" id="{166D761B-B98F-8B65-56D3-B8DC68CD6B89}"/>
              </a:ext>
            </a:extLst>
          </p:cNvPr>
          <p:cNvSpPr txBox="1"/>
          <p:nvPr/>
        </p:nvSpPr>
        <p:spPr>
          <a:xfrm>
            <a:off x="5443257" y="4117862"/>
            <a:ext cx="652743" cy="369332"/>
          </a:xfrm>
          <a:prstGeom prst="rect">
            <a:avLst/>
          </a:prstGeom>
          <a:noFill/>
        </p:spPr>
        <p:txBody>
          <a:bodyPr wrap="none" rtlCol="0">
            <a:spAutoFit/>
          </a:bodyPr>
          <a:lstStyle/>
          <a:p>
            <a:r>
              <a:rPr kumimoji="1" lang="en-US" altLang="zh-CN" dirty="0">
                <a:solidFill>
                  <a:schemeClr val="accent2"/>
                </a:solidFill>
                <a:latin typeface="Times New Roman" panose="02020603050405020304" pitchFamily="18" charset="0"/>
                <a:cs typeface="Times New Roman" panose="02020603050405020304" pitchFamily="18" charset="0"/>
              </a:rPr>
              <a:t>2010</a:t>
            </a:r>
            <a:endParaRPr kumimoji="1" lang="zh-CN" altLang="en-US" dirty="0">
              <a:solidFill>
                <a:schemeClr val="accent2"/>
              </a:solidFill>
              <a:latin typeface="Times New Roman" panose="02020603050405020304" pitchFamily="18" charset="0"/>
              <a:cs typeface="Times New Roman" panose="02020603050405020304" pitchFamily="18" charset="0"/>
            </a:endParaRPr>
          </a:p>
        </p:txBody>
      </p:sp>
      <p:pic>
        <p:nvPicPr>
          <p:cNvPr id="2052" name="Picture 4" descr="Lorde wearing a white crop top and black trousers singing onstage while closing her eyes">
            <a:extLst>
              <a:ext uri="{FF2B5EF4-FFF2-40B4-BE49-F238E27FC236}">
                <a16:creationId xmlns:a16="http://schemas.microsoft.com/office/drawing/2014/main" id="{6EC9BEBC-FFE1-F8BB-53FB-AD987A4132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95346" y="3900984"/>
            <a:ext cx="1389709" cy="2088916"/>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a:extLst>
              <a:ext uri="{FF2B5EF4-FFF2-40B4-BE49-F238E27FC236}">
                <a16:creationId xmlns:a16="http://schemas.microsoft.com/office/drawing/2014/main" id="{680EDCB4-56D8-6299-0356-66BE0CCDE207}"/>
              </a:ext>
            </a:extLst>
          </p:cNvPr>
          <p:cNvSpPr txBox="1"/>
          <p:nvPr/>
        </p:nvSpPr>
        <p:spPr>
          <a:xfrm>
            <a:off x="4809805" y="3543972"/>
            <a:ext cx="646331" cy="369332"/>
          </a:xfrm>
          <a:prstGeom prst="rect">
            <a:avLst/>
          </a:prstGeom>
          <a:noFill/>
        </p:spPr>
        <p:txBody>
          <a:bodyPr wrap="none" rtlCol="0">
            <a:spAutoFit/>
          </a:bodyPr>
          <a:lstStyle/>
          <a:p>
            <a:r>
              <a:rPr kumimoji="1" lang="en-US" altLang="zh-CN" dirty="0">
                <a:solidFill>
                  <a:schemeClr val="accent2"/>
                </a:solidFill>
                <a:latin typeface="Times New Roman" panose="02020603050405020304" pitchFamily="18" charset="0"/>
                <a:cs typeface="Times New Roman" panose="02020603050405020304" pitchFamily="18" charset="0"/>
              </a:rPr>
              <a:t>2014</a:t>
            </a:r>
            <a:endParaRPr kumimoji="1" lang="zh-CN" altLang="en-US" dirty="0">
              <a:solidFill>
                <a:schemeClr val="accent2"/>
              </a:solidFill>
              <a:latin typeface="Times New Roman" panose="02020603050405020304" pitchFamily="18" charset="0"/>
              <a:cs typeface="Times New Roman" panose="02020603050405020304" pitchFamily="18" charset="0"/>
            </a:endParaRPr>
          </a:p>
        </p:txBody>
      </p:sp>
      <p:pic>
        <p:nvPicPr>
          <p:cNvPr id="2054" name="Picture 6" descr="Lorde: Melodrama World Tour. Milwaukee, WI. | Lorde, Lorde live, Concert  aesthetic">
            <a:extLst>
              <a:ext uri="{FF2B5EF4-FFF2-40B4-BE49-F238E27FC236}">
                <a16:creationId xmlns:a16="http://schemas.microsoft.com/office/drawing/2014/main" id="{F7147271-6DDD-3BB7-E705-39FD086F89C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14549" y="3429778"/>
            <a:ext cx="1610690" cy="2006396"/>
          </a:xfrm>
          <a:prstGeom prst="rect">
            <a:avLst/>
          </a:prstGeom>
          <a:noFill/>
          <a:extLst>
            <a:ext uri="{909E8E84-426E-40DD-AFC4-6F175D3DCCD1}">
              <a14:hiddenFill xmlns:a14="http://schemas.microsoft.com/office/drawing/2010/main">
                <a:solidFill>
                  <a:srgbClr val="FFFFFF"/>
                </a:solidFill>
              </a14:hiddenFill>
            </a:ext>
          </a:extLst>
        </p:spPr>
      </p:pic>
      <p:sp>
        <p:nvSpPr>
          <p:cNvPr id="22" name="文本框 21">
            <a:extLst>
              <a:ext uri="{FF2B5EF4-FFF2-40B4-BE49-F238E27FC236}">
                <a16:creationId xmlns:a16="http://schemas.microsoft.com/office/drawing/2014/main" id="{64D6C068-FB2C-FD04-7CF0-621C1AE90149}"/>
              </a:ext>
            </a:extLst>
          </p:cNvPr>
          <p:cNvSpPr txBox="1"/>
          <p:nvPr/>
        </p:nvSpPr>
        <p:spPr>
          <a:xfrm>
            <a:off x="4306708" y="3059692"/>
            <a:ext cx="646331" cy="369332"/>
          </a:xfrm>
          <a:prstGeom prst="rect">
            <a:avLst/>
          </a:prstGeom>
          <a:noFill/>
        </p:spPr>
        <p:txBody>
          <a:bodyPr wrap="none" rtlCol="0">
            <a:spAutoFit/>
          </a:bodyPr>
          <a:lstStyle/>
          <a:p>
            <a:r>
              <a:rPr kumimoji="1" lang="en-US" altLang="zh-CN" dirty="0">
                <a:solidFill>
                  <a:schemeClr val="accent2"/>
                </a:solidFill>
                <a:latin typeface="Times New Roman" panose="02020603050405020304" pitchFamily="18" charset="0"/>
                <a:cs typeface="Times New Roman" panose="02020603050405020304" pitchFamily="18" charset="0"/>
              </a:rPr>
              <a:t>2018</a:t>
            </a:r>
            <a:endParaRPr kumimoji="1" lang="zh-CN" altLang="en-US" dirty="0">
              <a:solidFill>
                <a:schemeClr val="accent2"/>
              </a:solidFill>
              <a:latin typeface="Times New Roman" panose="02020603050405020304" pitchFamily="18" charset="0"/>
              <a:cs typeface="Times New Roman" panose="02020603050405020304" pitchFamily="18" charset="0"/>
            </a:endParaRPr>
          </a:p>
        </p:txBody>
      </p:sp>
      <p:pic>
        <p:nvPicPr>
          <p:cNvPr id="2056" name="Picture 8">
            <a:extLst>
              <a:ext uri="{FF2B5EF4-FFF2-40B4-BE49-F238E27FC236}">
                <a16:creationId xmlns:a16="http://schemas.microsoft.com/office/drawing/2014/main" id="{5B13A2B0-B583-AA2F-3B14-4ECF5714458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84981" y="2935702"/>
            <a:ext cx="1727629" cy="1727629"/>
          </a:xfrm>
          <a:prstGeom prst="rect">
            <a:avLst/>
          </a:prstGeom>
          <a:noFill/>
          <a:extLst>
            <a:ext uri="{909E8E84-426E-40DD-AFC4-6F175D3DCCD1}">
              <a14:hiddenFill xmlns:a14="http://schemas.microsoft.com/office/drawing/2010/main">
                <a:solidFill>
                  <a:srgbClr val="FFFFFF"/>
                </a:solidFill>
              </a14:hiddenFill>
            </a:ext>
          </a:extLst>
        </p:spPr>
      </p:pic>
      <p:sp>
        <p:nvSpPr>
          <p:cNvPr id="23" name="文本框 22">
            <a:extLst>
              <a:ext uri="{FF2B5EF4-FFF2-40B4-BE49-F238E27FC236}">
                <a16:creationId xmlns:a16="http://schemas.microsoft.com/office/drawing/2014/main" id="{78D8A25F-D045-7C68-6CF2-1268C535A9DE}"/>
              </a:ext>
            </a:extLst>
          </p:cNvPr>
          <p:cNvSpPr txBox="1"/>
          <p:nvPr/>
        </p:nvSpPr>
        <p:spPr>
          <a:xfrm>
            <a:off x="3666279" y="2587586"/>
            <a:ext cx="646331" cy="369332"/>
          </a:xfrm>
          <a:prstGeom prst="rect">
            <a:avLst/>
          </a:prstGeom>
          <a:noFill/>
        </p:spPr>
        <p:txBody>
          <a:bodyPr wrap="none" rtlCol="0">
            <a:spAutoFit/>
          </a:bodyPr>
          <a:lstStyle/>
          <a:p>
            <a:r>
              <a:rPr kumimoji="1" lang="en-US" altLang="zh-CN" dirty="0">
                <a:solidFill>
                  <a:schemeClr val="accent2"/>
                </a:solidFill>
                <a:latin typeface="Times New Roman" panose="02020603050405020304" pitchFamily="18" charset="0"/>
                <a:cs typeface="Times New Roman" panose="02020603050405020304" pitchFamily="18" charset="0"/>
              </a:rPr>
              <a:t>2021</a:t>
            </a:r>
            <a:endParaRPr kumimoji="1" lang="zh-CN" altLang="en-US" dirty="0">
              <a:solidFill>
                <a:schemeClr val="accent2"/>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67879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t>将逻辑视图转换为物理存储</a:t>
            </a:r>
          </a:p>
        </p:txBody>
      </p:sp>
      <p:sp>
        <p:nvSpPr>
          <p:cNvPr id="4" name="文本框 3">
            <a:extLst>
              <a:ext uri="{FF2B5EF4-FFF2-40B4-BE49-F238E27FC236}">
                <a16:creationId xmlns:a16="http://schemas.microsoft.com/office/drawing/2014/main" id="{9AAA67B9-CBE2-1602-57CA-89E27E6D73F1}"/>
              </a:ext>
            </a:extLst>
          </p:cNvPr>
          <p:cNvSpPr txBox="1"/>
          <p:nvPr/>
        </p:nvSpPr>
        <p:spPr>
          <a:xfrm>
            <a:off x="1319514" y="2036374"/>
            <a:ext cx="1569660" cy="369332"/>
          </a:xfrm>
          <a:prstGeom prst="rect">
            <a:avLst/>
          </a:prstGeom>
          <a:noFill/>
        </p:spPr>
        <p:txBody>
          <a:bodyPr wrap="none" rtlCol="0">
            <a:spAutoFit/>
          </a:bodyPr>
          <a:lstStyle/>
          <a:p>
            <a:r>
              <a:rPr kumimoji="1" lang="zh-CN" altLang="en-US" dirty="0"/>
              <a:t>表的逻辑视图</a:t>
            </a:r>
          </a:p>
        </p:txBody>
      </p:sp>
      <p:sp>
        <p:nvSpPr>
          <p:cNvPr id="5" name="右箭头 4">
            <a:extLst>
              <a:ext uri="{FF2B5EF4-FFF2-40B4-BE49-F238E27FC236}">
                <a16:creationId xmlns:a16="http://schemas.microsoft.com/office/drawing/2014/main" id="{0572135D-72AC-24F4-BF17-2559041D8F81}"/>
              </a:ext>
            </a:extLst>
          </p:cNvPr>
          <p:cNvSpPr/>
          <p:nvPr/>
        </p:nvSpPr>
        <p:spPr>
          <a:xfrm>
            <a:off x="4153709" y="3136739"/>
            <a:ext cx="2639028" cy="75235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t>key = string(row, column, time)</a:t>
            </a:r>
            <a:endParaRPr kumimoji="1" lang="zh-CN" altLang="en-US" sz="1400" dirty="0"/>
          </a:p>
        </p:txBody>
      </p:sp>
      <p:sp>
        <p:nvSpPr>
          <p:cNvPr id="6" name="文本框 5">
            <a:extLst>
              <a:ext uri="{FF2B5EF4-FFF2-40B4-BE49-F238E27FC236}">
                <a16:creationId xmlns:a16="http://schemas.microsoft.com/office/drawing/2014/main" id="{C4034C56-6788-901D-3C05-E51CD8902F39}"/>
              </a:ext>
            </a:extLst>
          </p:cNvPr>
          <p:cNvSpPr txBox="1"/>
          <p:nvPr/>
        </p:nvSpPr>
        <p:spPr>
          <a:xfrm>
            <a:off x="6792737" y="1997839"/>
            <a:ext cx="5314382" cy="2862322"/>
          </a:xfrm>
          <a:prstGeom prst="rect">
            <a:avLst/>
          </a:prstGeom>
          <a:noFill/>
          <a:ln>
            <a:solidFill>
              <a:schemeClr val="tx1"/>
            </a:solidFill>
          </a:ln>
        </p:spPr>
        <p:txBody>
          <a:bodyPr wrap="square" rtlCol="0">
            <a:spAutoFit/>
          </a:bodyPr>
          <a:lstStyle/>
          <a:p>
            <a:pPr algn="ctr"/>
            <a:r>
              <a:rPr kumimoji="1" lang="en-US" altLang="zh-CN" b="1" dirty="0">
                <a:latin typeface="Times New Roman" panose="02020603050405020304" pitchFamily="18" charset="0"/>
                <a:cs typeface="Times New Roman" panose="02020603050405020304" pitchFamily="18" charset="0"/>
              </a:rPr>
              <a:t>Table</a:t>
            </a:r>
          </a:p>
          <a:p>
            <a:r>
              <a:rPr kumimoji="1" lang="en-US" altLang="zh-CN" dirty="0">
                <a:latin typeface="Times New Roman" panose="02020603050405020304" pitchFamily="18" charset="0"/>
                <a:cs typeface="Times New Roman" panose="02020603050405020304" pitchFamily="18" charset="0"/>
              </a:rPr>
              <a:t>…</a:t>
            </a:r>
          </a:p>
          <a:p>
            <a:r>
              <a:rPr kumimoji="1" lang="en-US" altLang="zh-CN" dirty="0">
                <a:latin typeface="Times New Roman" panose="02020603050405020304" pitchFamily="18" charset="0"/>
                <a:cs typeface="Times New Roman" panose="02020603050405020304" pitchFamily="18" charset="0"/>
              </a:rPr>
              <a:t>Lorde;Career:Album;2013 -&gt; Pure Heroine</a:t>
            </a:r>
          </a:p>
          <a:p>
            <a:r>
              <a:rPr kumimoji="1" lang="en-US" altLang="zh-CN" dirty="0">
                <a:latin typeface="Times New Roman" panose="02020603050405020304" pitchFamily="18" charset="0"/>
                <a:cs typeface="Times New Roman" panose="02020603050405020304" pitchFamily="18" charset="0"/>
              </a:rPr>
              <a:t>Lorde;Career:Masterpiece;2021 -&gt; Solar Power</a:t>
            </a:r>
          </a:p>
          <a:p>
            <a:r>
              <a:rPr kumimoji="1" lang="en-US" altLang="zh-CN" dirty="0">
                <a:latin typeface="Times New Roman" panose="02020603050405020304" pitchFamily="18" charset="0"/>
                <a:cs typeface="Times New Roman" panose="02020603050405020304" pitchFamily="18" charset="0"/>
              </a:rPr>
              <a:t>Lorde;Career:Masterpiece;2017 -&gt; Green Light</a:t>
            </a:r>
          </a:p>
          <a:p>
            <a:r>
              <a:rPr kumimoji="1" lang="en-US" altLang="zh-CN" dirty="0">
                <a:latin typeface="Times New Roman" panose="02020603050405020304" pitchFamily="18" charset="0"/>
                <a:cs typeface="Times New Roman" panose="02020603050405020304" pitchFamily="18" charset="0"/>
              </a:rPr>
              <a:t>Lorde;Career:Masterpiece;2014 -&gt; Yellow Flicker Beat</a:t>
            </a:r>
          </a:p>
          <a:p>
            <a:r>
              <a:rPr kumimoji="1" lang="en-US" altLang="zh-CN" dirty="0">
                <a:latin typeface="Times New Roman" panose="02020603050405020304" pitchFamily="18" charset="0"/>
                <a:cs typeface="Times New Roman" panose="02020603050405020304" pitchFamily="18" charset="0"/>
              </a:rPr>
              <a:t>Lorde;Career:Masterpiece;2012 -&gt; Royals</a:t>
            </a:r>
          </a:p>
          <a:p>
            <a:r>
              <a:rPr kumimoji="1" lang="en-US" altLang="zh-CN" dirty="0">
                <a:latin typeface="Times New Roman" panose="02020603050405020304" pitchFamily="18" charset="0"/>
                <a:cs typeface="Times New Roman" panose="02020603050405020304" pitchFamily="18" charset="0"/>
              </a:rPr>
              <a:t>Lorde; Photo;2021 -&gt; 2021.jpg</a:t>
            </a:r>
          </a:p>
          <a:p>
            <a:r>
              <a:rPr kumimoji="1" lang="en-US" altLang="zh-CN" dirty="0">
                <a:latin typeface="Times New Roman" panose="02020603050405020304" pitchFamily="18" charset="0"/>
                <a:cs typeface="Times New Roman" panose="02020603050405020304" pitchFamily="18" charset="0"/>
              </a:rPr>
              <a:t>Lorde; Photo;2018 -&gt; 2018.jpg</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08AEE322-0BC7-9DB3-77D0-F3B2E2B8248D}"/>
              </a:ext>
            </a:extLst>
          </p:cNvPr>
          <p:cNvPicPr>
            <a:picLocks noChangeAspect="1"/>
          </p:cNvPicPr>
          <p:nvPr/>
        </p:nvPicPr>
        <p:blipFill>
          <a:blip r:embed="rId3"/>
          <a:stretch>
            <a:fillRect/>
          </a:stretch>
        </p:blipFill>
        <p:spPr>
          <a:xfrm>
            <a:off x="258827" y="2405706"/>
            <a:ext cx="3886201" cy="1980388"/>
          </a:xfrm>
          <a:prstGeom prst="rect">
            <a:avLst/>
          </a:prstGeom>
        </p:spPr>
      </p:pic>
      <p:sp>
        <p:nvSpPr>
          <p:cNvPr id="8" name="文本框 7">
            <a:extLst>
              <a:ext uri="{FF2B5EF4-FFF2-40B4-BE49-F238E27FC236}">
                <a16:creationId xmlns:a16="http://schemas.microsoft.com/office/drawing/2014/main" id="{75451948-A045-55D6-72E9-C926E204CD7A}"/>
              </a:ext>
            </a:extLst>
          </p:cNvPr>
          <p:cNvSpPr txBox="1"/>
          <p:nvPr/>
        </p:nvSpPr>
        <p:spPr>
          <a:xfrm>
            <a:off x="838200" y="5665689"/>
            <a:ext cx="6914072"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Bigtable</a:t>
            </a:r>
            <a:r>
              <a:rPr kumimoji="1" lang="zh-CN" altLang="en-US" dirty="0"/>
              <a:t>不是关系型数据库，但沿用了关系型数据库的行列表概念</a:t>
            </a:r>
          </a:p>
        </p:txBody>
      </p:sp>
    </p:spTree>
    <p:extLst>
      <p:ext uri="{BB962C8B-B14F-4D97-AF65-F5344CB8AC3E}">
        <p14:creationId xmlns:p14="http://schemas.microsoft.com/office/powerpoint/2010/main" val="17963798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a:t>Bigtable</a:t>
            </a:r>
            <a:r>
              <a:rPr kumimoji="1" lang="zh-CN" altLang="en-US" dirty="0"/>
              <a:t>架构</a:t>
            </a:r>
          </a:p>
        </p:txBody>
      </p:sp>
      <p:sp>
        <p:nvSpPr>
          <p:cNvPr id="3" name="剪去对角的矩形 2">
            <a:extLst>
              <a:ext uri="{FF2B5EF4-FFF2-40B4-BE49-F238E27FC236}">
                <a16:creationId xmlns:a16="http://schemas.microsoft.com/office/drawing/2014/main" id="{BAF9E405-2B8A-EE04-F50F-74CBC618F081}"/>
              </a:ext>
            </a:extLst>
          </p:cNvPr>
          <p:cNvSpPr/>
          <p:nvPr/>
        </p:nvSpPr>
        <p:spPr>
          <a:xfrm flipH="1">
            <a:off x="9549113" y="755901"/>
            <a:ext cx="1273215" cy="544010"/>
          </a:xfrm>
          <a:prstGeom prst="snip2Diag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12">
            <a:extLst>
              <a:ext uri="{FF2B5EF4-FFF2-40B4-BE49-F238E27FC236}">
                <a16:creationId xmlns:a16="http://schemas.microsoft.com/office/drawing/2014/main" id="{8CD0C2B2-C214-52C6-C7DB-8F8F8612E0DB}"/>
              </a:ext>
            </a:extLst>
          </p:cNvPr>
          <p:cNvSpPr txBox="1"/>
          <p:nvPr/>
        </p:nvSpPr>
        <p:spPr>
          <a:xfrm>
            <a:off x="9699583" y="827851"/>
            <a:ext cx="972274" cy="400110"/>
          </a:xfrm>
          <a:prstGeom prst="rect">
            <a:avLst/>
          </a:prstGeom>
          <a:noFill/>
        </p:spPr>
        <p:txBody>
          <a:bodyPr wrap="square" rtlCol="0">
            <a:spAutoFit/>
          </a:bodyPr>
          <a:lstStyle/>
          <a:p>
            <a:pPr algn="ctr"/>
            <a:r>
              <a:rPr kumimoji="1" lang="en-US" altLang="zh-CN" sz="2000" dirty="0">
                <a:latin typeface="Times New Roman" panose="02020603050405020304" pitchFamily="18" charset="0"/>
                <a:cs typeface="Times New Roman" panose="02020603050405020304" pitchFamily="18" charset="0"/>
              </a:rPr>
              <a:t>Client</a:t>
            </a:r>
            <a:endParaRPr kumimoji="1" lang="zh-CN" altLang="en-US" sz="2000" dirty="0">
              <a:latin typeface="Times New Roman" panose="02020603050405020304" pitchFamily="18" charset="0"/>
              <a:cs typeface="Times New Roman" panose="02020603050405020304" pitchFamily="18" charset="0"/>
            </a:endParaRPr>
          </a:p>
        </p:txBody>
      </p:sp>
      <p:sp>
        <p:nvSpPr>
          <p:cNvPr id="14" name="剪去对角的矩形 13">
            <a:extLst>
              <a:ext uri="{FF2B5EF4-FFF2-40B4-BE49-F238E27FC236}">
                <a16:creationId xmlns:a16="http://schemas.microsoft.com/office/drawing/2014/main" id="{CF614F35-2CA7-554C-7AC5-A55FE248F5DF}"/>
              </a:ext>
            </a:extLst>
          </p:cNvPr>
          <p:cNvSpPr/>
          <p:nvPr/>
        </p:nvSpPr>
        <p:spPr>
          <a:xfrm flipH="1">
            <a:off x="9549113" y="1299911"/>
            <a:ext cx="1273215" cy="544010"/>
          </a:xfrm>
          <a:prstGeom prst="snip2Diag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a:extLst>
              <a:ext uri="{FF2B5EF4-FFF2-40B4-BE49-F238E27FC236}">
                <a16:creationId xmlns:a16="http://schemas.microsoft.com/office/drawing/2014/main" id="{C831C212-931F-36D9-6170-8D5C135895F0}"/>
              </a:ext>
            </a:extLst>
          </p:cNvPr>
          <p:cNvSpPr txBox="1"/>
          <p:nvPr/>
        </p:nvSpPr>
        <p:spPr>
          <a:xfrm>
            <a:off x="9699583" y="1371861"/>
            <a:ext cx="972274" cy="400110"/>
          </a:xfrm>
          <a:prstGeom prst="rect">
            <a:avLst/>
          </a:prstGeom>
          <a:noFill/>
        </p:spPr>
        <p:txBody>
          <a:bodyPr wrap="square" rtlCol="0">
            <a:spAutoFit/>
          </a:bodyPr>
          <a:lstStyle/>
          <a:p>
            <a:pPr algn="ctr"/>
            <a:r>
              <a:rPr kumimoji="1" lang="en-US" altLang="zh-CN" sz="2000" dirty="0">
                <a:latin typeface="Times New Roman" panose="02020603050405020304" pitchFamily="18" charset="0"/>
                <a:cs typeface="Times New Roman" panose="02020603050405020304" pitchFamily="18" charset="0"/>
              </a:rPr>
              <a:t>Library</a:t>
            </a:r>
            <a:endParaRPr kumimoji="1" lang="zh-CN" altLang="en-US" sz="2000" dirty="0">
              <a:latin typeface="Times New Roman" panose="02020603050405020304" pitchFamily="18" charset="0"/>
              <a:cs typeface="Times New Roman" panose="02020603050405020304" pitchFamily="18" charset="0"/>
            </a:endParaRPr>
          </a:p>
        </p:txBody>
      </p:sp>
      <p:sp>
        <p:nvSpPr>
          <p:cNvPr id="16" name="剪去对角的矩形 15">
            <a:extLst>
              <a:ext uri="{FF2B5EF4-FFF2-40B4-BE49-F238E27FC236}">
                <a16:creationId xmlns:a16="http://schemas.microsoft.com/office/drawing/2014/main" id="{B545E4BC-4DCB-4643-4092-73A3A26E57D5}"/>
              </a:ext>
            </a:extLst>
          </p:cNvPr>
          <p:cNvSpPr/>
          <p:nvPr/>
        </p:nvSpPr>
        <p:spPr>
          <a:xfrm flipH="1">
            <a:off x="7847636" y="2505607"/>
            <a:ext cx="2407533" cy="1027565"/>
          </a:xfrm>
          <a:prstGeom prst="snip2Diag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文本框 16">
            <a:extLst>
              <a:ext uri="{FF2B5EF4-FFF2-40B4-BE49-F238E27FC236}">
                <a16:creationId xmlns:a16="http://schemas.microsoft.com/office/drawing/2014/main" id="{B4D6F716-5EDD-2FAE-0F00-D8D504FBB1F2}"/>
              </a:ext>
            </a:extLst>
          </p:cNvPr>
          <p:cNvSpPr txBox="1"/>
          <p:nvPr/>
        </p:nvSpPr>
        <p:spPr>
          <a:xfrm>
            <a:off x="8181510" y="2537764"/>
            <a:ext cx="1739783" cy="400110"/>
          </a:xfrm>
          <a:prstGeom prst="rect">
            <a:avLst/>
          </a:prstGeom>
          <a:noFill/>
        </p:spPr>
        <p:txBody>
          <a:bodyPr wrap="square" rtlCol="0">
            <a:spAutoFit/>
          </a:bodyPr>
          <a:lstStyle/>
          <a:p>
            <a:pPr algn="ctr"/>
            <a:r>
              <a:rPr kumimoji="1" lang="en-US" altLang="zh-CN" sz="2000" dirty="0">
                <a:latin typeface="Times New Roman" panose="02020603050405020304" pitchFamily="18" charset="0"/>
                <a:cs typeface="Times New Roman" panose="02020603050405020304" pitchFamily="18" charset="0"/>
              </a:rPr>
              <a:t>Tablet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Server</a:t>
            </a:r>
            <a:endParaRPr kumimoji="1" lang="zh-CN" altLang="en-US" sz="2000" dirty="0">
              <a:latin typeface="Times New Roman" panose="02020603050405020304" pitchFamily="18" charset="0"/>
              <a:cs typeface="Times New Roman" panose="02020603050405020304" pitchFamily="18" charset="0"/>
            </a:endParaRPr>
          </a:p>
        </p:txBody>
      </p:sp>
      <p:sp>
        <p:nvSpPr>
          <p:cNvPr id="20" name="圆角矩形 19">
            <a:extLst>
              <a:ext uri="{FF2B5EF4-FFF2-40B4-BE49-F238E27FC236}">
                <a16:creationId xmlns:a16="http://schemas.microsoft.com/office/drawing/2014/main" id="{E44DE963-C93B-0157-631D-9BFC88E1F391}"/>
              </a:ext>
            </a:extLst>
          </p:cNvPr>
          <p:cNvSpPr/>
          <p:nvPr/>
        </p:nvSpPr>
        <p:spPr>
          <a:xfrm>
            <a:off x="7928660" y="3045824"/>
            <a:ext cx="937550" cy="34724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Tablet</a:t>
            </a:r>
            <a:endParaRPr kumimoji="1" lang="zh-CN" altLang="en-US" dirty="0"/>
          </a:p>
        </p:txBody>
      </p:sp>
      <p:sp>
        <p:nvSpPr>
          <p:cNvPr id="21" name="圆角矩形 20">
            <a:extLst>
              <a:ext uri="{FF2B5EF4-FFF2-40B4-BE49-F238E27FC236}">
                <a16:creationId xmlns:a16="http://schemas.microsoft.com/office/drawing/2014/main" id="{B27D23EB-6946-5DE7-1A6A-64E4B988F4EE}"/>
              </a:ext>
            </a:extLst>
          </p:cNvPr>
          <p:cNvSpPr/>
          <p:nvPr/>
        </p:nvSpPr>
        <p:spPr>
          <a:xfrm>
            <a:off x="9167150" y="3045824"/>
            <a:ext cx="937550" cy="34724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Tablet</a:t>
            </a:r>
            <a:endParaRPr kumimoji="1" lang="zh-CN" altLang="en-US" dirty="0"/>
          </a:p>
        </p:txBody>
      </p:sp>
      <p:sp>
        <p:nvSpPr>
          <p:cNvPr id="22" name="剪去对角的矩形 21">
            <a:extLst>
              <a:ext uri="{FF2B5EF4-FFF2-40B4-BE49-F238E27FC236}">
                <a16:creationId xmlns:a16="http://schemas.microsoft.com/office/drawing/2014/main" id="{28AF6F1C-DA6A-325F-2C83-B264781D44D2}"/>
              </a:ext>
            </a:extLst>
          </p:cNvPr>
          <p:cNvSpPr/>
          <p:nvPr/>
        </p:nvSpPr>
        <p:spPr>
          <a:xfrm flipH="1">
            <a:off x="4724401" y="2505607"/>
            <a:ext cx="2407533" cy="1027565"/>
          </a:xfrm>
          <a:prstGeom prst="snip2Diag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文本框 22">
            <a:extLst>
              <a:ext uri="{FF2B5EF4-FFF2-40B4-BE49-F238E27FC236}">
                <a16:creationId xmlns:a16="http://schemas.microsoft.com/office/drawing/2014/main" id="{2133D9D1-7F63-AED2-107D-C19D24CA730B}"/>
              </a:ext>
            </a:extLst>
          </p:cNvPr>
          <p:cNvSpPr txBox="1"/>
          <p:nvPr/>
        </p:nvSpPr>
        <p:spPr>
          <a:xfrm>
            <a:off x="5058275" y="2537764"/>
            <a:ext cx="1739783" cy="400110"/>
          </a:xfrm>
          <a:prstGeom prst="rect">
            <a:avLst/>
          </a:prstGeom>
          <a:noFill/>
        </p:spPr>
        <p:txBody>
          <a:bodyPr wrap="square" rtlCol="0">
            <a:spAutoFit/>
          </a:bodyPr>
          <a:lstStyle/>
          <a:p>
            <a:pPr algn="ctr"/>
            <a:r>
              <a:rPr kumimoji="1" lang="en-US" altLang="zh-CN" sz="2000" dirty="0">
                <a:latin typeface="Times New Roman" panose="02020603050405020304" pitchFamily="18" charset="0"/>
                <a:cs typeface="Times New Roman" panose="02020603050405020304" pitchFamily="18" charset="0"/>
              </a:rPr>
              <a:t>Tablet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Server</a:t>
            </a:r>
            <a:endParaRPr kumimoji="1" lang="zh-CN" altLang="en-US" sz="2000" dirty="0">
              <a:latin typeface="Times New Roman" panose="02020603050405020304" pitchFamily="18" charset="0"/>
              <a:cs typeface="Times New Roman" panose="02020603050405020304" pitchFamily="18" charset="0"/>
            </a:endParaRPr>
          </a:p>
        </p:txBody>
      </p:sp>
      <p:sp>
        <p:nvSpPr>
          <p:cNvPr id="24" name="圆角矩形 23">
            <a:extLst>
              <a:ext uri="{FF2B5EF4-FFF2-40B4-BE49-F238E27FC236}">
                <a16:creationId xmlns:a16="http://schemas.microsoft.com/office/drawing/2014/main" id="{BA2050CF-CBD9-0AEE-26DD-E9C91F80CF40}"/>
              </a:ext>
            </a:extLst>
          </p:cNvPr>
          <p:cNvSpPr/>
          <p:nvPr/>
        </p:nvSpPr>
        <p:spPr>
          <a:xfrm>
            <a:off x="4805425" y="3045824"/>
            <a:ext cx="937550" cy="34724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Tablet</a:t>
            </a:r>
            <a:endParaRPr kumimoji="1" lang="zh-CN" altLang="en-US" dirty="0"/>
          </a:p>
        </p:txBody>
      </p:sp>
      <p:sp>
        <p:nvSpPr>
          <p:cNvPr id="25" name="圆角矩形 24">
            <a:extLst>
              <a:ext uri="{FF2B5EF4-FFF2-40B4-BE49-F238E27FC236}">
                <a16:creationId xmlns:a16="http://schemas.microsoft.com/office/drawing/2014/main" id="{8EFE5BE0-DB3E-6A37-2B2E-54B3B42C95CD}"/>
              </a:ext>
            </a:extLst>
          </p:cNvPr>
          <p:cNvSpPr/>
          <p:nvPr/>
        </p:nvSpPr>
        <p:spPr>
          <a:xfrm>
            <a:off x="6043915" y="3045824"/>
            <a:ext cx="937550" cy="34724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Tablet</a:t>
            </a:r>
            <a:endParaRPr kumimoji="1" lang="zh-CN" altLang="en-US" dirty="0"/>
          </a:p>
        </p:txBody>
      </p:sp>
      <p:sp>
        <p:nvSpPr>
          <p:cNvPr id="26" name="剪去对角的矩形 25">
            <a:extLst>
              <a:ext uri="{FF2B5EF4-FFF2-40B4-BE49-F238E27FC236}">
                <a16:creationId xmlns:a16="http://schemas.microsoft.com/office/drawing/2014/main" id="{BB7FBC91-F73A-561B-6620-1F31E6531FBA}"/>
              </a:ext>
            </a:extLst>
          </p:cNvPr>
          <p:cNvSpPr/>
          <p:nvPr/>
        </p:nvSpPr>
        <p:spPr>
          <a:xfrm flipH="1">
            <a:off x="1601166" y="2505607"/>
            <a:ext cx="2407533" cy="1027565"/>
          </a:xfrm>
          <a:prstGeom prst="snip2Diag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文本框 26">
            <a:extLst>
              <a:ext uri="{FF2B5EF4-FFF2-40B4-BE49-F238E27FC236}">
                <a16:creationId xmlns:a16="http://schemas.microsoft.com/office/drawing/2014/main" id="{388FBB25-707B-4B41-19A0-7FC2866DA608}"/>
              </a:ext>
            </a:extLst>
          </p:cNvPr>
          <p:cNvSpPr txBox="1"/>
          <p:nvPr/>
        </p:nvSpPr>
        <p:spPr>
          <a:xfrm>
            <a:off x="1935040" y="2537764"/>
            <a:ext cx="1739783" cy="400110"/>
          </a:xfrm>
          <a:prstGeom prst="rect">
            <a:avLst/>
          </a:prstGeom>
          <a:noFill/>
        </p:spPr>
        <p:txBody>
          <a:bodyPr wrap="square" rtlCol="0">
            <a:spAutoFit/>
          </a:bodyPr>
          <a:lstStyle/>
          <a:p>
            <a:pPr algn="ctr"/>
            <a:r>
              <a:rPr kumimoji="1" lang="en-US" altLang="zh-CN" sz="2000" dirty="0">
                <a:latin typeface="Times New Roman" panose="02020603050405020304" pitchFamily="18" charset="0"/>
                <a:cs typeface="Times New Roman" panose="02020603050405020304" pitchFamily="18" charset="0"/>
              </a:rPr>
              <a:t>Tablet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Server</a:t>
            </a:r>
            <a:endParaRPr kumimoji="1" lang="zh-CN" altLang="en-US" sz="2000" dirty="0">
              <a:latin typeface="Times New Roman" panose="02020603050405020304" pitchFamily="18" charset="0"/>
              <a:cs typeface="Times New Roman" panose="02020603050405020304" pitchFamily="18" charset="0"/>
            </a:endParaRPr>
          </a:p>
        </p:txBody>
      </p:sp>
      <p:sp>
        <p:nvSpPr>
          <p:cNvPr id="28" name="圆角矩形 27">
            <a:extLst>
              <a:ext uri="{FF2B5EF4-FFF2-40B4-BE49-F238E27FC236}">
                <a16:creationId xmlns:a16="http://schemas.microsoft.com/office/drawing/2014/main" id="{77884183-AA99-C9B4-B6B6-53B6367EE3C6}"/>
              </a:ext>
            </a:extLst>
          </p:cNvPr>
          <p:cNvSpPr/>
          <p:nvPr/>
        </p:nvSpPr>
        <p:spPr>
          <a:xfrm>
            <a:off x="1682190" y="3045824"/>
            <a:ext cx="937550" cy="34724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Tablet</a:t>
            </a:r>
            <a:endParaRPr kumimoji="1" lang="zh-CN" altLang="en-US" dirty="0"/>
          </a:p>
        </p:txBody>
      </p:sp>
      <p:sp>
        <p:nvSpPr>
          <p:cNvPr id="29" name="圆角矩形 28">
            <a:extLst>
              <a:ext uri="{FF2B5EF4-FFF2-40B4-BE49-F238E27FC236}">
                <a16:creationId xmlns:a16="http://schemas.microsoft.com/office/drawing/2014/main" id="{269625F1-7E1E-78B0-F064-521B0B95BA70}"/>
              </a:ext>
            </a:extLst>
          </p:cNvPr>
          <p:cNvSpPr/>
          <p:nvPr/>
        </p:nvSpPr>
        <p:spPr>
          <a:xfrm>
            <a:off x="2920680" y="3045824"/>
            <a:ext cx="937550" cy="34724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t>Tablet</a:t>
            </a:r>
            <a:endParaRPr kumimoji="1" lang="zh-CN" altLang="en-US" dirty="0"/>
          </a:p>
        </p:txBody>
      </p:sp>
      <p:sp>
        <p:nvSpPr>
          <p:cNvPr id="30" name="文本框 29">
            <a:extLst>
              <a:ext uri="{FF2B5EF4-FFF2-40B4-BE49-F238E27FC236}">
                <a16:creationId xmlns:a16="http://schemas.microsoft.com/office/drawing/2014/main" id="{3C6481D2-46BE-4E5E-A6B9-5DDE3C9E42A3}"/>
              </a:ext>
            </a:extLst>
          </p:cNvPr>
          <p:cNvSpPr txBox="1"/>
          <p:nvPr/>
        </p:nvSpPr>
        <p:spPr>
          <a:xfrm>
            <a:off x="10903421" y="2937874"/>
            <a:ext cx="806631"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open()</a:t>
            </a:r>
            <a:endParaRPr kumimoji="1" lang="zh-CN" altLang="en-US" dirty="0">
              <a:latin typeface="Times New Roman" panose="02020603050405020304" pitchFamily="18" charset="0"/>
              <a:cs typeface="Times New Roman" panose="02020603050405020304" pitchFamily="18" charset="0"/>
            </a:endParaRPr>
          </a:p>
        </p:txBody>
      </p:sp>
      <p:sp>
        <p:nvSpPr>
          <p:cNvPr id="31" name="剪去对角的矩形 30">
            <a:extLst>
              <a:ext uri="{FF2B5EF4-FFF2-40B4-BE49-F238E27FC236}">
                <a16:creationId xmlns:a16="http://schemas.microsoft.com/office/drawing/2014/main" id="{963158B9-950E-2BC8-C91C-F741F8453CA4}"/>
              </a:ext>
            </a:extLst>
          </p:cNvPr>
          <p:cNvSpPr/>
          <p:nvPr/>
        </p:nvSpPr>
        <p:spPr>
          <a:xfrm flipH="1">
            <a:off x="9109278" y="4236875"/>
            <a:ext cx="1782500" cy="705513"/>
          </a:xfrm>
          <a:prstGeom prst="snip2Diag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文本框 31">
            <a:extLst>
              <a:ext uri="{FF2B5EF4-FFF2-40B4-BE49-F238E27FC236}">
                <a16:creationId xmlns:a16="http://schemas.microsoft.com/office/drawing/2014/main" id="{5221DD07-BD02-7F24-7816-9AAA46D25DA8}"/>
              </a:ext>
            </a:extLst>
          </p:cNvPr>
          <p:cNvSpPr txBox="1"/>
          <p:nvPr/>
        </p:nvSpPr>
        <p:spPr>
          <a:xfrm>
            <a:off x="9310151" y="4424302"/>
            <a:ext cx="1361183" cy="400110"/>
          </a:xfrm>
          <a:prstGeom prst="rect">
            <a:avLst/>
          </a:prstGeom>
          <a:noFill/>
        </p:spPr>
        <p:txBody>
          <a:bodyPr wrap="square" rtlCol="0">
            <a:spAutoFit/>
          </a:bodyPr>
          <a:lstStyle/>
          <a:p>
            <a:pPr algn="ctr"/>
            <a:r>
              <a:rPr kumimoji="1" lang="en-US" altLang="zh-CN" sz="2000" dirty="0">
                <a:latin typeface="Times New Roman" panose="02020603050405020304" pitchFamily="18" charset="0"/>
                <a:cs typeface="Times New Roman" panose="02020603050405020304" pitchFamily="18" charset="0"/>
              </a:rPr>
              <a:t>Chubby</a:t>
            </a:r>
            <a:endParaRPr kumimoji="1" lang="zh-CN" altLang="en-US" sz="2000" dirty="0">
              <a:latin typeface="Times New Roman" panose="02020603050405020304" pitchFamily="18" charset="0"/>
              <a:cs typeface="Times New Roman" panose="02020603050405020304" pitchFamily="18" charset="0"/>
            </a:endParaRPr>
          </a:p>
        </p:txBody>
      </p:sp>
      <p:cxnSp>
        <p:nvCxnSpPr>
          <p:cNvPr id="34" name="直线连接符 33">
            <a:extLst>
              <a:ext uri="{FF2B5EF4-FFF2-40B4-BE49-F238E27FC236}">
                <a16:creationId xmlns:a16="http://schemas.microsoft.com/office/drawing/2014/main" id="{07BD8908-9AA7-D5CB-D0BE-6A47B0116680}"/>
              </a:ext>
            </a:extLst>
          </p:cNvPr>
          <p:cNvCxnSpPr/>
          <p:nvPr/>
        </p:nvCxnSpPr>
        <p:spPr>
          <a:xfrm>
            <a:off x="306728" y="3993809"/>
            <a:ext cx="11476300" cy="0"/>
          </a:xfrm>
          <a:prstGeom prst="line">
            <a:avLst/>
          </a:prstGeom>
          <a:ln w="19050">
            <a:prstDash val="sysDot"/>
          </a:ln>
        </p:spPr>
        <p:style>
          <a:lnRef idx="1">
            <a:schemeClr val="dk1"/>
          </a:lnRef>
          <a:fillRef idx="0">
            <a:schemeClr val="dk1"/>
          </a:fillRef>
          <a:effectRef idx="0">
            <a:schemeClr val="dk1"/>
          </a:effectRef>
          <a:fontRef idx="minor">
            <a:schemeClr val="tx1"/>
          </a:fontRef>
        </p:style>
      </p:cxnSp>
      <p:sp>
        <p:nvSpPr>
          <p:cNvPr id="35" name="文本框 34">
            <a:extLst>
              <a:ext uri="{FF2B5EF4-FFF2-40B4-BE49-F238E27FC236}">
                <a16:creationId xmlns:a16="http://schemas.microsoft.com/office/drawing/2014/main" id="{9904D365-4097-9EEE-9676-3460C5819DD0}"/>
              </a:ext>
            </a:extLst>
          </p:cNvPr>
          <p:cNvSpPr txBox="1"/>
          <p:nvPr/>
        </p:nvSpPr>
        <p:spPr>
          <a:xfrm>
            <a:off x="4695048" y="3535065"/>
            <a:ext cx="2436886" cy="369332"/>
          </a:xfrm>
          <a:prstGeom prst="rect">
            <a:avLst/>
          </a:prstGeom>
          <a:noFill/>
        </p:spPr>
        <p:txBody>
          <a:bodyPr wrap="none" rtlCol="0">
            <a:spAutoFit/>
          </a:bodyPr>
          <a:lstStyle/>
          <a:p>
            <a:pPr algn="ctr"/>
            <a:r>
              <a:rPr kumimoji="1" lang="en-US" altLang="zh-CN" dirty="0">
                <a:solidFill>
                  <a:schemeClr val="tx2"/>
                </a:solidFill>
                <a:latin typeface="Times New Roman" panose="02020603050405020304" pitchFamily="18" charset="0"/>
                <a:cs typeface="Times New Roman" panose="02020603050405020304" pitchFamily="18" charset="0"/>
              </a:rPr>
              <a:t>server data from tablets</a:t>
            </a:r>
            <a:endParaRPr kumimoji="1" lang="zh-CN" altLang="en-US" dirty="0">
              <a:solidFill>
                <a:schemeClr val="tx2"/>
              </a:solidFill>
              <a:latin typeface="Times New Roman" panose="02020603050405020304" pitchFamily="18" charset="0"/>
              <a:cs typeface="Times New Roman" panose="02020603050405020304" pitchFamily="18" charset="0"/>
            </a:endParaRPr>
          </a:p>
        </p:txBody>
      </p:sp>
      <p:sp>
        <p:nvSpPr>
          <p:cNvPr id="37" name="剪去对角的矩形 36">
            <a:extLst>
              <a:ext uri="{FF2B5EF4-FFF2-40B4-BE49-F238E27FC236}">
                <a16:creationId xmlns:a16="http://schemas.microsoft.com/office/drawing/2014/main" id="{9BB651FD-B835-F814-1BCF-EC43A5305743}"/>
              </a:ext>
            </a:extLst>
          </p:cNvPr>
          <p:cNvSpPr/>
          <p:nvPr/>
        </p:nvSpPr>
        <p:spPr>
          <a:xfrm flipH="1">
            <a:off x="4357730" y="4226695"/>
            <a:ext cx="3304710" cy="2521345"/>
          </a:xfrm>
          <a:prstGeom prst="snip2Diag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 name="文本框 37">
            <a:extLst>
              <a:ext uri="{FF2B5EF4-FFF2-40B4-BE49-F238E27FC236}">
                <a16:creationId xmlns:a16="http://schemas.microsoft.com/office/drawing/2014/main" id="{09FBC882-0B9E-8C1B-101D-2398FB8BF1CA}"/>
              </a:ext>
            </a:extLst>
          </p:cNvPr>
          <p:cNvSpPr txBox="1"/>
          <p:nvPr/>
        </p:nvSpPr>
        <p:spPr>
          <a:xfrm>
            <a:off x="4901940" y="4267610"/>
            <a:ext cx="2388120" cy="400110"/>
          </a:xfrm>
          <a:prstGeom prst="rect">
            <a:avLst/>
          </a:prstGeom>
          <a:noFill/>
        </p:spPr>
        <p:txBody>
          <a:bodyPr wrap="square" rtlCol="0">
            <a:spAutoFit/>
          </a:bodyPr>
          <a:lstStyle/>
          <a:p>
            <a:pPr algn="ctr"/>
            <a:r>
              <a:rPr kumimoji="1" lang="en-US" altLang="zh-CN" sz="2000" dirty="0">
                <a:latin typeface="Times New Roman" panose="02020603050405020304" pitchFamily="18" charset="0"/>
                <a:cs typeface="Times New Roman" panose="02020603050405020304" pitchFamily="18" charset="0"/>
              </a:rPr>
              <a:t>GFS</a:t>
            </a:r>
            <a:endParaRPr kumimoji="1" lang="zh-CN" altLang="en-US" sz="2000" dirty="0">
              <a:latin typeface="Times New Roman" panose="02020603050405020304" pitchFamily="18" charset="0"/>
              <a:cs typeface="Times New Roman" panose="02020603050405020304" pitchFamily="18" charset="0"/>
            </a:endParaRPr>
          </a:p>
        </p:txBody>
      </p:sp>
      <p:sp>
        <p:nvSpPr>
          <p:cNvPr id="39" name="剪去对角的矩形 38">
            <a:extLst>
              <a:ext uri="{FF2B5EF4-FFF2-40B4-BE49-F238E27FC236}">
                <a16:creationId xmlns:a16="http://schemas.microsoft.com/office/drawing/2014/main" id="{0C30382D-A2CF-4213-57EC-1E496474BFC7}"/>
              </a:ext>
            </a:extLst>
          </p:cNvPr>
          <p:cNvSpPr/>
          <p:nvPr/>
        </p:nvSpPr>
        <p:spPr>
          <a:xfrm flipH="1">
            <a:off x="306728" y="4314963"/>
            <a:ext cx="2505920" cy="986229"/>
          </a:xfrm>
          <a:prstGeom prst="snip2Diag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0" name="文本框 39">
            <a:extLst>
              <a:ext uri="{FF2B5EF4-FFF2-40B4-BE49-F238E27FC236}">
                <a16:creationId xmlns:a16="http://schemas.microsoft.com/office/drawing/2014/main" id="{1825366C-B4E6-28FF-92A1-9462BEABDDA4}"/>
              </a:ext>
            </a:extLst>
          </p:cNvPr>
          <p:cNvSpPr txBox="1"/>
          <p:nvPr/>
        </p:nvSpPr>
        <p:spPr>
          <a:xfrm>
            <a:off x="414762" y="4454447"/>
            <a:ext cx="2204978" cy="707886"/>
          </a:xfrm>
          <a:prstGeom prst="rect">
            <a:avLst/>
          </a:prstGeom>
          <a:noFill/>
        </p:spPr>
        <p:txBody>
          <a:bodyPr wrap="square" rtlCol="0">
            <a:spAutoFit/>
          </a:bodyPr>
          <a:lstStyle/>
          <a:p>
            <a:pPr algn="ctr"/>
            <a:r>
              <a:rPr kumimoji="1" lang="en-US" altLang="zh-CN" sz="2000" dirty="0">
                <a:latin typeface="Times New Roman" panose="02020603050405020304" pitchFamily="18" charset="0"/>
                <a:cs typeface="Times New Roman" panose="02020603050405020304" pitchFamily="18" charset="0"/>
              </a:rPr>
              <a:t>Cluster Scheduling System</a:t>
            </a:r>
          </a:p>
        </p:txBody>
      </p:sp>
      <p:sp>
        <p:nvSpPr>
          <p:cNvPr id="41" name="文本框 40">
            <a:extLst>
              <a:ext uri="{FF2B5EF4-FFF2-40B4-BE49-F238E27FC236}">
                <a16:creationId xmlns:a16="http://schemas.microsoft.com/office/drawing/2014/main" id="{C52CB847-95DE-F34F-A8A2-D7FEC499EA41}"/>
              </a:ext>
            </a:extLst>
          </p:cNvPr>
          <p:cNvSpPr txBox="1"/>
          <p:nvPr/>
        </p:nvSpPr>
        <p:spPr>
          <a:xfrm>
            <a:off x="214875" y="5359782"/>
            <a:ext cx="2705805" cy="369332"/>
          </a:xfrm>
          <a:prstGeom prst="rect">
            <a:avLst/>
          </a:prstGeom>
          <a:noFill/>
        </p:spPr>
        <p:txBody>
          <a:bodyPr wrap="none" rtlCol="0">
            <a:spAutoFit/>
          </a:bodyPr>
          <a:lstStyle/>
          <a:p>
            <a:r>
              <a:rPr kumimoji="1" lang="en-US" altLang="zh-CN" dirty="0">
                <a:solidFill>
                  <a:schemeClr val="tx2"/>
                </a:solidFill>
                <a:latin typeface="Times New Roman" panose="02020603050405020304" pitchFamily="18" charset="0"/>
                <a:cs typeface="Times New Roman" panose="02020603050405020304" pitchFamily="18" charset="0"/>
              </a:rPr>
              <a:t>Monitor &amp; handles failover</a:t>
            </a:r>
            <a:endParaRPr kumimoji="1" lang="zh-CN" altLang="en-US" dirty="0">
              <a:solidFill>
                <a:schemeClr val="tx2"/>
              </a:solidFill>
              <a:latin typeface="Times New Roman" panose="02020603050405020304" pitchFamily="18" charset="0"/>
              <a:cs typeface="Times New Roman" panose="02020603050405020304" pitchFamily="18" charset="0"/>
            </a:endParaRPr>
          </a:p>
        </p:txBody>
      </p:sp>
      <p:sp>
        <p:nvSpPr>
          <p:cNvPr id="42" name="文本框 41">
            <a:extLst>
              <a:ext uri="{FF2B5EF4-FFF2-40B4-BE49-F238E27FC236}">
                <a16:creationId xmlns:a16="http://schemas.microsoft.com/office/drawing/2014/main" id="{A9EAFE67-EC1B-7A34-8481-B7780A928C00}"/>
              </a:ext>
            </a:extLst>
          </p:cNvPr>
          <p:cNvSpPr txBox="1"/>
          <p:nvPr/>
        </p:nvSpPr>
        <p:spPr>
          <a:xfrm>
            <a:off x="9036110" y="4942388"/>
            <a:ext cx="2299219" cy="923330"/>
          </a:xfrm>
          <a:prstGeom prst="rect">
            <a:avLst/>
          </a:prstGeom>
          <a:noFill/>
        </p:spPr>
        <p:txBody>
          <a:bodyPr wrap="none" rtlCol="0">
            <a:spAutoFit/>
          </a:bodyPr>
          <a:lstStyle/>
          <a:p>
            <a:r>
              <a:rPr kumimoji="1" lang="en-US" altLang="zh-CN" dirty="0">
                <a:solidFill>
                  <a:schemeClr val="tx2"/>
                </a:solidFill>
                <a:latin typeface="Times New Roman" panose="02020603050405020304" pitchFamily="18" charset="0"/>
                <a:cs typeface="Times New Roman" panose="02020603050405020304" pitchFamily="18" charset="0"/>
              </a:rPr>
              <a:t>Seve table metadata</a:t>
            </a:r>
          </a:p>
          <a:p>
            <a:r>
              <a:rPr kumimoji="1" lang="en-US" altLang="zh-CN" dirty="0">
                <a:solidFill>
                  <a:schemeClr val="tx2"/>
                </a:solidFill>
                <a:latin typeface="Times New Roman" panose="02020603050405020304" pitchFamily="18" charset="0"/>
                <a:cs typeface="Times New Roman" panose="02020603050405020304" pitchFamily="18" charset="0"/>
              </a:rPr>
              <a:t>&amp; provide lock</a:t>
            </a:r>
          </a:p>
          <a:p>
            <a:r>
              <a:rPr kumimoji="1" lang="en-US" altLang="zh-CN" dirty="0">
                <a:solidFill>
                  <a:schemeClr val="tx2"/>
                </a:solidFill>
                <a:latin typeface="Times New Roman" panose="02020603050405020304" pitchFamily="18" charset="0"/>
                <a:cs typeface="Times New Roman" panose="02020603050405020304" pitchFamily="18" charset="0"/>
              </a:rPr>
              <a:t>&amp; elect chubby master</a:t>
            </a:r>
            <a:endParaRPr kumimoji="1" lang="zh-CN" altLang="en-US" dirty="0">
              <a:solidFill>
                <a:schemeClr val="tx2"/>
              </a:solidFill>
              <a:latin typeface="Times New Roman" panose="02020603050405020304" pitchFamily="18" charset="0"/>
              <a:cs typeface="Times New Roman" panose="02020603050405020304" pitchFamily="18" charset="0"/>
            </a:endParaRPr>
          </a:p>
        </p:txBody>
      </p:sp>
      <p:sp>
        <p:nvSpPr>
          <p:cNvPr id="43" name="剪去对角的矩形 42">
            <a:extLst>
              <a:ext uri="{FF2B5EF4-FFF2-40B4-BE49-F238E27FC236}">
                <a16:creationId xmlns:a16="http://schemas.microsoft.com/office/drawing/2014/main" id="{9595D6A2-EDA9-6663-E844-7FC009B2DD2F}"/>
              </a:ext>
            </a:extLst>
          </p:cNvPr>
          <p:cNvSpPr/>
          <p:nvPr/>
        </p:nvSpPr>
        <p:spPr>
          <a:xfrm flipH="1">
            <a:off x="5721616" y="907028"/>
            <a:ext cx="1782500" cy="705513"/>
          </a:xfrm>
          <a:prstGeom prst="snip2Diag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 name="文本框 43">
            <a:extLst>
              <a:ext uri="{FF2B5EF4-FFF2-40B4-BE49-F238E27FC236}">
                <a16:creationId xmlns:a16="http://schemas.microsoft.com/office/drawing/2014/main" id="{A8CF92B0-CD0A-5203-4055-E3B2505C920F}"/>
              </a:ext>
            </a:extLst>
          </p:cNvPr>
          <p:cNvSpPr txBox="1"/>
          <p:nvPr/>
        </p:nvSpPr>
        <p:spPr>
          <a:xfrm>
            <a:off x="5922489" y="1094455"/>
            <a:ext cx="1361183" cy="400110"/>
          </a:xfrm>
          <a:prstGeom prst="rect">
            <a:avLst/>
          </a:prstGeom>
          <a:noFill/>
        </p:spPr>
        <p:txBody>
          <a:bodyPr wrap="square" rtlCol="0">
            <a:spAutoFit/>
          </a:bodyPr>
          <a:lstStyle/>
          <a:p>
            <a:pPr algn="ctr"/>
            <a:r>
              <a:rPr kumimoji="1" lang="en-US" altLang="zh-CN" sz="2000" dirty="0">
                <a:latin typeface="Times New Roman" panose="02020603050405020304" pitchFamily="18" charset="0"/>
                <a:cs typeface="Times New Roman" panose="02020603050405020304" pitchFamily="18" charset="0"/>
              </a:rPr>
              <a:t>Master</a:t>
            </a:r>
            <a:endParaRPr kumimoji="1" lang="zh-CN" altLang="en-US" sz="2000" dirty="0">
              <a:latin typeface="Times New Roman" panose="02020603050405020304" pitchFamily="18" charset="0"/>
              <a:cs typeface="Times New Roman" panose="02020603050405020304" pitchFamily="18" charset="0"/>
            </a:endParaRPr>
          </a:p>
        </p:txBody>
      </p:sp>
      <p:sp>
        <p:nvSpPr>
          <p:cNvPr id="45" name="文本框 44">
            <a:extLst>
              <a:ext uri="{FF2B5EF4-FFF2-40B4-BE49-F238E27FC236}">
                <a16:creationId xmlns:a16="http://schemas.microsoft.com/office/drawing/2014/main" id="{35CD3D94-18BE-7ECB-34D1-152A5CBB1AC3}"/>
              </a:ext>
            </a:extLst>
          </p:cNvPr>
          <p:cNvSpPr txBox="1"/>
          <p:nvPr/>
        </p:nvSpPr>
        <p:spPr>
          <a:xfrm>
            <a:off x="5690113" y="1532470"/>
            <a:ext cx="1845505" cy="646331"/>
          </a:xfrm>
          <a:prstGeom prst="rect">
            <a:avLst/>
          </a:prstGeom>
          <a:noFill/>
        </p:spPr>
        <p:txBody>
          <a:bodyPr wrap="none" rtlCol="0">
            <a:spAutoFit/>
          </a:bodyPr>
          <a:lstStyle/>
          <a:p>
            <a:r>
              <a:rPr kumimoji="1" lang="en-US" altLang="zh-CN" dirty="0">
                <a:solidFill>
                  <a:schemeClr val="tx2"/>
                </a:solidFill>
                <a:latin typeface="Times New Roman" panose="02020603050405020304" pitchFamily="18" charset="0"/>
                <a:cs typeface="Times New Roman" panose="02020603050405020304" pitchFamily="18" charset="0"/>
              </a:rPr>
              <a:t>Process metadata</a:t>
            </a:r>
          </a:p>
          <a:p>
            <a:r>
              <a:rPr kumimoji="1" lang="en-US" altLang="zh-CN" dirty="0">
                <a:solidFill>
                  <a:schemeClr val="tx2"/>
                </a:solidFill>
                <a:latin typeface="Times New Roman" panose="02020603050405020304" pitchFamily="18" charset="0"/>
                <a:cs typeface="Times New Roman" panose="02020603050405020304" pitchFamily="18" charset="0"/>
              </a:rPr>
              <a:t>&amp; balance load</a:t>
            </a:r>
          </a:p>
        </p:txBody>
      </p:sp>
      <p:sp>
        <p:nvSpPr>
          <p:cNvPr id="46" name="矩形 45">
            <a:extLst>
              <a:ext uri="{FF2B5EF4-FFF2-40B4-BE49-F238E27FC236}">
                <a16:creationId xmlns:a16="http://schemas.microsoft.com/office/drawing/2014/main" id="{9F1351E9-F9BB-4A44-AC00-395E2417B840}"/>
              </a:ext>
            </a:extLst>
          </p:cNvPr>
          <p:cNvSpPr/>
          <p:nvPr/>
        </p:nvSpPr>
        <p:spPr>
          <a:xfrm>
            <a:off x="4537276" y="4808077"/>
            <a:ext cx="1506639" cy="595976"/>
          </a:xfrm>
          <a:prstGeom prst="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a:extLst>
              <a:ext uri="{FF2B5EF4-FFF2-40B4-BE49-F238E27FC236}">
                <a16:creationId xmlns:a16="http://schemas.microsoft.com/office/drawing/2014/main" id="{25EBD33A-7349-59A2-EAA5-7F5642DAD16D}"/>
              </a:ext>
            </a:extLst>
          </p:cNvPr>
          <p:cNvSpPr/>
          <p:nvPr/>
        </p:nvSpPr>
        <p:spPr>
          <a:xfrm>
            <a:off x="4583576" y="4859137"/>
            <a:ext cx="268149" cy="47678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矩形 47">
            <a:extLst>
              <a:ext uri="{FF2B5EF4-FFF2-40B4-BE49-F238E27FC236}">
                <a16:creationId xmlns:a16="http://schemas.microsoft.com/office/drawing/2014/main" id="{B8123553-09A1-8779-6CFE-2F570DF0D025}"/>
              </a:ext>
            </a:extLst>
          </p:cNvPr>
          <p:cNvSpPr/>
          <p:nvPr/>
        </p:nvSpPr>
        <p:spPr>
          <a:xfrm>
            <a:off x="4921172" y="4859161"/>
            <a:ext cx="268149" cy="47678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9" name="矩形 48">
            <a:extLst>
              <a:ext uri="{FF2B5EF4-FFF2-40B4-BE49-F238E27FC236}">
                <a16:creationId xmlns:a16="http://schemas.microsoft.com/office/drawing/2014/main" id="{A083C22C-F7DB-B69F-8B54-7B49EABFA329}"/>
              </a:ext>
            </a:extLst>
          </p:cNvPr>
          <p:cNvSpPr/>
          <p:nvPr/>
        </p:nvSpPr>
        <p:spPr>
          <a:xfrm>
            <a:off x="5245407" y="4859161"/>
            <a:ext cx="268149" cy="47678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0" name="矩形 49">
            <a:extLst>
              <a:ext uri="{FF2B5EF4-FFF2-40B4-BE49-F238E27FC236}">
                <a16:creationId xmlns:a16="http://schemas.microsoft.com/office/drawing/2014/main" id="{2A4F3FBC-B92D-5856-AE1E-0CCA1E7574DF}"/>
              </a:ext>
            </a:extLst>
          </p:cNvPr>
          <p:cNvSpPr/>
          <p:nvPr/>
        </p:nvSpPr>
        <p:spPr>
          <a:xfrm>
            <a:off x="5632238" y="4859137"/>
            <a:ext cx="353802" cy="19900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1" name="矩形 50">
            <a:extLst>
              <a:ext uri="{FF2B5EF4-FFF2-40B4-BE49-F238E27FC236}">
                <a16:creationId xmlns:a16="http://schemas.microsoft.com/office/drawing/2014/main" id="{DD5CE8B9-5892-52DB-5A2E-0DB0DAF693F3}"/>
              </a:ext>
            </a:extLst>
          </p:cNvPr>
          <p:cNvSpPr/>
          <p:nvPr/>
        </p:nvSpPr>
        <p:spPr>
          <a:xfrm>
            <a:off x="5632238" y="5127609"/>
            <a:ext cx="353802" cy="19900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矩形 51">
            <a:extLst>
              <a:ext uri="{FF2B5EF4-FFF2-40B4-BE49-F238E27FC236}">
                <a16:creationId xmlns:a16="http://schemas.microsoft.com/office/drawing/2014/main" id="{75E07273-33C9-A0B0-9BCE-638AA61D9B93}"/>
              </a:ext>
            </a:extLst>
          </p:cNvPr>
          <p:cNvSpPr/>
          <p:nvPr/>
        </p:nvSpPr>
        <p:spPr>
          <a:xfrm>
            <a:off x="4537276" y="5516761"/>
            <a:ext cx="1506639" cy="595976"/>
          </a:xfrm>
          <a:prstGeom prst="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矩形 52">
            <a:extLst>
              <a:ext uri="{FF2B5EF4-FFF2-40B4-BE49-F238E27FC236}">
                <a16:creationId xmlns:a16="http://schemas.microsoft.com/office/drawing/2014/main" id="{B67B3051-6C8E-3A92-B638-265B09EBCD49}"/>
              </a:ext>
            </a:extLst>
          </p:cNvPr>
          <p:cNvSpPr/>
          <p:nvPr/>
        </p:nvSpPr>
        <p:spPr>
          <a:xfrm>
            <a:off x="4583576" y="5567821"/>
            <a:ext cx="268149" cy="47678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a:extLst>
              <a:ext uri="{FF2B5EF4-FFF2-40B4-BE49-F238E27FC236}">
                <a16:creationId xmlns:a16="http://schemas.microsoft.com/office/drawing/2014/main" id="{1CF9EB85-5D29-72AF-DBAD-CCD8F34A5ADB}"/>
              </a:ext>
            </a:extLst>
          </p:cNvPr>
          <p:cNvSpPr/>
          <p:nvPr/>
        </p:nvSpPr>
        <p:spPr>
          <a:xfrm>
            <a:off x="4921172" y="5567845"/>
            <a:ext cx="268149" cy="47678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5" name="矩形 54">
            <a:extLst>
              <a:ext uri="{FF2B5EF4-FFF2-40B4-BE49-F238E27FC236}">
                <a16:creationId xmlns:a16="http://schemas.microsoft.com/office/drawing/2014/main" id="{99272CA0-0244-D1D4-4023-E7532430FF77}"/>
              </a:ext>
            </a:extLst>
          </p:cNvPr>
          <p:cNvSpPr/>
          <p:nvPr/>
        </p:nvSpPr>
        <p:spPr>
          <a:xfrm>
            <a:off x="5245407" y="5567845"/>
            <a:ext cx="268149" cy="47678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6" name="矩形 55">
            <a:extLst>
              <a:ext uri="{FF2B5EF4-FFF2-40B4-BE49-F238E27FC236}">
                <a16:creationId xmlns:a16="http://schemas.microsoft.com/office/drawing/2014/main" id="{E768FA63-E9F7-F2F8-A283-0697BB9BEA36}"/>
              </a:ext>
            </a:extLst>
          </p:cNvPr>
          <p:cNvSpPr/>
          <p:nvPr/>
        </p:nvSpPr>
        <p:spPr>
          <a:xfrm>
            <a:off x="5632238" y="5567821"/>
            <a:ext cx="353802" cy="19900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a:extLst>
              <a:ext uri="{FF2B5EF4-FFF2-40B4-BE49-F238E27FC236}">
                <a16:creationId xmlns:a16="http://schemas.microsoft.com/office/drawing/2014/main" id="{0849AD62-3E96-C4A1-F942-C0265F9D8A1E}"/>
              </a:ext>
            </a:extLst>
          </p:cNvPr>
          <p:cNvSpPr/>
          <p:nvPr/>
        </p:nvSpPr>
        <p:spPr>
          <a:xfrm>
            <a:off x="5632238" y="5836293"/>
            <a:ext cx="353802" cy="19900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文本框 57">
            <a:extLst>
              <a:ext uri="{FF2B5EF4-FFF2-40B4-BE49-F238E27FC236}">
                <a16:creationId xmlns:a16="http://schemas.microsoft.com/office/drawing/2014/main" id="{8C3C8F4D-CC21-CEDC-DEC5-B6A97AF2FA10}"/>
              </a:ext>
            </a:extLst>
          </p:cNvPr>
          <p:cNvSpPr txBox="1"/>
          <p:nvPr/>
        </p:nvSpPr>
        <p:spPr>
          <a:xfrm>
            <a:off x="4714666" y="6095661"/>
            <a:ext cx="1040606" cy="369332"/>
          </a:xfrm>
          <a:prstGeom prst="rect">
            <a:avLst/>
          </a:prstGeom>
          <a:noFill/>
        </p:spPr>
        <p:txBody>
          <a:bodyPr wrap="none" rtlCol="0">
            <a:spAutoFit/>
          </a:bodyPr>
          <a:lstStyle/>
          <a:p>
            <a:r>
              <a:rPr kumimoji="1" lang="en-US" altLang="zh-CN" dirty="0" err="1">
                <a:latin typeface="Times New Roman" panose="02020603050405020304" pitchFamily="18" charset="0"/>
                <a:cs typeface="Times New Roman" panose="02020603050405020304" pitchFamily="18" charset="0"/>
              </a:rPr>
              <a:t>SSTables</a:t>
            </a:r>
            <a:endParaRPr kumimoji="1" lang="zh-CN" altLang="en-US" dirty="0">
              <a:latin typeface="Times New Roman" panose="02020603050405020304" pitchFamily="18" charset="0"/>
              <a:cs typeface="Times New Roman" panose="02020603050405020304" pitchFamily="18" charset="0"/>
            </a:endParaRPr>
          </a:p>
        </p:txBody>
      </p:sp>
      <p:sp>
        <p:nvSpPr>
          <p:cNvPr id="59" name="文本框 58">
            <a:extLst>
              <a:ext uri="{FF2B5EF4-FFF2-40B4-BE49-F238E27FC236}">
                <a16:creationId xmlns:a16="http://schemas.microsoft.com/office/drawing/2014/main" id="{35D129EC-5469-F121-9B70-B86BD1EB7960}"/>
              </a:ext>
            </a:extLst>
          </p:cNvPr>
          <p:cNvSpPr txBox="1"/>
          <p:nvPr/>
        </p:nvSpPr>
        <p:spPr>
          <a:xfrm>
            <a:off x="5721616" y="6382654"/>
            <a:ext cx="979755"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Replicas</a:t>
            </a:r>
            <a:endParaRPr kumimoji="1" lang="zh-CN" altLang="en-US" dirty="0">
              <a:latin typeface="Times New Roman" panose="02020603050405020304" pitchFamily="18" charset="0"/>
              <a:cs typeface="Times New Roman" panose="02020603050405020304" pitchFamily="18" charset="0"/>
            </a:endParaRPr>
          </a:p>
        </p:txBody>
      </p:sp>
      <p:sp>
        <p:nvSpPr>
          <p:cNvPr id="60" name="圆角矩形 59">
            <a:extLst>
              <a:ext uri="{FF2B5EF4-FFF2-40B4-BE49-F238E27FC236}">
                <a16:creationId xmlns:a16="http://schemas.microsoft.com/office/drawing/2014/main" id="{AA6C0B67-A8A0-B51D-9539-97ED2FFB806A}"/>
              </a:ext>
            </a:extLst>
          </p:cNvPr>
          <p:cNvSpPr/>
          <p:nvPr/>
        </p:nvSpPr>
        <p:spPr>
          <a:xfrm>
            <a:off x="6608914" y="4773353"/>
            <a:ext cx="802745" cy="354256"/>
          </a:xfrm>
          <a:prstGeom prst="round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logs</a:t>
            </a:r>
            <a:endParaRPr kumimoji="1" lang="zh-CN" altLang="en-US" dirty="0">
              <a:latin typeface="Times New Roman" panose="02020603050405020304" pitchFamily="18" charset="0"/>
              <a:cs typeface="Times New Roman" panose="02020603050405020304" pitchFamily="18" charset="0"/>
            </a:endParaRPr>
          </a:p>
        </p:txBody>
      </p:sp>
      <p:sp>
        <p:nvSpPr>
          <p:cNvPr id="61" name="圆角矩形 60">
            <a:extLst>
              <a:ext uri="{FF2B5EF4-FFF2-40B4-BE49-F238E27FC236}">
                <a16:creationId xmlns:a16="http://schemas.microsoft.com/office/drawing/2014/main" id="{E94483A1-EA57-5B2C-477C-37DCABCB4D71}"/>
              </a:ext>
            </a:extLst>
          </p:cNvPr>
          <p:cNvSpPr/>
          <p:nvPr/>
        </p:nvSpPr>
        <p:spPr>
          <a:xfrm>
            <a:off x="6610682" y="5248106"/>
            <a:ext cx="802745" cy="354256"/>
          </a:xfrm>
          <a:prstGeom prst="round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logs</a:t>
            </a:r>
            <a:endParaRPr kumimoji="1" lang="zh-CN" altLang="en-US" dirty="0">
              <a:latin typeface="Times New Roman" panose="02020603050405020304" pitchFamily="18" charset="0"/>
              <a:cs typeface="Times New Roman" panose="02020603050405020304" pitchFamily="18" charset="0"/>
            </a:endParaRPr>
          </a:p>
        </p:txBody>
      </p:sp>
      <p:sp>
        <p:nvSpPr>
          <p:cNvPr id="62" name="圆角矩形 61">
            <a:extLst>
              <a:ext uri="{FF2B5EF4-FFF2-40B4-BE49-F238E27FC236}">
                <a16:creationId xmlns:a16="http://schemas.microsoft.com/office/drawing/2014/main" id="{FE0B34D1-CEAC-3C82-FDD3-68EC08126206}"/>
              </a:ext>
            </a:extLst>
          </p:cNvPr>
          <p:cNvSpPr/>
          <p:nvPr/>
        </p:nvSpPr>
        <p:spPr>
          <a:xfrm>
            <a:off x="6580092" y="5722859"/>
            <a:ext cx="802745" cy="354256"/>
          </a:xfrm>
          <a:prstGeom prst="round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dirty="0">
                <a:latin typeface="Times New Roman" panose="02020603050405020304" pitchFamily="18" charset="0"/>
                <a:cs typeface="Times New Roman" panose="02020603050405020304" pitchFamily="18" charset="0"/>
              </a:rPr>
              <a:t>logs</a:t>
            </a:r>
            <a:endParaRPr kumimoji="1" lang="zh-CN" altLang="en-US" dirty="0">
              <a:latin typeface="Times New Roman" panose="02020603050405020304" pitchFamily="18" charset="0"/>
              <a:cs typeface="Times New Roman" panose="02020603050405020304" pitchFamily="18" charset="0"/>
            </a:endParaRPr>
          </a:p>
        </p:txBody>
      </p:sp>
      <p:sp>
        <p:nvSpPr>
          <p:cNvPr id="63" name="文本框 62">
            <a:extLst>
              <a:ext uri="{FF2B5EF4-FFF2-40B4-BE49-F238E27FC236}">
                <a16:creationId xmlns:a16="http://schemas.microsoft.com/office/drawing/2014/main" id="{DF617715-449F-EE27-2681-1B389BD1E740}"/>
              </a:ext>
            </a:extLst>
          </p:cNvPr>
          <p:cNvSpPr txBox="1"/>
          <p:nvPr/>
        </p:nvSpPr>
        <p:spPr>
          <a:xfrm>
            <a:off x="6374137" y="6077115"/>
            <a:ext cx="1200906"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Tablet logs</a:t>
            </a:r>
            <a:endParaRPr kumimoji="1" lang="zh-CN" altLang="en-US" dirty="0">
              <a:latin typeface="Times New Roman" panose="02020603050405020304" pitchFamily="18" charset="0"/>
              <a:cs typeface="Times New Roman" panose="02020603050405020304" pitchFamily="18" charset="0"/>
            </a:endParaRPr>
          </a:p>
        </p:txBody>
      </p:sp>
      <p:cxnSp>
        <p:nvCxnSpPr>
          <p:cNvPr id="65" name="直线箭头连接符 64">
            <a:extLst>
              <a:ext uri="{FF2B5EF4-FFF2-40B4-BE49-F238E27FC236}">
                <a16:creationId xmlns:a16="http://schemas.microsoft.com/office/drawing/2014/main" id="{D65C3BDC-B82A-82B0-7D88-92AAE1B268B0}"/>
              </a:ext>
            </a:extLst>
          </p:cNvPr>
          <p:cNvCxnSpPr>
            <a:stCxn id="14" idx="1"/>
          </p:cNvCxnSpPr>
          <p:nvPr/>
        </p:nvCxnSpPr>
        <p:spPr>
          <a:xfrm flipH="1">
            <a:off x="9167150" y="1843921"/>
            <a:ext cx="1018570" cy="66168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67" name="直线箭头连接符 66">
            <a:extLst>
              <a:ext uri="{FF2B5EF4-FFF2-40B4-BE49-F238E27FC236}">
                <a16:creationId xmlns:a16="http://schemas.microsoft.com/office/drawing/2014/main" id="{139DB18D-D318-C51E-06EE-8694F28CA652}"/>
              </a:ext>
            </a:extLst>
          </p:cNvPr>
          <p:cNvCxnSpPr>
            <a:cxnSpLocks/>
            <a:stCxn id="14" idx="1"/>
            <a:endCxn id="22" idx="3"/>
          </p:cNvCxnSpPr>
          <p:nvPr/>
        </p:nvCxnSpPr>
        <p:spPr>
          <a:xfrm flipH="1">
            <a:off x="5928167" y="1843921"/>
            <a:ext cx="4257553" cy="661686"/>
          </a:xfrm>
          <a:prstGeom prst="straightConnector1">
            <a:avLst/>
          </a:prstGeom>
          <a:ln w="1905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69" name="直线箭头连接符 68">
            <a:extLst>
              <a:ext uri="{FF2B5EF4-FFF2-40B4-BE49-F238E27FC236}">
                <a16:creationId xmlns:a16="http://schemas.microsoft.com/office/drawing/2014/main" id="{6A6C7EBB-4012-2D9D-FF96-555428299ADB}"/>
              </a:ext>
            </a:extLst>
          </p:cNvPr>
          <p:cNvCxnSpPr>
            <a:stCxn id="43" idx="0"/>
            <a:endCxn id="27" idx="0"/>
          </p:cNvCxnSpPr>
          <p:nvPr/>
        </p:nvCxnSpPr>
        <p:spPr>
          <a:xfrm flipH="1">
            <a:off x="2804932" y="1259785"/>
            <a:ext cx="2916684" cy="127797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72" name="文本框 71">
            <a:extLst>
              <a:ext uri="{FF2B5EF4-FFF2-40B4-BE49-F238E27FC236}">
                <a16:creationId xmlns:a16="http://schemas.microsoft.com/office/drawing/2014/main" id="{1EBD2053-A39C-A9EF-A920-04AFA500EC29}"/>
              </a:ext>
            </a:extLst>
          </p:cNvPr>
          <p:cNvSpPr txBox="1"/>
          <p:nvPr/>
        </p:nvSpPr>
        <p:spPr>
          <a:xfrm>
            <a:off x="8294722" y="2128095"/>
            <a:ext cx="1120820"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read/write</a:t>
            </a:r>
            <a:endParaRPr kumimoji="1" lang="zh-CN" altLang="en-US" dirty="0">
              <a:latin typeface="Times New Roman" panose="02020603050405020304" pitchFamily="18" charset="0"/>
              <a:cs typeface="Times New Roman" panose="02020603050405020304" pitchFamily="18" charset="0"/>
            </a:endParaRPr>
          </a:p>
        </p:txBody>
      </p:sp>
      <p:sp>
        <p:nvSpPr>
          <p:cNvPr id="73" name="文本框 72">
            <a:extLst>
              <a:ext uri="{FF2B5EF4-FFF2-40B4-BE49-F238E27FC236}">
                <a16:creationId xmlns:a16="http://schemas.microsoft.com/office/drawing/2014/main" id="{8C0485AF-CC33-69E5-8BA7-774E51D73AD1}"/>
              </a:ext>
            </a:extLst>
          </p:cNvPr>
          <p:cNvSpPr txBox="1"/>
          <p:nvPr/>
        </p:nvSpPr>
        <p:spPr>
          <a:xfrm>
            <a:off x="2893203" y="1527875"/>
            <a:ext cx="1486304"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Assign tablets</a:t>
            </a:r>
            <a:endParaRPr kumimoji="1" lang="zh-CN" altLang="en-US" dirty="0">
              <a:latin typeface="Times New Roman" panose="02020603050405020304" pitchFamily="18" charset="0"/>
              <a:cs typeface="Times New Roman" panose="02020603050405020304" pitchFamily="18" charset="0"/>
            </a:endParaRPr>
          </a:p>
        </p:txBody>
      </p:sp>
      <p:cxnSp>
        <p:nvCxnSpPr>
          <p:cNvPr id="75" name="曲线连接符 74">
            <a:extLst>
              <a:ext uri="{FF2B5EF4-FFF2-40B4-BE49-F238E27FC236}">
                <a16:creationId xmlns:a16="http://schemas.microsoft.com/office/drawing/2014/main" id="{4B992E78-5617-0A28-6824-C994CD101BFC}"/>
              </a:ext>
            </a:extLst>
          </p:cNvPr>
          <p:cNvCxnSpPr>
            <a:cxnSpLocks/>
            <a:stCxn id="14" idx="2"/>
          </p:cNvCxnSpPr>
          <p:nvPr/>
        </p:nvCxnSpPr>
        <p:spPr>
          <a:xfrm>
            <a:off x="10822328" y="1571916"/>
            <a:ext cx="994924" cy="2147815"/>
          </a:xfrm>
          <a:prstGeom prst="curvedConnector2">
            <a:avLst/>
          </a:prstGeom>
          <a:ln w="19050"/>
        </p:spPr>
        <p:style>
          <a:lnRef idx="1">
            <a:schemeClr val="dk1"/>
          </a:lnRef>
          <a:fillRef idx="0">
            <a:schemeClr val="dk1"/>
          </a:fillRef>
          <a:effectRef idx="0">
            <a:schemeClr val="dk1"/>
          </a:effectRef>
          <a:fontRef idx="minor">
            <a:schemeClr val="tx1"/>
          </a:fontRef>
        </p:style>
      </p:cxnSp>
      <p:sp>
        <p:nvSpPr>
          <p:cNvPr id="81" name="弧 80">
            <a:extLst>
              <a:ext uri="{FF2B5EF4-FFF2-40B4-BE49-F238E27FC236}">
                <a16:creationId xmlns:a16="http://schemas.microsoft.com/office/drawing/2014/main" id="{E633D4BF-84EB-9243-CC43-62DFD6B0026F}"/>
              </a:ext>
            </a:extLst>
          </p:cNvPr>
          <p:cNvSpPr/>
          <p:nvPr/>
        </p:nvSpPr>
        <p:spPr>
          <a:xfrm flipV="1">
            <a:off x="9994461" y="2705208"/>
            <a:ext cx="1817920" cy="2029043"/>
          </a:xfrm>
          <a:prstGeom prst="arc">
            <a:avLst/>
          </a:prstGeom>
          <a:ln w="1905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zh-CN" altLang="en-US"/>
          </a:p>
        </p:txBody>
      </p:sp>
    </p:spTree>
    <p:extLst>
      <p:ext uri="{BB962C8B-B14F-4D97-AF65-F5344CB8AC3E}">
        <p14:creationId xmlns:p14="http://schemas.microsoft.com/office/powerpoint/2010/main" val="32647722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367362-B896-0E43-D047-690F42B12990}"/>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MyRocks</a:t>
            </a:r>
            <a:r>
              <a:rPr kumimoji="1" lang="zh-CN" altLang="en-US" dirty="0">
                <a:latin typeface="Times New Roman" panose="02020603050405020304" pitchFamily="18" charset="0"/>
                <a:cs typeface="Times New Roman" panose="02020603050405020304" pitchFamily="18" charset="0"/>
              </a:rPr>
              <a:t>入门</a:t>
            </a:r>
          </a:p>
        </p:txBody>
      </p:sp>
      <p:sp>
        <p:nvSpPr>
          <p:cNvPr id="3" name="文本占位符 2">
            <a:extLst>
              <a:ext uri="{FF2B5EF4-FFF2-40B4-BE49-F238E27FC236}">
                <a16:creationId xmlns:a16="http://schemas.microsoft.com/office/drawing/2014/main" id="{69CE69A1-8655-CB36-D586-39E4FC556BC6}"/>
              </a:ext>
            </a:extLst>
          </p:cNvPr>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21424129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MyRocks</a:t>
            </a:r>
            <a:r>
              <a:rPr kumimoji="1" lang="zh-CN" altLang="en-US" dirty="0">
                <a:latin typeface="Times New Roman" panose="02020603050405020304" pitchFamily="18" charset="0"/>
                <a:cs typeface="Times New Roman" panose="02020603050405020304" pitchFamily="18" charset="0"/>
              </a:rPr>
              <a:t>诞生背景</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zh-CN" altLang="en-US" dirty="0">
                <a:latin typeface="Times New Roman" panose="02020603050405020304" pitchFamily="18" charset="0"/>
                <a:cs typeface="Times New Roman" panose="02020603050405020304" pitchFamily="18" charset="0"/>
              </a:rPr>
              <a:t>存储成本的缩减是基础软件的核心</a:t>
            </a:r>
            <a:endParaRPr kumimoji="1" lang="en-US" altLang="zh-CN" dirty="0">
              <a:latin typeface="Times New Roman" panose="02020603050405020304" pitchFamily="18" charset="0"/>
              <a:cs typeface="Times New Roman" panose="02020603050405020304" pitchFamily="18" charset="0"/>
            </a:endParaRPr>
          </a:p>
          <a:p>
            <a:pPr algn="just"/>
            <a:r>
              <a:rPr kumimoji="1" lang="en-US" altLang="zh-CN" dirty="0">
                <a:latin typeface="Times New Roman" panose="02020603050405020304" pitchFamily="18" charset="0"/>
                <a:cs typeface="Times New Roman" panose="02020603050405020304" pitchFamily="18" charset="0"/>
              </a:rPr>
              <a:t>SSD</a:t>
            </a:r>
            <a:r>
              <a:rPr kumimoji="1" lang="zh-CN" altLang="en-US" dirty="0">
                <a:latin typeface="Times New Roman" panose="02020603050405020304" pitchFamily="18" charset="0"/>
                <a:cs typeface="Times New Roman" panose="02020603050405020304" pitchFamily="18" charset="0"/>
              </a:rPr>
              <a:t>价格高昂，存储容量有限</a:t>
            </a:r>
            <a:endParaRPr kumimoji="1" lang="en-US" altLang="zh-CN" dirty="0">
              <a:latin typeface="Times New Roman" panose="02020603050405020304" pitchFamily="18" charset="0"/>
              <a:cs typeface="Times New Roman" panose="02020603050405020304" pitchFamily="18" charset="0"/>
            </a:endParaRPr>
          </a:p>
          <a:p>
            <a:pPr algn="just"/>
            <a:r>
              <a:rPr kumimoji="1" lang="en-US" altLang="zh-CN" dirty="0"/>
              <a:t>B+</a:t>
            </a:r>
            <a:r>
              <a:rPr kumimoji="1" lang="zh-CN" altLang="en-US" dirty="0"/>
              <a:t>树碎片严重，压缩效率低下，磁盘成本高</a:t>
            </a:r>
            <a:endParaRPr kumimoji="1" lang="en-US" altLang="zh-CN" dirty="0"/>
          </a:p>
          <a:p>
            <a:pPr algn="just"/>
            <a:r>
              <a:rPr kumimoji="1" lang="en-US" altLang="zh-CN" dirty="0" err="1"/>
              <a:t>InnoDB</a:t>
            </a:r>
            <a:r>
              <a:rPr kumimoji="1" lang="zh-CN" altLang="en-US" dirty="0"/>
              <a:t>写放大过高，导致写性能较差</a:t>
            </a:r>
            <a:endParaRPr kumimoji="1" lang="en-US" altLang="zh-CN" dirty="0"/>
          </a:p>
          <a:p>
            <a:pPr algn="just"/>
            <a:r>
              <a:rPr kumimoji="1" lang="zh-CN" altLang="en-US" dirty="0">
                <a:latin typeface="Times New Roman" panose="02020603050405020304" pitchFamily="18" charset="0"/>
                <a:cs typeface="Times New Roman" panose="02020603050405020304" pitchFamily="18" charset="0"/>
              </a:rPr>
              <a:t>考虑引入</a:t>
            </a:r>
            <a:r>
              <a:rPr kumimoji="1" lang="en-US" altLang="zh-CN" dirty="0">
                <a:latin typeface="Times New Roman" panose="02020603050405020304" pitchFamily="18" charset="0"/>
                <a:cs typeface="Times New Roman" panose="02020603050405020304" pitchFamily="18" charset="0"/>
              </a:rPr>
              <a:t>LSM-Tree</a:t>
            </a:r>
            <a:r>
              <a:rPr kumimoji="1" lang="zh-CN" altLang="en-US" dirty="0">
                <a:latin typeface="Times New Roman" panose="02020603050405020304" pitchFamily="18" charset="0"/>
                <a:cs typeface="Times New Roman" panose="02020603050405020304" pitchFamily="18" charset="0"/>
              </a:rPr>
              <a:t>结构存储引擎</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t>移植</a:t>
            </a:r>
            <a:r>
              <a:rPr kumimoji="1" lang="en-US" altLang="zh-CN" dirty="0" err="1"/>
              <a:t>RocksDB</a:t>
            </a:r>
            <a:r>
              <a:rPr kumimoji="1" lang="zh-CN" altLang="en-US" dirty="0"/>
              <a:t>比重新开发一个新的存储引擎更合适</a:t>
            </a:r>
            <a:endParaRPr kumimoji="1"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80505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InnoDB</a:t>
            </a:r>
            <a:r>
              <a:rPr kumimoji="1" lang="zh-CN" altLang="en-US" dirty="0">
                <a:latin typeface="Times New Roman" panose="02020603050405020304" pitchFamily="18" charset="0"/>
                <a:cs typeface="Times New Roman" panose="02020603050405020304" pitchFamily="18" charset="0"/>
              </a:rPr>
              <a:t>的问题：随机写</a:t>
            </a:r>
          </a:p>
        </p:txBody>
      </p:sp>
      <p:sp>
        <p:nvSpPr>
          <p:cNvPr id="3" name="文本框 2">
            <a:extLst>
              <a:ext uri="{FF2B5EF4-FFF2-40B4-BE49-F238E27FC236}">
                <a16:creationId xmlns:a16="http://schemas.microsoft.com/office/drawing/2014/main" id="{BD274339-FE50-4298-765D-9EA93A79AA2B}"/>
              </a:ext>
            </a:extLst>
          </p:cNvPr>
          <p:cNvSpPr txBox="1"/>
          <p:nvPr/>
        </p:nvSpPr>
        <p:spPr>
          <a:xfrm>
            <a:off x="838200" y="1493134"/>
            <a:ext cx="5400554" cy="923330"/>
          </a:xfrm>
          <a:prstGeom prst="rect">
            <a:avLst/>
          </a:prstGeom>
          <a:noFill/>
          <a:ln>
            <a:solidFill>
              <a:schemeClr val="tx1"/>
            </a:solidFill>
          </a:ln>
        </p:spPr>
        <p:txBody>
          <a:bodyPr wrap="square" rtlCol="0">
            <a:spAutoFit/>
          </a:bodyPr>
          <a:lstStyle/>
          <a:p>
            <a:r>
              <a:rPr kumimoji="1" lang="en-US" altLang="zh-CN" dirty="0">
                <a:latin typeface="Times New Roman" panose="02020603050405020304" pitchFamily="18" charset="0"/>
                <a:cs typeface="Times New Roman" panose="02020603050405020304" pitchFamily="18" charset="0"/>
              </a:rPr>
              <a:t>INSERT INTO message(</a:t>
            </a:r>
            <a:r>
              <a:rPr kumimoji="1" lang="en-US" altLang="zh-CN" dirty="0" err="1">
                <a:latin typeface="Times New Roman" panose="02020603050405020304" pitchFamily="18" charset="0"/>
                <a:cs typeface="Times New Roman" panose="02020603050405020304" pitchFamily="18" charset="0"/>
              </a:rPr>
              <a:t>user_id</a:t>
            </a:r>
            <a:r>
              <a:rPr kumimoji="1" lang="en-US" altLang="zh-CN" dirty="0">
                <a:latin typeface="Times New Roman" panose="02020603050405020304" pitchFamily="18" charset="0"/>
                <a:cs typeface="Times New Roman" panose="02020603050405020304" pitchFamily="18" charset="0"/>
              </a:rPr>
              <a:t>) VALUES(31);</a:t>
            </a:r>
          </a:p>
          <a:p>
            <a:r>
              <a:rPr kumimoji="1" lang="en-US" altLang="zh-CN" dirty="0">
                <a:latin typeface="Times New Roman" panose="02020603050405020304" pitchFamily="18" charset="0"/>
                <a:cs typeface="Times New Roman" panose="02020603050405020304" pitchFamily="18" charset="0"/>
              </a:rPr>
              <a:t>INSERT INTO message(</a:t>
            </a:r>
            <a:r>
              <a:rPr kumimoji="1" lang="en-US" altLang="zh-CN" dirty="0" err="1">
                <a:latin typeface="Times New Roman" panose="02020603050405020304" pitchFamily="18" charset="0"/>
                <a:cs typeface="Times New Roman" panose="02020603050405020304" pitchFamily="18" charset="0"/>
              </a:rPr>
              <a:t>user_id</a:t>
            </a:r>
            <a:r>
              <a:rPr kumimoji="1" lang="en-US" altLang="zh-CN" dirty="0">
                <a:latin typeface="Times New Roman" panose="02020603050405020304" pitchFamily="18" charset="0"/>
                <a:cs typeface="Times New Roman" panose="02020603050405020304" pitchFamily="18" charset="0"/>
              </a:rPr>
              <a:t>) VALUES(10000);</a:t>
            </a:r>
          </a:p>
          <a:p>
            <a:r>
              <a:rPr kumimoji="1" lang="en-US" altLang="zh-CN" dirty="0">
                <a:latin typeface="Times New Roman" panose="02020603050405020304" pitchFamily="18" charset="0"/>
                <a:cs typeface="Times New Roman" panose="02020603050405020304" pitchFamily="18" charset="0"/>
              </a:rPr>
              <a:t>…</a:t>
            </a:r>
            <a:endParaRPr kumimoji="1" lang="zh-CN" altLang="en-US" dirty="0">
              <a:latin typeface="Times New Roman" panose="02020603050405020304" pitchFamily="18" charset="0"/>
              <a:cs typeface="Times New Roman" panose="02020603050405020304" pitchFamily="18" charset="0"/>
            </a:endParaRPr>
          </a:p>
        </p:txBody>
      </p:sp>
      <p:sp>
        <p:nvSpPr>
          <p:cNvPr id="16" name="文本框 15">
            <a:extLst>
              <a:ext uri="{FF2B5EF4-FFF2-40B4-BE49-F238E27FC236}">
                <a16:creationId xmlns:a16="http://schemas.microsoft.com/office/drawing/2014/main" id="{8A8E63B9-0FA8-D78A-69F8-51F34C48F422}"/>
              </a:ext>
            </a:extLst>
          </p:cNvPr>
          <p:cNvSpPr txBox="1"/>
          <p:nvPr/>
        </p:nvSpPr>
        <p:spPr>
          <a:xfrm>
            <a:off x="1251544" y="3235653"/>
            <a:ext cx="2533066" cy="369332"/>
          </a:xfrm>
          <a:prstGeom prst="rect">
            <a:avLst/>
          </a:prstGeom>
          <a:noFill/>
        </p:spPr>
        <p:txBody>
          <a:bodyPr wrap="none" rtlCol="0">
            <a:spAutoFit/>
          </a:bodyPr>
          <a:lstStyle/>
          <a:p>
            <a:r>
              <a:rPr kumimoji="1" lang="zh-CN" altLang="en-US" dirty="0">
                <a:latin typeface="Times New Roman" panose="02020603050405020304" pitchFamily="18" charset="0"/>
                <a:cs typeface="Times New Roman" panose="02020603050405020304" pitchFamily="18" charset="0"/>
              </a:rPr>
              <a:t>以</a:t>
            </a:r>
            <a:r>
              <a:rPr kumimoji="1" lang="en-US" altLang="zh-CN" dirty="0" err="1">
                <a:latin typeface="Times New Roman" panose="02020603050405020304" pitchFamily="18" charset="0"/>
                <a:cs typeface="Times New Roman" panose="02020603050405020304" pitchFamily="18" charset="0"/>
              </a:rPr>
              <a:t>user_id</a:t>
            </a:r>
            <a:r>
              <a:rPr kumimoji="1" lang="zh-CN" altLang="en-US" dirty="0">
                <a:latin typeface="Times New Roman" panose="02020603050405020304" pitchFamily="18" charset="0"/>
                <a:cs typeface="Times New Roman" panose="02020603050405020304" pitchFamily="18" charset="0"/>
              </a:rPr>
              <a:t>为索引的</a:t>
            </a:r>
            <a:r>
              <a:rPr kumimoji="1" lang="en-US" altLang="zh-CN" dirty="0">
                <a:latin typeface="Times New Roman" panose="02020603050405020304" pitchFamily="18" charset="0"/>
                <a:cs typeface="Times New Roman" panose="02020603050405020304" pitchFamily="18" charset="0"/>
              </a:rPr>
              <a:t>B+</a:t>
            </a:r>
            <a:r>
              <a:rPr kumimoji="1" lang="zh-CN" altLang="en-US" dirty="0">
                <a:latin typeface="Times New Roman" panose="02020603050405020304" pitchFamily="18" charset="0"/>
                <a:cs typeface="Times New Roman" panose="02020603050405020304" pitchFamily="18" charset="0"/>
              </a:rPr>
              <a:t>树</a:t>
            </a:r>
          </a:p>
        </p:txBody>
      </p:sp>
      <p:sp>
        <p:nvSpPr>
          <p:cNvPr id="17" name="文本框 16">
            <a:extLst>
              <a:ext uri="{FF2B5EF4-FFF2-40B4-BE49-F238E27FC236}">
                <a16:creationId xmlns:a16="http://schemas.microsoft.com/office/drawing/2014/main" id="{8F02F467-916B-D5D9-74F5-97C916D453E4}"/>
              </a:ext>
            </a:extLst>
          </p:cNvPr>
          <p:cNvSpPr txBox="1"/>
          <p:nvPr/>
        </p:nvSpPr>
        <p:spPr>
          <a:xfrm>
            <a:off x="7437667" y="4696203"/>
            <a:ext cx="532775" cy="369332"/>
          </a:xfrm>
          <a:prstGeom prst="rect">
            <a:avLst/>
          </a:prstGeom>
          <a:noFill/>
        </p:spPr>
        <p:txBody>
          <a:bodyPr wrap="none" rtlCol="0">
            <a:spAutoFit/>
          </a:bodyPr>
          <a:lstStyle/>
          <a:p>
            <a:r>
              <a:rPr kumimoji="1" lang="en-US" altLang="zh-CN" dirty="0">
                <a:latin typeface="Times New Roman" panose="02020603050405020304" pitchFamily="18" charset="0"/>
                <a:cs typeface="Times New Roman" panose="02020603050405020304" pitchFamily="18" charset="0"/>
              </a:rPr>
              <a:t>leaf</a:t>
            </a:r>
            <a:endParaRPr kumimoji="1" lang="zh-CN" altLang="en-US" dirty="0">
              <a:latin typeface="Times New Roman" panose="02020603050405020304" pitchFamily="18" charset="0"/>
              <a:cs typeface="Times New Roman" panose="02020603050405020304" pitchFamily="18" charset="0"/>
            </a:endParaRPr>
          </a:p>
        </p:txBody>
      </p:sp>
      <p:sp>
        <p:nvSpPr>
          <p:cNvPr id="18" name="文本框 17">
            <a:extLst>
              <a:ext uri="{FF2B5EF4-FFF2-40B4-BE49-F238E27FC236}">
                <a16:creationId xmlns:a16="http://schemas.microsoft.com/office/drawing/2014/main" id="{0AE93A4D-43E4-B3C0-1D68-E294EEE5DF74}"/>
              </a:ext>
            </a:extLst>
          </p:cNvPr>
          <p:cNvSpPr txBox="1"/>
          <p:nvPr/>
        </p:nvSpPr>
        <p:spPr>
          <a:xfrm>
            <a:off x="670599" y="5383311"/>
            <a:ext cx="9245600" cy="1015663"/>
          </a:xfrm>
          <a:prstGeom prst="rect">
            <a:avLst/>
          </a:prstGeom>
          <a:noFill/>
        </p:spPr>
        <p:txBody>
          <a:bodyPr wrap="square" rtlCol="0">
            <a:spAutoFit/>
          </a:bodyPr>
          <a:lstStyle/>
          <a:p>
            <a:pPr marL="285750" indent="-285750">
              <a:buFont typeface="Arial" panose="020B0604020202020204" pitchFamily="34" charset="0"/>
              <a:buChar char="•"/>
            </a:pPr>
            <a:r>
              <a:rPr kumimoji="1" lang="en-US" altLang="zh-CN" sz="2000" dirty="0">
                <a:latin typeface="Times New Roman" panose="02020603050405020304" pitchFamily="18" charset="0"/>
                <a:cs typeface="Times New Roman" panose="02020603050405020304" pitchFamily="18" charset="0"/>
              </a:rPr>
              <a:t>B+</a:t>
            </a:r>
            <a:r>
              <a:rPr kumimoji="1" lang="zh-CN" altLang="en-US" sz="2000" dirty="0">
                <a:latin typeface="Times New Roman" panose="02020603050405020304" pitchFamily="18" charset="0"/>
                <a:cs typeface="Times New Roman" panose="02020603050405020304" pitchFamily="18" charset="0"/>
              </a:rPr>
              <a:t>树索引的叶节点的</a:t>
            </a:r>
            <a:r>
              <a:rPr kumimoji="1" lang="en-US" altLang="zh-CN" sz="2000" dirty="0">
                <a:latin typeface="Times New Roman" panose="02020603050405020304" pitchFamily="18" charset="0"/>
                <a:cs typeface="Times New Roman" panose="02020603050405020304" pitchFamily="18" charset="0"/>
              </a:rPr>
              <a:t>page</a:t>
            </a:r>
            <a:r>
              <a:rPr kumimoji="1" lang="zh-CN" altLang="en-US" sz="2000" dirty="0">
                <a:latin typeface="Times New Roman" panose="02020603050405020304" pitchFamily="18" charset="0"/>
                <a:cs typeface="Times New Roman" panose="02020603050405020304" pitchFamily="18" charset="0"/>
              </a:rPr>
              <a:t>大小非常小（</a:t>
            </a:r>
            <a:r>
              <a:rPr kumimoji="1" lang="en-US" altLang="zh-CN" sz="2000" dirty="0" err="1">
                <a:latin typeface="Times New Roman" panose="02020603050405020304" pitchFamily="18" charset="0"/>
                <a:cs typeface="Times New Roman" panose="02020603050405020304" pitchFamily="18" charset="0"/>
              </a:rPr>
              <a:t>InnoDB</a:t>
            </a:r>
            <a:r>
              <a:rPr kumimoji="1" lang="zh-CN" altLang="en-US" sz="2000" dirty="0">
                <a:latin typeface="Times New Roman" panose="02020603050405020304" pitchFamily="18" charset="0"/>
                <a:cs typeface="Times New Roman" panose="02020603050405020304" pitchFamily="18" charset="0"/>
              </a:rPr>
              <a:t>通常为</a:t>
            </a:r>
            <a:r>
              <a:rPr kumimoji="1" lang="en-US" altLang="zh-CN" sz="2000" dirty="0">
                <a:latin typeface="Times New Roman" panose="02020603050405020304" pitchFamily="18" charset="0"/>
                <a:cs typeface="Times New Roman" panose="02020603050405020304" pitchFamily="18" charset="0"/>
              </a:rPr>
              <a:t>16KB</a:t>
            </a:r>
            <a:r>
              <a:rPr kumimoji="1" lang="zh-CN" altLang="en-US" sz="2000" dirty="0">
                <a:latin typeface="Times New Roman" panose="02020603050405020304" pitchFamily="18" charset="0"/>
                <a:cs typeface="Times New Roman" panose="02020603050405020304" pitchFamily="18" charset="0"/>
              </a:rPr>
              <a:t>）</a:t>
            </a:r>
            <a:endParaRPr kumimoji="1" lang="en-US" altLang="zh-C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随机修改</a:t>
            </a:r>
            <a:r>
              <a:rPr kumimoji="1" lang="en-US" altLang="zh-CN" sz="2000" dirty="0">
                <a:latin typeface="Times New Roman" panose="02020603050405020304" pitchFamily="18" charset="0"/>
                <a:cs typeface="Times New Roman" panose="02020603050405020304" pitchFamily="18" charset="0"/>
              </a:rPr>
              <a:t> =&gt;</a:t>
            </a:r>
            <a:r>
              <a:rPr kumimoji="1" lang="zh-CN" altLang="en-US" sz="2000" dirty="0">
                <a:latin typeface="Times New Roman" panose="02020603050405020304" pitchFamily="18" charset="0"/>
                <a:cs typeface="Times New Roman" panose="02020603050405020304" pitchFamily="18" charset="0"/>
              </a:rPr>
              <a:t> 随机写，以及在没有缓存的情况下产生随机读</a:t>
            </a:r>
            <a:endParaRPr kumimoji="1" lang="en-US" altLang="zh-C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kumimoji="1" lang="en-US" altLang="zh-CN" sz="2000" dirty="0">
                <a:latin typeface="Times New Roman" panose="02020603050405020304" pitchFamily="18" charset="0"/>
                <a:cs typeface="Times New Roman" panose="02020603050405020304" pitchFamily="18" charset="0"/>
              </a:rPr>
              <a:t>N</a:t>
            </a:r>
            <a:r>
              <a:rPr kumimoji="1" lang="zh-CN" altLang="en-US" sz="2000" dirty="0">
                <a:latin typeface="Times New Roman" panose="02020603050405020304" pitchFamily="18" charset="0"/>
                <a:cs typeface="Times New Roman" panose="02020603050405020304" pitchFamily="18" charset="0"/>
              </a:rPr>
              <a:t>行的修改 </a:t>
            </a:r>
            <a:r>
              <a:rPr kumimoji="1" lang="en-US" altLang="zh-CN" sz="2000" dirty="0">
                <a:latin typeface="Times New Roman" panose="02020603050405020304" pitchFamily="18" charset="0"/>
                <a:cs typeface="Times New Roman" panose="02020603050405020304" pitchFamily="18" charset="0"/>
              </a:rPr>
              <a:t>=&gt; </a:t>
            </a:r>
            <a:r>
              <a:rPr kumimoji="1" lang="zh-CN" altLang="en-US" sz="2000" dirty="0">
                <a:latin typeface="Times New Roman" panose="02020603050405020304" pitchFamily="18" charset="0"/>
                <a:cs typeface="Times New Roman" panose="02020603050405020304" pitchFamily="18" charset="0"/>
              </a:rPr>
              <a:t>最坏的情况下在每个索引上会有</a:t>
            </a:r>
            <a:r>
              <a:rPr kumimoji="1" lang="en-US" altLang="zh-CN" sz="2000" dirty="0">
                <a:latin typeface="Times New Roman" panose="02020603050405020304" pitchFamily="18" charset="0"/>
                <a:cs typeface="Times New Roman" panose="02020603050405020304" pitchFamily="18" charset="0"/>
              </a:rPr>
              <a:t>N</a:t>
            </a:r>
            <a:r>
              <a:rPr kumimoji="1" lang="zh-CN" altLang="en-US" sz="2000" dirty="0">
                <a:latin typeface="Times New Roman" panose="02020603050405020304" pitchFamily="18" charset="0"/>
                <a:cs typeface="Times New Roman" panose="02020603050405020304" pitchFamily="18" charset="0"/>
              </a:rPr>
              <a:t>个不同</a:t>
            </a:r>
            <a:r>
              <a:rPr kumimoji="1" lang="en-US" altLang="zh-CN" sz="2000" dirty="0">
                <a:latin typeface="Times New Roman" panose="02020603050405020304" pitchFamily="18" charset="0"/>
                <a:cs typeface="Times New Roman" panose="02020603050405020304" pitchFamily="18" charset="0"/>
              </a:rPr>
              <a:t>page</a:t>
            </a:r>
            <a:r>
              <a:rPr kumimoji="1" lang="zh-CN" altLang="en-US" sz="2000" dirty="0">
                <a:latin typeface="Times New Roman" panose="02020603050405020304" pitchFamily="18" charset="0"/>
                <a:cs typeface="Times New Roman" panose="02020603050405020304" pitchFamily="18" charset="0"/>
              </a:rPr>
              <a:t>的读和写</a:t>
            </a:r>
          </a:p>
        </p:txBody>
      </p:sp>
      <p:sp>
        <p:nvSpPr>
          <p:cNvPr id="19" name="object 5">
            <a:extLst>
              <a:ext uri="{FF2B5EF4-FFF2-40B4-BE49-F238E27FC236}">
                <a16:creationId xmlns:a16="http://schemas.microsoft.com/office/drawing/2014/main" id="{5D47BF70-92CA-3F3D-FADF-348BEAC47BDD}"/>
              </a:ext>
            </a:extLst>
          </p:cNvPr>
          <p:cNvSpPr/>
          <p:nvPr/>
        </p:nvSpPr>
        <p:spPr>
          <a:xfrm>
            <a:off x="5022128" y="2536479"/>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20" name="object 6">
            <a:extLst>
              <a:ext uri="{FF2B5EF4-FFF2-40B4-BE49-F238E27FC236}">
                <a16:creationId xmlns:a16="http://schemas.microsoft.com/office/drawing/2014/main" id="{5FDEF33A-376C-BB2B-C79E-30AC154BFFCD}"/>
              </a:ext>
            </a:extLst>
          </p:cNvPr>
          <p:cNvSpPr/>
          <p:nvPr/>
        </p:nvSpPr>
        <p:spPr>
          <a:xfrm>
            <a:off x="4564928" y="3170463"/>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21" name="object 7">
            <a:extLst>
              <a:ext uri="{FF2B5EF4-FFF2-40B4-BE49-F238E27FC236}">
                <a16:creationId xmlns:a16="http://schemas.microsoft.com/office/drawing/2014/main" id="{ECA76AC5-25B2-9C8F-C3B7-5B7E2F8F787D}"/>
              </a:ext>
            </a:extLst>
          </p:cNvPr>
          <p:cNvSpPr/>
          <p:nvPr/>
        </p:nvSpPr>
        <p:spPr>
          <a:xfrm>
            <a:off x="5479328" y="3170463"/>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22" name="object 8">
            <a:extLst>
              <a:ext uri="{FF2B5EF4-FFF2-40B4-BE49-F238E27FC236}">
                <a16:creationId xmlns:a16="http://schemas.microsoft.com/office/drawing/2014/main" id="{C215BFC1-6969-E1FC-324C-1E538477E587}"/>
              </a:ext>
            </a:extLst>
          </p:cNvPr>
          <p:cNvSpPr/>
          <p:nvPr/>
        </p:nvSpPr>
        <p:spPr>
          <a:xfrm>
            <a:off x="4107728" y="38044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23" name="object 9">
            <a:extLst>
              <a:ext uri="{FF2B5EF4-FFF2-40B4-BE49-F238E27FC236}">
                <a16:creationId xmlns:a16="http://schemas.microsoft.com/office/drawing/2014/main" id="{0D03E717-D1C1-D2CA-61C3-05FD43E143E1}"/>
              </a:ext>
            </a:extLst>
          </p:cNvPr>
          <p:cNvSpPr/>
          <p:nvPr/>
        </p:nvSpPr>
        <p:spPr>
          <a:xfrm>
            <a:off x="5098328" y="38044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24" name="object 10">
            <a:extLst>
              <a:ext uri="{FF2B5EF4-FFF2-40B4-BE49-F238E27FC236}">
                <a16:creationId xmlns:a16="http://schemas.microsoft.com/office/drawing/2014/main" id="{AF104C38-226D-E5F1-18E2-433DDFB01C74}"/>
              </a:ext>
            </a:extLst>
          </p:cNvPr>
          <p:cNvSpPr/>
          <p:nvPr/>
        </p:nvSpPr>
        <p:spPr>
          <a:xfrm>
            <a:off x="6088927" y="38044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25" name="object 13">
            <a:extLst>
              <a:ext uri="{FF2B5EF4-FFF2-40B4-BE49-F238E27FC236}">
                <a16:creationId xmlns:a16="http://schemas.microsoft.com/office/drawing/2014/main" id="{8FDF4FC7-BE75-F5D0-2CC7-7B7C4C12E817}"/>
              </a:ext>
            </a:extLst>
          </p:cNvPr>
          <p:cNvSpPr txBox="1"/>
          <p:nvPr/>
        </p:nvSpPr>
        <p:spPr>
          <a:xfrm>
            <a:off x="4090963" y="4593879"/>
            <a:ext cx="533400" cy="533400"/>
          </a:xfrm>
          <a:prstGeom prst="rect">
            <a:avLst/>
          </a:prstGeom>
          <a:solidFill>
            <a:srgbClr val="FF0000"/>
          </a:solidFill>
        </p:spPr>
        <p:txBody>
          <a:bodyPr vert="horz" wrap="square" lIns="0" tIns="106045" rIns="0" bIns="0" rtlCol="0">
            <a:spAutoFit/>
          </a:bodyPr>
          <a:lstStyle/>
          <a:p>
            <a:pPr marL="151130">
              <a:lnSpc>
                <a:spcPct val="100000"/>
              </a:lnSpc>
              <a:spcBef>
                <a:spcPts val="835"/>
              </a:spcBef>
            </a:pPr>
            <a:r>
              <a:rPr sz="1800" spc="-105" dirty="0">
                <a:solidFill>
                  <a:srgbClr val="6B84B5"/>
                </a:solidFill>
                <a:latin typeface="Arial"/>
                <a:cs typeface="Arial"/>
              </a:rPr>
              <a:t>31</a:t>
            </a:r>
            <a:endParaRPr sz="1800">
              <a:latin typeface="Arial"/>
              <a:cs typeface="Arial"/>
            </a:endParaRPr>
          </a:p>
        </p:txBody>
      </p:sp>
      <p:sp>
        <p:nvSpPr>
          <p:cNvPr id="26" name="object 14">
            <a:extLst>
              <a:ext uri="{FF2B5EF4-FFF2-40B4-BE49-F238E27FC236}">
                <a16:creationId xmlns:a16="http://schemas.microsoft.com/office/drawing/2014/main" id="{6D3C4DDD-0436-F6C3-BF4B-F5ED5B1B4573}"/>
              </a:ext>
            </a:extLst>
          </p:cNvPr>
          <p:cNvSpPr/>
          <p:nvPr/>
        </p:nvSpPr>
        <p:spPr>
          <a:xfrm>
            <a:off x="4759999" y="4593879"/>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27" name="object 15">
            <a:extLst>
              <a:ext uri="{FF2B5EF4-FFF2-40B4-BE49-F238E27FC236}">
                <a16:creationId xmlns:a16="http://schemas.microsoft.com/office/drawing/2014/main" id="{49899724-8A8F-34E4-0C43-59FBBBC786C7}"/>
              </a:ext>
            </a:extLst>
          </p:cNvPr>
          <p:cNvSpPr/>
          <p:nvPr/>
        </p:nvSpPr>
        <p:spPr>
          <a:xfrm>
            <a:off x="5429036" y="4593879"/>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28" name="object 16">
            <a:extLst>
              <a:ext uri="{FF2B5EF4-FFF2-40B4-BE49-F238E27FC236}">
                <a16:creationId xmlns:a16="http://schemas.microsoft.com/office/drawing/2014/main" id="{92D588BF-C221-3E4C-5BCB-0F4F7FF1D7D0}"/>
              </a:ext>
            </a:extLst>
          </p:cNvPr>
          <p:cNvSpPr/>
          <p:nvPr/>
        </p:nvSpPr>
        <p:spPr>
          <a:xfrm>
            <a:off x="6099595" y="4593879"/>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29" name="object 17">
            <a:extLst>
              <a:ext uri="{FF2B5EF4-FFF2-40B4-BE49-F238E27FC236}">
                <a16:creationId xmlns:a16="http://schemas.microsoft.com/office/drawing/2014/main" id="{024C7CC8-93BF-6C5C-E5B1-F322BAE32D6C}"/>
              </a:ext>
            </a:extLst>
          </p:cNvPr>
          <p:cNvSpPr txBox="1"/>
          <p:nvPr/>
        </p:nvSpPr>
        <p:spPr>
          <a:xfrm>
            <a:off x="6768631" y="4593879"/>
            <a:ext cx="533400" cy="533400"/>
          </a:xfrm>
          <a:prstGeom prst="rect">
            <a:avLst/>
          </a:prstGeom>
          <a:solidFill>
            <a:srgbClr val="FF0000"/>
          </a:solidFill>
        </p:spPr>
        <p:txBody>
          <a:bodyPr vert="horz" wrap="square" lIns="0" tIns="0" rIns="0" bIns="0" rtlCol="0">
            <a:spAutoFit/>
          </a:bodyPr>
          <a:lstStyle/>
          <a:p>
            <a:pPr>
              <a:lnSpc>
                <a:spcPct val="100000"/>
              </a:lnSpc>
            </a:pPr>
            <a:endParaRPr sz="1150">
              <a:latin typeface="Times New Roman"/>
              <a:cs typeface="Times New Roman"/>
            </a:endParaRPr>
          </a:p>
          <a:p>
            <a:pPr marL="91440">
              <a:lnSpc>
                <a:spcPct val="100000"/>
              </a:lnSpc>
            </a:pPr>
            <a:r>
              <a:rPr sz="1100" spc="-60" dirty="0">
                <a:solidFill>
                  <a:srgbClr val="6B84B5"/>
                </a:solidFill>
                <a:latin typeface="Arial"/>
                <a:cs typeface="Arial"/>
              </a:rPr>
              <a:t>10000</a:t>
            </a:r>
            <a:endParaRPr sz="1100">
              <a:latin typeface="Arial"/>
              <a:cs typeface="Arial"/>
            </a:endParaRPr>
          </a:p>
        </p:txBody>
      </p:sp>
      <p:sp>
        <p:nvSpPr>
          <p:cNvPr id="30" name="object 18">
            <a:extLst>
              <a:ext uri="{FF2B5EF4-FFF2-40B4-BE49-F238E27FC236}">
                <a16:creationId xmlns:a16="http://schemas.microsoft.com/office/drawing/2014/main" id="{E4494DB7-85A5-0902-31B5-76B5074036BD}"/>
              </a:ext>
            </a:extLst>
          </p:cNvPr>
          <p:cNvSpPr/>
          <p:nvPr/>
        </p:nvSpPr>
        <p:spPr>
          <a:xfrm>
            <a:off x="3421928" y="4593879"/>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A7C489"/>
          </a:solidFill>
        </p:spPr>
        <p:txBody>
          <a:bodyPr wrap="square" lIns="0" tIns="0" rIns="0" bIns="0" rtlCol="0"/>
          <a:lstStyle/>
          <a:p>
            <a:endParaRPr/>
          </a:p>
        </p:txBody>
      </p:sp>
      <p:sp>
        <p:nvSpPr>
          <p:cNvPr id="31" name="object 11">
            <a:extLst>
              <a:ext uri="{FF2B5EF4-FFF2-40B4-BE49-F238E27FC236}">
                <a16:creationId xmlns:a16="http://schemas.microsoft.com/office/drawing/2014/main" id="{B05EE223-9402-8687-B0DF-CC3D060544AB}"/>
              </a:ext>
            </a:extLst>
          </p:cNvPr>
          <p:cNvSpPr txBox="1"/>
          <p:nvPr/>
        </p:nvSpPr>
        <p:spPr>
          <a:xfrm>
            <a:off x="6325491" y="3160554"/>
            <a:ext cx="981710" cy="391160"/>
          </a:xfrm>
          <a:prstGeom prst="rect">
            <a:avLst/>
          </a:prstGeom>
        </p:spPr>
        <p:txBody>
          <a:bodyPr vert="horz" wrap="square" lIns="0" tIns="12700" rIns="0" bIns="0" rtlCol="0">
            <a:spAutoFit/>
          </a:bodyPr>
          <a:lstStyle/>
          <a:p>
            <a:pPr marL="12700">
              <a:lnSpc>
                <a:spcPct val="100000"/>
              </a:lnSpc>
              <a:spcBef>
                <a:spcPts val="100"/>
              </a:spcBef>
            </a:pPr>
            <a:r>
              <a:rPr sz="2400" spc="-20" dirty="0">
                <a:latin typeface="Times New Roman" panose="02020603050405020304" pitchFamily="18" charset="0"/>
                <a:cs typeface="Times New Roman" panose="02020603050405020304" pitchFamily="18" charset="0"/>
              </a:rPr>
              <a:t>Branch</a:t>
            </a:r>
            <a:endParaRPr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2493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MyRocks</a:t>
            </a:r>
            <a:r>
              <a:rPr kumimoji="1" lang="zh-CN" altLang="en-US" dirty="0">
                <a:latin typeface="Times New Roman" panose="02020603050405020304" pitchFamily="18" charset="0"/>
                <a:cs typeface="Times New Roman" panose="02020603050405020304" pitchFamily="18" charset="0"/>
              </a:rPr>
              <a:t>简介</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en-US" altLang="zh-CN" sz="2400" dirty="0" err="1">
                <a:latin typeface="Times New Roman" panose="02020603050405020304" pitchFamily="18" charset="0"/>
                <a:cs typeface="Times New Roman" panose="02020603050405020304" pitchFamily="18" charset="0"/>
              </a:rPr>
              <a:t>MyRocks</a:t>
            </a:r>
            <a:r>
              <a:rPr kumimoji="1" lang="zh-CN" altLang="en-US" sz="2400" dirty="0">
                <a:latin typeface="Times New Roman" panose="02020603050405020304" pitchFamily="18" charset="0"/>
                <a:cs typeface="Times New Roman" panose="02020603050405020304" pitchFamily="18" charset="0"/>
              </a:rPr>
              <a:t>：</a:t>
            </a:r>
            <a:r>
              <a:rPr kumimoji="1" lang="en-US" altLang="zh-CN" sz="2400" dirty="0">
                <a:latin typeface="Times New Roman" panose="02020603050405020304" pitchFamily="18" charset="0"/>
                <a:cs typeface="Times New Roman" panose="02020603050405020304" pitchFamily="18" charset="0"/>
              </a:rPr>
              <a:t>MySQL</a:t>
            </a:r>
            <a:r>
              <a:rPr kumimoji="1" lang="zh-CN" altLang="en-US" sz="2400" dirty="0">
                <a:latin typeface="Times New Roman" panose="02020603050405020304" pitchFamily="18" charset="0"/>
                <a:cs typeface="Times New Roman" panose="02020603050405020304" pitchFamily="18" charset="0"/>
              </a:rPr>
              <a:t> </a:t>
            </a:r>
            <a:r>
              <a:rPr kumimoji="1" lang="en-US" altLang="zh-CN" sz="2400" dirty="0">
                <a:latin typeface="Times New Roman" panose="02020603050405020304" pitchFamily="18" charset="0"/>
                <a:cs typeface="Times New Roman" panose="02020603050405020304" pitchFamily="18" charset="0"/>
              </a:rPr>
              <a:t>on</a:t>
            </a:r>
            <a:r>
              <a:rPr kumimoji="1" lang="zh-CN" altLang="en-US" sz="2400" dirty="0">
                <a:latin typeface="Times New Roman" panose="02020603050405020304" pitchFamily="18" charset="0"/>
                <a:cs typeface="Times New Roman" panose="02020603050405020304" pitchFamily="18" charset="0"/>
              </a:rPr>
              <a:t> </a:t>
            </a:r>
            <a:r>
              <a:rPr kumimoji="1" lang="en-US" altLang="zh-CN" sz="2400" dirty="0" err="1">
                <a:latin typeface="Times New Roman" panose="02020603050405020304" pitchFamily="18" charset="0"/>
                <a:cs typeface="Times New Roman" panose="02020603050405020304" pitchFamily="18" charset="0"/>
              </a:rPr>
              <a:t>RocksDB</a:t>
            </a:r>
            <a:endParaRPr kumimoji="1" lang="en-US" altLang="zh-CN" sz="2400" dirty="0">
              <a:latin typeface="Times New Roman" panose="02020603050405020304" pitchFamily="18" charset="0"/>
              <a:cs typeface="Times New Roman" panose="02020603050405020304" pitchFamily="18" charset="0"/>
            </a:endParaRPr>
          </a:p>
          <a:p>
            <a:pPr algn="just"/>
            <a:r>
              <a:rPr kumimoji="1" lang="en" altLang="zh-CN" sz="2400" dirty="0" err="1">
                <a:latin typeface="Times New Roman" panose="02020603050405020304" pitchFamily="18" charset="0"/>
                <a:cs typeface="Times New Roman" panose="02020603050405020304" pitchFamily="18" charset="0"/>
              </a:rPr>
              <a:t>RocksDB</a:t>
            </a:r>
            <a:r>
              <a:rPr kumimoji="1" lang="zh-CN" altLang="en-US" sz="2400" dirty="0">
                <a:latin typeface="Times New Roman" panose="02020603050405020304" pitchFamily="18" charset="0"/>
                <a:cs typeface="Times New Roman" panose="02020603050405020304" pitchFamily="18" charset="0"/>
              </a:rPr>
              <a:t>是</a:t>
            </a:r>
            <a:r>
              <a:rPr kumimoji="1" lang="en" altLang="zh-CN" sz="2400" dirty="0">
                <a:latin typeface="Times New Roman" panose="02020603050405020304" pitchFamily="18" charset="0"/>
                <a:cs typeface="Times New Roman" panose="02020603050405020304" pitchFamily="18" charset="0"/>
              </a:rPr>
              <a:t>Facebook</a:t>
            </a:r>
            <a:r>
              <a:rPr kumimoji="1" lang="zh-CN" altLang="en-US" sz="2400" dirty="0">
                <a:latin typeface="Times New Roman" panose="02020603050405020304" pitchFamily="18" charset="0"/>
                <a:cs typeface="Times New Roman" panose="02020603050405020304" pitchFamily="18" charset="0"/>
              </a:rPr>
              <a:t>基于</a:t>
            </a:r>
            <a:r>
              <a:rPr kumimoji="1" lang="en" altLang="zh-CN" sz="2400" dirty="0" err="1">
                <a:latin typeface="Times New Roman" panose="02020603050405020304" pitchFamily="18" charset="0"/>
                <a:cs typeface="Times New Roman" panose="02020603050405020304" pitchFamily="18" charset="0"/>
              </a:rPr>
              <a:t>LevelDB</a:t>
            </a:r>
            <a:r>
              <a:rPr kumimoji="1" lang="zh-CN" altLang="en-US" sz="2400" dirty="0">
                <a:latin typeface="Times New Roman" panose="02020603050405020304" pitchFamily="18" charset="0"/>
                <a:cs typeface="Times New Roman" panose="02020603050405020304" pitchFamily="18" charset="0"/>
              </a:rPr>
              <a:t>实现的，目前为</a:t>
            </a:r>
            <a:r>
              <a:rPr kumimoji="1" lang="en" altLang="zh-CN" sz="2400" dirty="0">
                <a:latin typeface="Times New Roman" panose="02020603050405020304" pitchFamily="18" charset="0"/>
                <a:cs typeface="Times New Roman" panose="02020603050405020304" pitchFamily="18" charset="0"/>
              </a:rPr>
              <a:t>Facebook</a:t>
            </a:r>
            <a:r>
              <a:rPr kumimoji="1" lang="zh-CN" altLang="en-US" sz="2400" dirty="0">
                <a:latin typeface="Times New Roman" panose="02020603050405020304" pitchFamily="18" charset="0"/>
                <a:cs typeface="Times New Roman" panose="02020603050405020304" pitchFamily="18" charset="0"/>
              </a:rPr>
              <a:t>内部大量业务提供服务。经过</a:t>
            </a:r>
            <a:r>
              <a:rPr kumimoji="1" lang="en" altLang="zh-CN" sz="2400" dirty="0">
                <a:latin typeface="Times New Roman" panose="02020603050405020304" pitchFamily="18" charset="0"/>
                <a:cs typeface="Times New Roman" panose="02020603050405020304" pitchFamily="18" charset="0"/>
              </a:rPr>
              <a:t>Facebook</a:t>
            </a:r>
            <a:r>
              <a:rPr kumimoji="1" lang="zh-CN" altLang="en-US" sz="2400" dirty="0">
                <a:latin typeface="Times New Roman" panose="02020603050405020304" pitchFamily="18" charset="0"/>
                <a:cs typeface="Times New Roman" panose="02020603050405020304" pitchFamily="18" charset="0"/>
              </a:rPr>
              <a:t>大量工作，将</a:t>
            </a:r>
            <a:r>
              <a:rPr kumimoji="1" lang="en" altLang="zh-CN" sz="2400" dirty="0" err="1">
                <a:latin typeface="Times New Roman" panose="02020603050405020304" pitchFamily="18" charset="0"/>
                <a:cs typeface="Times New Roman" panose="02020603050405020304" pitchFamily="18" charset="0"/>
              </a:rPr>
              <a:t>RocksDB</a:t>
            </a:r>
            <a:r>
              <a:rPr kumimoji="1" lang="zh-CN" altLang="en-US" sz="2400" dirty="0">
                <a:latin typeface="Times New Roman" panose="02020603050405020304" pitchFamily="18" charset="0"/>
                <a:cs typeface="Times New Roman" panose="02020603050405020304" pitchFamily="18" charset="0"/>
              </a:rPr>
              <a:t>作为</a:t>
            </a:r>
            <a:r>
              <a:rPr kumimoji="1" lang="en" altLang="zh-CN" sz="2400" dirty="0">
                <a:latin typeface="Times New Roman" panose="02020603050405020304" pitchFamily="18" charset="0"/>
                <a:cs typeface="Times New Roman" panose="02020603050405020304" pitchFamily="18" charset="0"/>
              </a:rPr>
              <a:t>MySQL</a:t>
            </a:r>
            <a:r>
              <a:rPr kumimoji="1" lang="zh-CN" altLang="en-US" sz="2400" dirty="0">
                <a:latin typeface="Times New Roman" panose="02020603050405020304" pitchFamily="18" charset="0"/>
                <a:cs typeface="Times New Roman" panose="02020603050405020304" pitchFamily="18" charset="0"/>
              </a:rPr>
              <a:t>的一个存储引擎移植到</a:t>
            </a:r>
            <a:r>
              <a:rPr kumimoji="1" lang="en" altLang="zh-CN" sz="2400" dirty="0">
                <a:latin typeface="Times New Roman" panose="02020603050405020304" pitchFamily="18" charset="0"/>
                <a:cs typeface="Times New Roman" panose="02020603050405020304" pitchFamily="18" charset="0"/>
              </a:rPr>
              <a:t>MySQL</a:t>
            </a:r>
            <a:r>
              <a:rPr kumimoji="1" lang="zh-CN" altLang="en" sz="2400" dirty="0">
                <a:latin typeface="Times New Roman" panose="02020603050405020304" pitchFamily="18" charset="0"/>
                <a:cs typeface="Times New Roman" panose="02020603050405020304" pitchFamily="18" charset="0"/>
              </a:rPr>
              <a:t>，</a:t>
            </a:r>
            <a:r>
              <a:rPr kumimoji="1" lang="zh-CN" altLang="en-US" sz="2400" dirty="0">
                <a:latin typeface="Times New Roman" panose="02020603050405020304" pitchFamily="18" charset="0"/>
                <a:cs typeface="Times New Roman" panose="02020603050405020304" pitchFamily="18" charset="0"/>
              </a:rPr>
              <a:t>称之为</a:t>
            </a:r>
            <a:r>
              <a:rPr kumimoji="1" lang="en" altLang="zh-CN" sz="2400" dirty="0" err="1">
                <a:latin typeface="Times New Roman" panose="02020603050405020304" pitchFamily="18" charset="0"/>
                <a:cs typeface="Times New Roman" panose="02020603050405020304" pitchFamily="18" charset="0"/>
              </a:rPr>
              <a:t>MyRocks</a:t>
            </a:r>
            <a:r>
              <a:rPr kumimoji="1" lang="zh-CN" altLang="en" sz="2400" dirty="0">
                <a:latin typeface="Times New Roman" panose="02020603050405020304" pitchFamily="18" charset="0"/>
                <a:cs typeface="Times New Roman" panose="02020603050405020304" pitchFamily="18" charset="0"/>
              </a:rPr>
              <a:t>。</a:t>
            </a:r>
            <a:endParaRPr kumimoji="1" lang="en-US" altLang="zh-CN" sz="2400" dirty="0">
              <a:latin typeface="Times New Roman" panose="02020603050405020304" pitchFamily="18" charset="0"/>
              <a:cs typeface="Times New Roman" panose="02020603050405020304" pitchFamily="18" charset="0"/>
            </a:endParaRPr>
          </a:p>
          <a:p>
            <a:pPr algn="just"/>
            <a:r>
              <a:rPr kumimoji="1" lang="zh-CN" altLang="en-US" sz="2400" dirty="0">
                <a:latin typeface="Times New Roman" panose="02020603050405020304" pitchFamily="18" charset="0"/>
                <a:cs typeface="Times New Roman" panose="02020603050405020304" pitchFamily="18" charset="0"/>
              </a:rPr>
              <a:t>相比</a:t>
            </a:r>
            <a:r>
              <a:rPr kumimoji="1" lang="en" altLang="zh-CN" sz="2400" dirty="0" err="1">
                <a:latin typeface="Times New Roman" panose="02020603050405020304" pitchFamily="18" charset="0"/>
                <a:cs typeface="Times New Roman" panose="02020603050405020304" pitchFamily="18" charset="0"/>
              </a:rPr>
              <a:t>InnoDB</a:t>
            </a:r>
            <a:r>
              <a:rPr kumimoji="1" lang="zh-CN" altLang="en" sz="2400" dirty="0">
                <a:latin typeface="Times New Roman" panose="02020603050405020304" pitchFamily="18" charset="0"/>
                <a:cs typeface="Times New Roman" panose="02020603050405020304" pitchFamily="18" charset="0"/>
              </a:rPr>
              <a:t>，</a:t>
            </a:r>
            <a:r>
              <a:rPr kumimoji="1" lang="en" altLang="zh-CN" sz="2400" dirty="0" err="1">
                <a:latin typeface="Times New Roman" panose="02020603050405020304" pitchFamily="18" charset="0"/>
                <a:cs typeface="Times New Roman" panose="02020603050405020304" pitchFamily="18" charset="0"/>
              </a:rPr>
              <a:t>RocksDB</a:t>
            </a:r>
            <a:r>
              <a:rPr kumimoji="1" lang="zh-CN" altLang="en-US" sz="2400" dirty="0">
                <a:latin typeface="Times New Roman" panose="02020603050405020304" pitchFamily="18" charset="0"/>
                <a:cs typeface="Times New Roman" panose="02020603050405020304" pitchFamily="18" charset="0"/>
              </a:rPr>
              <a:t>占用更少的存储空间，能够降低存储成本，提高热点缓存效率；具备更小的写放大比，能够更高效利用存储</a:t>
            </a:r>
            <a:r>
              <a:rPr kumimoji="1" lang="en" altLang="zh-CN" sz="2400" dirty="0">
                <a:latin typeface="Times New Roman" panose="02020603050405020304" pitchFamily="18" charset="0"/>
                <a:cs typeface="Times New Roman" panose="02020603050405020304" pitchFamily="18" charset="0"/>
              </a:rPr>
              <a:t>IO</a:t>
            </a:r>
            <a:r>
              <a:rPr kumimoji="1" lang="zh-CN" altLang="en-US" sz="2400" dirty="0">
                <a:latin typeface="Times New Roman" panose="02020603050405020304" pitchFamily="18" charset="0"/>
                <a:cs typeface="Times New Roman" panose="02020603050405020304" pitchFamily="18" charset="0"/>
              </a:rPr>
              <a:t>带宽；将随机写变为顺序写，提高了写入性能，延长了</a:t>
            </a:r>
            <a:r>
              <a:rPr kumimoji="1" lang="en" altLang="zh-CN" sz="2400" dirty="0">
                <a:latin typeface="Times New Roman" panose="02020603050405020304" pitchFamily="18" charset="0"/>
                <a:cs typeface="Times New Roman" panose="02020603050405020304" pitchFamily="18" charset="0"/>
              </a:rPr>
              <a:t>SSD</a:t>
            </a:r>
            <a:r>
              <a:rPr kumimoji="1" lang="zh-CN" altLang="en-US" sz="2400" dirty="0">
                <a:latin typeface="Times New Roman" panose="02020603050405020304" pitchFamily="18" charset="0"/>
                <a:cs typeface="Times New Roman" panose="02020603050405020304" pitchFamily="18" charset="0"/>
              </a:rPr>
              <a:t>使用寿命。</a:t>
            </a:r>
          </a:p>
        </p:txBody>
      </p:sp>
    </p:spTree>
    <p:extLst>
      <p:ext uri="{BB962C8B-B14F-4D97-AF65-F5344CB8AC3E}">
        <p14:creationId xmlns:p14="http://schemas.microsoft.com/office/powerpoint/2010/main" val="19360351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t>InnoDB</a:t>
            </a:r>
            <a:r>
              <a:rPr kumimoji="1" lang="zh-CN" altLang="en-US" dirty="0"/>
              <a:t>的问题：写放大</a:t>
            </a:r>
          </a:p>
        </p:txBody>
      </p:sp>
      <p:sp>
        <p:nvSpPr>
          <p:cNvPr id="3" name="object 3">
            <a:extLst>
              <a:ext uri="{FF2B5EF4-FFF2-40B4-BE49-F238E27FC236}">
                <a16:creationId xmlns:a16="http://schemas.microsoft.com/office/drawing/2014/main" id="{C5B680C2-673F-E821-FC0E-540791FF7DD7}"/>
              </a:ext>
            </a:extLst>
          </p:cNvPr>
          <p:cNvSpPr/>
          <p:nvPr/>
        </p:nvSpPr>
        <p:spPr>
          <a:xfrm>
            <a:off x="817765" y="1492381"/>
            <a:ext cx="3200400" cy="2865905"/>
          </a:xfrm>
          <a:custGeom>
            <a:avLst/>
            <a:gdLst/>
            <a:ahLst/>
            <a:cxnLst/>
            <a:rect l="l" t="t" r="r" b="b"/>
            <a:pathLst>
              <a:path w="3200400" h="3124200">
                <a:moveTo>
                  <a:pt x="3200400" y="0"/>
                </a:moveTo>
                <a:lnTo>
                  <a:pt x="0" y="0"/>
                </a:lnTo>
                <a:lnTo>
                  <a:pt x="0" y="3124200"/>
                </a:lnTo>
                <a:lnTo>
                  <a:pt x="3200400" y="3124200"/>
                </a:lnTo>
                <a:lnTo>
                  <a:pt x="3200400" y="0"/>
                </a:lnTo>
                <a:close/>
              </a:path>
            </a:pathLst>
          </a:custGeom>
          <a:solidFill>
            <a:srgbClr val="6C9048"/>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4" name="object 4">
            <a:extLst>
              <a:ext uri="{FF2B5EF4-FFF2-40B4-BE49-F238E27FC236}">
                <a16:creationId xmlns:a16="http://schemas.microsoft.com/office/drawing/2014/main" id="{AA38A23F-B13A-58E0-95AE-CD9678A9489C}"/>
              </a:ext>
            </a:extLst>
          </p:cNvPr>
          <p:cNvSpPr txBox="1"/>
          <p:nvPr/>
        </p:nvSpPr>
        <p:spPr>
          <a:xfrm>
            <a:off x="1328305" y="1639308"/>
            <a:ext cx="2226945" cy="334066"/>
          </a:xfrm>
          <a:prstGeom prst="rect">
            <a:avLst/>
          </a:prstGeom>
          <a:solidFill>
            <a:srgbClr val="E0B1B1"/>
          </a:solidFill>
        </p:spPr>
        <p:txBody>
          <a:bodyPr vert="horz" wrap="square" lIns="0" tIns="56515" rIns="0" bIns="0" rtlCol="0">
            <a:spAutoFit/>
          </a:bodyPr>
          <a:lstStyle/>
          <a:p>
            <a:pPr algn="ctr">
              <a:lnSpc>
                <a:spcPct val="100000"/>
              </a:lnSpc>
              <a:spcBef>
                <a:spcPts val="445"/>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5" name="object 5">
            <a:extLst>
              <a:ext uri="{FF2B5EF4-FFF2-40B4-BE49-F238E27FC236}">
                <a16:creationId xmlns:a16="http://schemas.microsoft.com/office/drawing/2014/main" id="{15673C83-FCAA-F092-F230-1BDC224A64EC}"/>
              </a:ext>
            </a:extLst>
          </p:cNvPr>
          <p:cNvSpPr/>
          <p:nvPr/>
        </p:nvSpPr>
        <p:spPr>
          <a:xfrm>
            <a:off x="7364868" y="1492381"/>
            <a:ext cx="3200400" cy="2865905"/>
          </a:xfrm>
          <a:custGeom>
            <a:avLst/>
            <a:gdLst/>
            <a:ahLst/>
            <a:cxnLst/>
            <a:rect l="l" t="t" r="r" b="b"/>
            <a:pathLst>
              <a:path w="3200400" h="3124200">
                <a:moveTo>
                  <a:pt x="3200400" y="0"/>
                </a:moveTo>
                <a:lnTo>
                  <a:pt x="0" y="0"/>
                </a:lnTo>
                <a:lnTo>
                  <a:pt x="0" y="3124200"/>
                </a:lnTo>
                <a:lnTo>
                  <a:pt x="3200400" y="3124200"/>
                </a:lnTo>
                <a:lnTo>
                  <a:pt x="3200400" y="0"/>
                </a:lnTo>
                <a:close/>
              </a:path>
            </a:pathLst>
          </a:custGeom>
          <a:solidFill>
            <a:srgbClr val="6C9048"/>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6" name="object 6">
            <a:extLst>
              <a:ext uri="{FF2B5EF4-FFF2-40B4-BE49-F238E27FC236}">
                <a16:creationId xmlns:a16="http://schemas.microsoft.com/office/drawing/2014/main" id="{6C69E870-4551-E0BD-4D7A-15415B9FEE0B}"/>
              </a:ext>
            </a:extLst>
          </p:cNvPr>
          <p:cNvSpPr txBox="1"/>
          <p:nvPr/>
        </p:nvSpPr>
        <p:spPr>
          <a:xfrm>
            <a:off x="2888779" y="5102507"/>
            <a:ext cx="706120" cy="391160"/>
          </a:xfrm>
          <a:prstGeom prst="rect">
            <a:avLst/>
          </a:prstGeom>
        </p:spPr>
        <p:txBody>
          <a:bodyPr vert="horz" wrap="square" lIns="0" tIns="12700" rIns="0" bIns="0" rtlCol="0">
            <a:spAutoFit/>
          </a:bodyPr>
          <a:lstStyle/>
          <a:p>
            <a:pPr marL="12700">
              <a:lnSpc>
                <a:spcPct val="100000"/>
              </a:lnSpc>
              <a:spcBef>
                <a:spcPts val="100"/>
              </a:spcBef>
            </a:pPr>
            <a:r>
              <a:rPr sz="2400" spc="-310" dirty="0">
                <a:latin typeface="Times New Roman" panose="02020603050405020304" pitchFamily="18" charset="0"/>
                <a:cs typeface="Times New Roman" panose="02020603050405020304" pitchFamily="18" charset="0"/>
              </a:rPr>
              <a:t>R</a:t>
            </a:r>
            <a:r>
              <a:rPr sz="2400" spc="-70" dirty="0">
                <a:latin typeface="Times New Roman" panose="02020603050405020304" pitchFamily="18" charset="0"/>
                <a:cs typeface="Times New Roman" panose="02020603050405020304" pitchFamily="18" charset="0"/>
              </a:rPr>
              <a:t>e</a:t>
            </a:r>
            <a:r>
              <a:rPr sz="2400" spc="-65" dirty="0">
                <a:latin typeface="Times New Roman" panose="02020603050405020304" pitchFamily="18" charset="0"/>
                <a:cs typeface="Times New Roman" panose="02020603050405020304" pitchFamily="18" charset="0"/>
              </a:rPr>
              <a:t>a</a:t>
            </a:r>
            <a:r>
              <a:rPr sz="2400" spc="50" dirty="0">
                <a:latin typeface="Times New Roman" panose="02020603050405020304" pitchFamily="18" charset="0"/>
                <a:cs typeface="Times New Roman" panose="02020603050405020304" pitchFamily="18" charset="0"/>
              </a:rPr>
              <a:t>d</a:t>
            </a:r>
            <a:endParaRPr sz="2400">
              <a:latin typeface="Times New Roman" panose="02020603050405020304" pitchFamily="18" charset="0"/>
              <a:cs typeface="Times New Roman" panose="02020603050405020304" pitchFamily="18" charset="0"/>
            </a:endParaRPr>
          </a:p>
        </p:txBody>
      </p:sp>
      <p:sp>
        <p:nvSpPr>
          <p:cNvPr id="7" name="object 7">
            <a:extLst>
              <a:ext uri="{FF2B5EF4-FFF2-40B4-BE49-F238E27FC236}">
                <a16:creationId xmlns:a16="http://schemas.microsoft.com/office/drawing/2014/main" id="{3DA1B833-19CE-9B2D-8CFC-0781358F769C}"/>
              </a:ext>
            </a:extLst>
          </p:cNvPr>
          <p:cNvSpPr txBox="1"/>
          <p:nvPr/>
        </p:nvSpPr>
        <p:spPr>
          <a:xfrm>
            <a:off x="5233605" y="2239825"/>
            <a:ext cx="985519" cy="391160"/>
          </a:xfrm>
          <a:prstGeom prst="rect">
            <a:avLst/>
          </a:prstGeom>
        </p:spPr>
        <p:txBody>
          <a:bodyPr vert="horz" wrap="square" lIns="0" tIns="12700" rIns="0" bIns="0" rtlCol="0">
            <a:spAutoFit/>
          </a:bodyPr>
          <a:lstStyle/>
          <a:p>
            <a:pPr marL="12700">
              <a:lnSpc>
                <a:spcPct val="100000"/>
              </a:lnSpc>
              <a:spcBef>
                <a:spcPts val="100"/>
              </a:spcBef>
            </a:pPr>
            <a:r>
              <a:rPr sz="2400" spc="75" dirty="0">
                <a:latin typeface="Times New Roman" panose="02020603050405020304" pitchFamily="18" charset="0"/>
                <a:cs typeface="Times New Roman" panose="02020603050405020304" pitchFamily="18" charset="0"/>
              </a:rPr>
              <a:t>Modify</a:t>
            </a:r>
            <a:endParaRPr sz="2400">
              <a:latin typeface="Times New Roman" panose="02020603050405020304" pitchFamily="18" charset="0"/>
              <a:cs typeface="Times New Roman" panose="02020603050405020304" pitchFamily="18" charset="0"/>
            </a:endParaRPr>
          </a:p>
        </p:txBody>
      </p:sp>
      <p:sp>
        <p:nvSpPr>
          <p:cNvPr id="8" name="object 8">
            <a:extLst>
              <a:ext uri="{FF2B5EF4-FFF2-40B4-BE49-F238E27FC236}">
                <a16:creationId xmlns:a16="http://schemas.microsoft.com/office/drawing/2014/main" id="{1B9919E6-7EEB-1FE0-3D3A-D64C9D2A0647}"/>
              </a:ext>
            </a:extLst>
          </p:cNvPr>
          <p:cNvSpPr txBox="1"/>
          <p:nvPr/>
        </p:nvSpPr>
        <p:spPr>
          <a:xfrm>
            <a:off x="7867992" y="5026307"/>
            <a:ext cx="786765" cy="391160"/>
          </a:xfrm>
          <a:prstGeom prst="rect">
            <a:avLst/>
          </a:prstGeom>
        </p:spPr>
        <p:txBody>
          <a:bodyPr vert="horz" wrap="square" lIns="0" tIns="12700" rIns="0" bIns="0" rtlCol="0">
            <a:spAutoFit/>
          </a:bodyPr>
          <a:lstStyle/>
          <a:p>
            <a:pPr marL="12700">
              <a:lnSpc>
                <a:spcPct val="100000"/>
              </a:lnSpc>
              <a:spcBef>
                <a:spcPts val="100"/>
              </a:spcBef>
            </a:pPr>
            <a:r>
              <a:rPr sz="2400" spc="25" dirty="0">
                <a:latin typeface="Times New Roman" panose="02020603050405020304" pitchFamily="18" charset="0"/>
                <a:cs typeface="Times New Roman" panose="02020603050405020304" pitchFamily="18" charset="0"/>
              </a:rPr>
              <a:t>W</a:t>
            </a:r>
            <a:r>
              <a:rPr sz="2400" spc="10" dirty="0">
                <a:latin typeface="Times New Roman" panose="02020603050405020304" pitchFamily="18" charset="0"/>
                <a:cs typeface="Times New Roman" panose="02020603050405020304" pitchFamily="18" charset="0"/>
              </a:rPr>
              <a:t>r</a:t>
            </a:r>
            <a:r>
              <a:rPr sz="2400" spc="145" dirty="0">
                <a:latin typeface="Times New Roman" panose="02020603050405020304" pitchFamily="18" charset="0"/>
                <a:cs typeface="Times New Roman" panose="02020603050405020304" pitchFamily="18" charset="0"/>
              </a:rPr>
              <a:t>i</a:t>
            </a:r>
            <a:r>
              <a:rPr sz="2400" spc="265" dirty="0">
                <a:latin typeface="Times New Roman" panose="02020603050405020304" pitchFamily="18" charset="0"/>
                <a:cs typeface="Times New Roman" panose="02020603050405020304" pitchFamily="18" charset="0"/>
              </a:rPr>
              <a:t>t</a:t>
            </a:r>
            <a:r>
              <a:rPr sz="2400" spc="-75" dirty="0">
                <a:latin typeface="Times New Roman" panose="02020603050405020304" pitchFamily="18" charset="0"/>
                <a:cs typeface="Times New Roman" panose="02020603050405020304" pitchFamily="18" charset="0"/>
              </a:rPr>
              <a:t>e</a:t>
            </a:r>
            <a:endParaRPr sz="2400" dirty="0">
              <a:latin typeface="Times New Roman" panose="02020603050405020304" pitchFamily="18" charset="0"/>
              <a:cs typeface="Times New Roman" panose="02020603050405020304" pitchFamily="18" charset="0"/>
            </a:endParaRPr>
          </a:p>
        </p:txBody>
      </p:sp>
      <p:grpSp>
        <p:nvGrpSpPr>
          <p:cNvPr id="9" name="object 9">
            <a:extLst>
              <a:ext uri="{FF2B5EF4-FFF2-40B4-BE49-F238E27FC236}">
                <a16:creationId xmlns:a16="http://schemas.microsoft.com/office/drawing/2014/main" id="{581E3982-F958-B1D7-0C39-58BDE130C9B3}"/>
              </a:ext>
            </a:extLst>
          </p:cNvPr>
          <p:cNvGrpSpPr/>
          <p:nvPr/>
        </p:nvGrpSpPr>
        <p:grpSpPr>
          <a:xfrm>
            <a:off x="2417964" y="2758087"/>
            <a:ext cx="6547701" cy="3809999"/>
            <a:chOff x="2845307" y="3683508"/>
            <a:chExt cx="6547701" cy="3809999"/>
          </a:xfrm>
        </p:grpSpPr>
        <p:sp>
          <p:nvSpPr>
            <p:cNvPr id="10" name="object 10">
              <a:extLst>
                <a:ext uri="{FF2B5EF4-FFF2-40B4-BE49-F238E27FC236}">
                  <a16:creationId xmlns:a16="http://schemas.microsoft.com/office/drawing/2014/main" id="{1CDCF057-DA61-E403-5DE1-31CAD0FD234D}"/>
                </a:ext>
              </a:extLst>
            </p:cNvPr>
            <p:cNvSpPr/>
            <p:nvPr/>
          </p:nvSpPr>
          <p:spPr>
            <a:xfrm>
              <a:off x="5436107" y="6274320"/>
              <a:ext cx="1219199" cy="1219187"/>
            </a:xfrm>
            <a:prstGeom prst="rect">
              <a:avLst/>
            </a:prstGeom>
            <a:blipFill>
              <a:blip r:embed="rId3" cstate="print"/>
              <a:stretch>
                <a:fillRect/>
              </a:stretch>
            </a:blip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1" name="object 11">
              <a:extLst>
                <a:ext uri="{FF2B5EF4-FFF2-40B4-BE49-F238E27FC236}">
                  <a16:creationId xmlns:a16="http://schemas.microsoft.com/office/drawing/2014/main" id="{3D1E209F-FD10-E5EA-FC0A-A77A38C6B763}"/>
                </a:ext>
              </a:extLst>
            </p:cNvPr>
            <p:cNvSpPr/>
            <p:nvPr/>
          </p:nvSpPr>
          <p:spPr>
            <a:xfrm>
              <a:off x="2899333" y="5317070"/>
              <a:ext cx="2536825" cy="1567180"/>
            </a:xfrm>
            <a:custGeom>
              <a:avLst/>
              <a:gdLst/>
              <a:ahLst/>
              <a:cxnLst/>
              <a:rect l="l" t="t" r="r" b="b"/>
              <a:pathLst>
                <a:path w="2536825" h="1567179">
                  <a:moveTo>
                    <a:pt x="2536774" y="1566837"/>
                  </a:moveTo>
                  <a:lnTo>
                    <a:pt x="0" y="0"/>
                  </a:lnTo>
                </a:path>
              </a:pathLst>
            </a:custGeom>
            <a:ln w="12700">
              <a:solidFill>
                <a:srgbClr val="FF0000"/>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2" name="object 12">
              <a:extLst>
                <a:ext uri="{FF2B5EF4-FFF2-40B4-BE49-F238E27FC236}">
                  <a16:creationId xmlns:a16="http://schemas.microsoft.com/office/drawing/2014/main" id="{A6D09D57-C1BB-3488-52AA-1B0EDC2A9449}"/>
                </a:ext>
              </a:extLst>
            </p:cNvPr>
            <p:cNvSpPr/>
            <p:nvPr/>
          </p:nvSpPr>
          <p:spPr>
            <a:xfrm>
              <a:off x="2845307" y="5283708"/>
              <a:ext cx="85090" cy="73025"/>
            </a:xfrm>
            <a:custGeom>
              <a:avLst/>
              <a:gdLst/>
              <a:ahLst/>
              <a:cxnLst/>
              <a:rect l="l" t="t" r="r" b="b"/>
              <a:pathLst>
                <a:path w="85089" h="73025">
                  <a:moveTo>
                    <a:pt x="0" y="0"/>
                  </a:moveTo>
                  <a:lnTo>
                    <a:pt x="44805" y="72466"/>
                  </a:lnTo>
                  <a:lnTo>
                    <a:pt x="84848" y="7632"/>
                  </a:lnTo>
                  <a:lnTo>
                    <a:pt x="0" y="0"/>
                  </a:lnTo>
                  <a:close/>
                </a:path>
              </a:pathLst>
            </a:custGeom>
            <a:solidFill>
              <a:srgbClr val="FF0000"/>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3" name="object 13">
              <a:extLst>
                <a:ext uri="{FF2B5EF4-FFF2-40B4-BE49-F238E27FC236}">
                  <a16:creationId xmlns:a16="http://schemas.microsoft.com/office/drawing/2014/main" id="{2AF01B3E-FF02-3AFA-8D31-3BB9EAB677A5}"/>
                </a:ext>
              </a:extLst>
            </p:cNvPr>
            <p:cNvSpPr/>
            <p:nvPr/>
          </p:nvSpPr>
          <p:spPr>
            <a:xfrm>
              <a:off x="4445507" y="3721608"/>
              <a:ext cx="3284220" cy="0"/>
            </a:xfrm>
            <a:custGeom>
              <a:avLst/>
              <a:gdLst/>
              <a:ahLst/>
              <a:cxnLst/>
              <a:rect l="l" t="t" r="r" b="b"/>
              <a:pathLst>
                <a:path w="3284220">
                  <a:moveTo>
                    <a:pt x="0" y="0"/>
                  </a:moveTo>
                  <a:lnTo>
                    <a:pt x="3283623" y="0"/>
                  </a:lnTo>
                </a:path>
              </a:pathLst>
            </a:custGeom>
            <a:ln w="12700">
              <a:solidFill>
                <a:srgbClr val="FF0000"/>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4" name="object 14">
              <a:extLst>
                <a:ext uri="{FF2B5EF4-FFF2-40B4-BE49-F238E27FC236}">
                  <a16:creationId xmlns:a16="http://schemas.microsoft.com/office/drawing/2014/main" id="{C8E84BE1-F57B-2A65-4EFA-F40763174F3F}"/>
                </a:ext>
              </a:extLst>
            </p:cNvPr>
            <p:cNvSpPr/>
            <p:nvPr/>
          </p:nvSpPr>
          <p:spPr>
            <a:xfrm>
              <a:off x="7716431" y="3683508"/>
              <a:ext cx="76200" cy="76200"/>
            </a:xfrm>
            <a:custGeom>
              <a:avLst/>
              <a:gdLst/>
              <a:ahLst/>
              <a:cxnLst/>
              <a:rect l="l" t="t" r="r" b="b"/>
              <a:pathLst>
                <a:path w="76200" h="76200">
                  <a:moveTo>
                    <a:pt x="0" y="0"/>
                  </a:moveTo>
                  <a:lnTo>
                    <a:pt x="0" y="76200"/>
                  </a:lnTo>
                  <a:lnTo>
                    <a:pt x="76200" y="38100"/>
                  </a:lnTo>
                  <a:lnTo>
                    <a:pt x="0" y="0"/>
                  </a:lnTo>
                  <a:close/>
                </a:path>
              </a:pathLst>
            </a:custGeom>
            <a:solidFill>
              <a:srgbClr val="FF0000"/>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5" name="object 15">
              <a:extLst>
                <a:ext uri="{FF2B5EF4-FFF2-40B4-BE49-F238E27FC236}">
                  <a16:creationId xmlns:a16="http://schemas.microsoft.com/office/drawing/2014/main" id="{7998C0F8-85B1-D9DC-77BC-ABF2154833A3}"/>
                </a:ext>
              </a:extLst>
            </p:cNvPr>
            <p:cNvSpPr/>
            <p:nvPr/>
          </p:nvSpPr>
          <p:spPr>
            <a:xfrm>
              <a:off x="6710133" y="5283708"/>
              <a:ext cx="2682875" cy="1568450"/>
            </a:xfrm>
            <a:custGeom>
              <a:avLst/>
              <a:gdLst/>
              <a:ahLst/>
              <a:cxnLst/>
              <a:rect l="l" t="t" r="r" b="b"/>
              <a:pathLst>
                <a:path w="2682875" h="1568450">
                  <a:moveTo>
                    <a:pt x="2682697" y="0"/>
                  </a:moveTo>
                  <a:lnTo>
                    <a:pt x="0" y="1568157"/>
                  </a:lnTo>
                </a:path>
              </a:pathLst>
            </a:custGeom>
            <a:ln w="12700">
              <a:solidFill>
                <a:srgbClr val="FF0000"/>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6" name="object 16">
              <a:extLst>
                <a:ext uri="{FF2B5EF4-FFF2-40B4-BE49-F238E27FC236}">
                  <a16:creationId xmlns:a16="http://schemas.microsoft.com/office/drawing/2014/main" id="{E315F99A-EE1C-FE82-69C7-82553927ED39}"/>
                </a:ext>
              </a:extLst>
            </p:cNvPr>
            <p:cNvSpPr/>
            <p:nvPr/>
          </p:nvSpPr>
          <p:spPr>
            <a:xfrm>
              <a:off x="6655307" y="6812559"/>
              <a:ext cx="85090" cy="71755"/>
            </a:xfrm>
            <a:custGeom>
              <a:avLst/>
              <a:gdLst/>
              <a:ahLst/>
              <a:cxnLst/>
              <a:rect l="l" t="t" r="r" b="b"/>
              <a:pathLst>
                <a:path w="85090" h="71754">
                  <a:moveTo>
                    <a:pt x="46558" y="0"/>
                  </a:moveTo>
                  <a:lnTo>
                    <a:pt x="0" y="71348"/>
                  </a:lnTo>
                  <a:lnTo>
                    <a:pt x="85013" y="65786"/>
                  </a:lnTo>
                  <a:lnTo>
                    <a:pt x="46558" y="0"/>
                  </a:lnTo>
                  <a:close/>
                </a:path>
              </a:pathLst>
            </a:custGeom>
            <a:solidFill>
              <a:srgbClr val="FF0000"/>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17" name="object 17">
            <a:extLst>
              <a:ext uri="{FF2B5EF4-FFF2-40B4-BE49-F238E27FC236}">
                <a16:creationId xmlns:a16="http://schemas.microsoft.com/office/drawing/2014/main" id="{87761A95-63D3-FD63-A916-536A09A75750}"/>
              </a:ext>
            </a:extLst>
          </p:cNvPr>
          <p:cNvSpPr txBox="1"/>
          <p:nvPr/>
        </p:nvSpPr>
        <p:spPr>
          <a:xfrm>
            <a:off x="1345068" y="2183376"/>
            <a:ext cx="2226945" cy="332782"/>
          </a:xfrm>
          <a:prstGeom prst="rect">
            <a:avLst/>
          </a:prstGeom>
          <a:solidFill>
            <a:srgbClr val="E0B1B1"/>
          </a:solidFill>
        </p:spPr>
        <p:txBody>
          <a:bodyPr vert="horz" wrap="square" lIns="0" tIns="55244" rIns="0" bIns="0" rtlCol="0">
            <a:spAutoFit/>
          </a:bodyPr>
          <a:lstStyle/>
          <a:p>
            <a:pPr algn="ctr">
              <a:lnSpc>
                <a:spcPct val="100000"/>
              </a:lnSpc>
              <a:spcBef>
                <a:spcPts val="434"/>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18" name="object 18">
            <a:extLst>
              <a:ext uri="{FF2B5EF4-FFF2-40B4-BE49-F238E27FC236}">
                <a16:creationId xmlns:a16="http://schemas.microsoft.com/office/drawing/2014/main" id="{0D5C9703-3664-0C25-DE55-B58BCB998CBC}"/>
              </a:ext>
            </a:extLst>
          </p:cNvPr>
          <p:cNvSpPr txBox="1"/>
          <p:nvPr/>
        </p:nvSpPr>
        <p:spPr>
          <a:xfrm>
            <a:off x="1345068" y="2716776"/>
            <a:ext cx="2226945" cy="332782"/>
          </a:xfrm>
          <a:prstGeom prst="rect">
            <a:avLst/>
          </a:prstGeom>
          <a:solidFill>
            <a:srgbClr val="E0B1B1"/>
          </a:solidFill>
        </p:spPr>
        <p:txBody>
          <a:bodyPr vert="horz" wrap="square" lIns="0" tIns="55244" rIns="0" bIns="0" rtlCol="0">
            <a:spAutoFit/>
          </a:bodyPr>
          <a:lstStyle/>
          <a:p>
            <a:pPr algn="ctr">
              <a:lnSpc>
                <a:spcPct val="100000"/>
              </a:lnSpc>
              <a:spcBef>
                <a:spcPts val="434"/>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19" name="object 19">
            <a:extLst>
              <a:ext uri="{FF2B5EF4-FFF2-40B4-BE49-F238E27FC236}">
                <a16:creationId xmlns:a16="http://schemas.microsoft.com/office/drawing/2014/main" id="{210C233E-EAEA-B467-D16D-962A21E54572}"/>
              </a:ext>
            </a:extLst>
          </p:cNvPr>
          <p:cNvSpPr txBox="1"/>
          <p:nvPr/>
        </p:nvSpPr>
        <p:spPr>
          <a:xfrm>
            <a:off x="1345068" y="3250176"/>
            <a:ext cx="2226945" cy="332782"/>
          </a:xfrm>
          <a:prstGeom prst="rect">
            <a:avLst/>
          </a:prstGeom>
          <a:solidFill>
            <a:srgbClr val="E0B1B1"/>
          </a:solidFill>
        </p:spPr>
        <p:txBody>
          <a:bodyPr vert="horz" wrap="square" lIns="0" tIns="55244" rIns="0" bIns="0" rtlCol="0">
            <a:spAutoFit/>
          </a:bodyPr>
          <a:lstStyle/>
          <a:p>
            <a:pPr algn="ctr">
              <a:lnSpc>
                <a:spcPct val="100000"/>
              </a:lnSpc>
              <a:spcBef>
                <a:spcPts val="434"/>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20" name="object 20">
            <a:extLst>
              <a:ext uri="{FF2B5EF4-FFF2-40B4-BE49-F238E27FC236}">
                <a16:creationId xmlns:a16="http://schemas.microsoft.com/office/drawing/2014/main" id="{CF77F4FB-CE3F-1638-0DED-FAFDF426724A}"/>
              </a:ext>
            </a:extLst>
          </p:cNvPr>
          <p:cNvSpPr txBox="1"/>
          <p:nvPr/>
        </p:nvSpPr>
        <p:spPr>
          <a:xfrm>
            <a:off x="1345068" y="3783576"/>
            <a:ext cx="2226945" cy="332782"/>
          </a:xfrm>
          <a:prstGeom prst="rect">
            <a:avLst/>
          </a:prstGeom>
          <a:solidFill>
            <a:srgbClr val="E0B1B1"/>
          </a:solidFill>
        </p:spPr>
        <p:txBody>
          <a:bodyPr vert="horz" wrap="square" lIns="0" tIns="55244" rIns="0" bIns="0" rtlCol="0">
            <a:spAutoFit/>
          </a:bodyPr>
          <a:lstStyle/>
          <a:p>
            <a:pPr algn="ctr">
              <a:lnSpc>
                <a:spcPct val="100000"/>
              </a:lnSpc>
              <a:spcBef>
                <a:spcPts val="434"/>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21" name="object 21">
            <a:extLst>
              <a:ext uri="{FF2B5EF4-FFF2-40B4-BE49-F238E27FC236}">
                <a16:creationId xmlns:a16="http://schemas.microsoft.com/office/drawing/2014/main" id="{EFF90E65-AF1D-8226-81A9-53395DE66A18}"/>
              </a:ext>
            </a:extLst>
          </p:cNvPr>
          <p:cNvSpPr txBox="1"/>
          <p:nvPr/>
        </p:nvSpPr>
        <p:spPr>
          <a:xfrm>
            <a:off x="7866264" y="1649976"/>
            <a:ext cx="2225040" cy="332782"/>
          </a:xfrm>
          <a:prstGeom prst="rect">
            <a:avLst/>
          </a:prstGeom>
          <a:solidFill>
            <a:srgbClr val="E0B1B1"/>
          </a:solidFill>
        </p:spPr>
        <p:txBody>
          <a:bodyPr vert="horz" wrap="square" lIns="0" tIns="55244" rIns="0" bIns="0" rtlCol="0">
            <a:spAutoFit/>
          </a:bodyPr>
          <a:lstStyle/>
          <a:p>
            <a:pPr algn="ctr">
              <a:lnSpc>
                <a:spcPct val="100000"/>
              </a:lnSpc>
              <a:spcBef>
                <a:spcPts val="434"/>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22" name="object 22">
            <a:extLst>
              <a:ext uri="{FF2B5EF4-FFF2-40B4-BE49-F238E27FC236}">
                <a16:creationId xmlns:a16="http://schemas.microsoft.com/office/drawing/2014/main" id="{C7E0A931-D28E-BF99-83FF-F15961CD8087}"/>
              </a:ext>
            </a:extLst>
          </p:cNvPr>
          <p:cNvSpPr txBox="1"/>
          <p:nvPr/>
        </p:nvSpPr>
        <p:spPr>
          <a:xfrm>
            <a:off x="7881504" y="2192520"/>
            <a:ext cx="2226945" cy="333425"/>
          </a:xfrm>
          <a:prstGeom prst="rect">
            <a:avLst/>
          </a:prstGeom>
          <a:solidFill>
            <a:srgbClr val="E0B1B1"/>
          </a:solidFill>
        </p:spPr>
        <p:txBody>
          <a:bodyPr vert="horz" wrap="square" lIns="0" tIns="55880" rIns="0" bIns="0" rtlCol="0">
            <a:spAutoFit/>
          </a:bodyPr>
          <a:lstStyle/>
          <a:p>
            <a:pPr algn="ctr">
              <a:lnSpc>
                <a:spcPct val="100000"/>
              </a:lnSpc>
              <a:spcBef>
                <a:spcPts val="440"/>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23" name="object 23">
            <a:extLst>
              <a:ext uri="{FF2B5EF4-FFF2-40B4-BE49-F238E27FC236}">
                <a16:creationId xmlns:a16="http://schemas.microsoft.com/office/drawing/2014/main" id="{87EB0E23-FBFA-C819-EA2A-5AA54EFE14B7}"/>
              </a:ext>
            </a:extLst>
          </p:cNvPr>
          <p:cNvSpPr txBox="1"/>
          <p:nvPr/>
        </p:nvSpPr>
        <p:spPr>
          <a:xfrm>
            <a:off x="7881504" y="2725920"/>
            <a:ext cx="2226945" cy="333425"/>
          </a:xfrm>
          <a:prstGeom prst="rect">
            <a:avLst/>
          </a:prstGeom>
          <a:solidFill>
            <a:srgbClr val="E0B1B1"/>
          </a:solidFill>
        </p:spPr>
        <p:txBody>
          <a:bodyPr vert="horz" wrap="square" lIns="0" tIns="55880" rIns="0" bIns="0" rtlCol="0">
            <a:spAutoFit/>
          </a:bodyPr>
          <a:lstStyle/>
          <a:p>
            <a:pPr algn="ctr">
              <a:lnSpc>
                <a:spcPct val="100000"/>
              </a:lnSpc>
              <a:spcBef>
                <a:spcPts val="440"/>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24" name="object 24">
            <a:extLst>
              <a:ext uri="{FF2B5EF4-FFF2-40B4-BE49-F238E27FC236}">
                <a16:creationId xmlns:a16="http://schemas.microsoft.com/office/drawing/2014/main" id="{6750118B-980C-E12E-3AC0-F4EC1648D5F6}"/>
              </a:ext>
            </a:extLst>
          </p:cNvPr>
          <p:cNvSpPr txBox="1"/>
          <p:nvPr/>
        </p:nvSpPr>
        <p:spPr>
          <a:xfrm>
            <a:off x="7881504" y="3259320"/>
            <a:ext cx="2226945" cy="333425"/>
          </a:xfrm>
          <a:prstGeom prst="rect">
            <a:avLst/>
          </a:prstGeom>
          <a:solidFill>
            <a:srgbClr val="E0B1B1"/>
          </a:solidFill>
        </p:spPr>
        <p:txBody>
          <a:bodyPr vert="horz" wrap="square" lIns="0" tIns="55880" rIns="0" bIns="0" rtlCol="0">
            <a:spAutoFit/>
          </a:bodyPr>
          <a:lstStyle/>
          <a:p>
            <a:pPr algn="ctr">
              <a:lnSpc>
                <a:spcPct val="100000"/>
              </a:lnSpc>
              <a:spcBef>
                <a:spcPts val="440"/>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25" name="object 25">
            <a:extLst>
              <a:ext uri="{FF2B5EF4-FFF2-40B4-BE49-F238E27FC236}">
                <a16:creationId xmlns:a16="http://schemas.microsoft.com/office/drawing/2014/main" id="{28C33F1D-17EC-629A-4C1E-18EB14D27698}"/>
              </a:ext>
            </a:extLst>
          </p:cNvPr>
          <p:cNvSpPr txBox="1"/>
          <p:nvPr/>
        </p:nvSpPr>
        <p:spPr>
          <a:xfrm>
            <a:off x="7881504" y="3792720"/>
            <a:ext cx="2226945" cy="333425"/>
          </a:xfrm>
          <a:prstGeom prst="rect">
            <a:avLst/>
          </a:prstGeom>
          <a:solidFill>
            <a:srgbClr val="FF0000"/>
          </a:solidFill>
        </p:spPr>
        <p:txBody>
          <a:bodyPr vert="horz" wrap="square" lIns="0" tIns="55880" rIns="0" bIns="0" rtlCol="0">
            <a:spAutoFit/>
          </a:bodyPr>
          <a:lstStyle/>
          <a:p>
            <a:pPr algn="ctr">
              <a:lnSpc>
                <a:spcPct val="100000"/>
              </a:lnSpc>
              <a:spcBef>
                <a:spcPts val="440"/>
              </a:spcBef>
            </a:pPr>
            <a:r>
              <a:rPr sz="1800" spc="-35" dirty="0">
                <a:solidFill>
                  <a:srgbClr val="6B84B5"/>
                </a:solidFill>
                <a:latin typeface="Times New Roman" panose="02020603050405020304" pitchFamily="18" charset="0"/>
                <a:cs typeface="Times New Roman" panose="02020603050405020304" pitchFamily="18" charset="0"/>
              </a:rPr>
              <a:t>Row</a:t>
            </a:r>
            <a:endParaRPr sz="1800">
              <a:latin typeface="Times New Roman" panose="02020603050405020304" pitchFamily="18" charset="0"/>
              <a:cs typeface="Times New Roman" panose="02020603050405020304" pitchFamily="18" charset="0"/>
            </a:endParaRPr>
          </a:p>
        </p:txBody>
      </p:sp>
      <p:sp>
        <p:nvSpPr>
          <p:cNvPr id="26" name="object 26">
            <a:extLst>
              <a:ext uri="{FF2B5EF4-FFF2-40B4-BE49-F238E27FC236}">
                <a16:creationId xmlns:a16="http://schemas.microsoft.com/office/drawing/2014/main" id="{A9BE1B24-542D-97BA-AB77-20A26CBE56B5}"/>
              </a:ext>
            </a:extLst>
          </p:cNvPr>
          <p:cNvSpPr txBox="1"/>
          <p:nvPr/>
        </p:nvSpPr>
        <p:spPr>
          <a:xfrm>
            <a:off x="6933385" y="5893790"/>
            <a:ext cx="5573250" cy="740524"/>
          </a:xfrm>
          <a:prstGeom prst="rect">
            <a:avLst/>
          </a:prstGeom>
        </p:spPr>
        <p:txBody>
          <a:bodyPr vert="horz" wrap="square" lIns="0" tIns="53975" rIns="0" bIns="0" rtlCol="0">
            <a:spAutoFit/>
          </a:bodyPr>
          <a:lstStyle/>
          <a:p>
            <a:pPr marL="285750" marR="213360" indent="-285750">
              <a:lnSpc>
                <a:spcPts val="2590"/>
              </a:lnSpc>
              <a:spcBef>
                <a:spcPts val="425"/>
              </a:spcBef>
              <a:buFont typeface="Arial" panose="020B0604020202020204" pitchFamily="34" charset="0"/>
              <a:buChar char="•"/>
              <a:tabLst>
                <a:tab pos="151765" algn="l"/>
              </a:tabLst>
            </a:pPr>
            <a:r>
              <a:rPr kumimoji="1" lang="en-US" altLang="zh-CN" dirty="0">
                <a:latin typeface="Times New Roman" panose="02020603050405020304" pitchFamily="18" charset="0"/>
                <a:cs typeface="Times New Roman" panose="02020603050405020304" pitchFamily="18" charset="0"/>
              </a:rPr>
              <a:t>1</a:t>
            </a:r>
            <a:r>
              <a:rPr kumimoji="1" lang="zh-CN" altLang="en-US" dirty="0">
                <a:latin typeface="Times New Roman" panose="02020603050405020304" pitchFamily="18" charset="0"/>
                <a:cs typeface="Times New Roman" panose="02020603050405020304" pitchFamily="18" charset="0"/>
              </a:rPr>
              <a:t>字节的修改可能导致整页都被修改（</a:t>
            </a:r>
            <a:r>
              <a:rPr kumimoji="1" lang="en-US" altLang="zh-CN" dirty="0">
                <a:latin typeface="Times New Roman" panose="02020603050405020304" pitchFamily="18" charset="0"/>
                <a:cs typeface="Times New Roman" panose="02020603050405020304" pitchFamily="18" charset="0"/>
              </a:rPr>
              <a:t>4</a:t>
            </a:r>
            <a:r>
              <a:rPr kumimoji="1" lang="zh-CN" altLang="en-US" dirty="0">
                <a:latin typeface="Times New Roman" panose="02020603050405020304" pitchFamily="18" charset="0"/>
                <a:cs typeface="Times New Roman" panose="02020603050405020304" pitchFamily="18" charset="0"/>
              </a:rPr>
              <a:t>～</a:t>
            </a:r>
            <a:r>
              <a:rPr kumimoji="1" lang="en-US" altLang="zh-CN" dirty="0">
                <a:latin typeface="Times New Roman" panose="02020603050405020304" pitchFamily="18" charset="0"/>
                <a:cs typeface="Times New Roman" panose="02020603050405020304" pitchFamily="18" charset="0"/>
              </a:rPr>
              <a:t>16KB</a:t>
            </a:r>
            <a:r>
              <a:rPr kumimoji="1" lang="zh-CN" altLang="en-US" dirty="0">
                <a:latin typeface="Times New Roman" panose="02020603050405020304" pitchFamily="18" charset="0"/>
                <a:cs typeface="Times New Roman" panose="02020603050405020304" pitchFamily="18" charset="0"/>
              </a:rPr>
              <a:t>）</a:t>
            </a:r>
            <a:endParaRPr kumimoji="1" lang="en-US" altLang="zh-CN" dirty="0">
              <a:latin typeface="Times New Roman" panose="02020603050405020304" pitchFamily="18" charset="0"/>
              <a:cs typeface="Times New Roman" panose="02020603050405020304" pitchFamily="18" charset="0"/>
            </a:endParaRPr>
          </a:p>
          <a:p>
            <a:pPr marL="285750" marR="213360" indent="-285750">
              <a:lnSpc>
                <a:spcPts val="2590"/>
              </a:lnSpc>
              <a:spcBef>
                <a:spcPts val="425"/>
              </a:spcBef>
              <a:buFont typeface="Arial" panose="020B0604020202020204" pitchFamily="34" charset="0"/>
              <a:buChar char="•"/>
              <a:tabLst>
                <a:tab pos="151765" algn="l"/>
              </a:tabLst>
            </a:pPr>
            <a:r>
              <a:rPr kumimoji="1" lang="en-US" altLang="zh-CN" dirty="0" err="1">
                <a:latin typeface="Times New Roman" panose="02020603050405020304" pitchFamily="18" charset="0"/>
                <a:cs typeface="Times New Roman" panose="02020603050405020304" pitchFamily="18" charset="0"/>
              </a:rPr>
              <a:t>InnoDB</a:t>
            </a:r>
            <a:r>
              <a:rPr kumimoji="1" lang="zh-CN" altLang="en-US" dirty="0">
                <a:latin typeface="Times New Roman" panose="02020603050405020304" pitchFamily="18" charset="0"/>
                <a:cs typeface="Times New Roman" panose="02020603050405020304" pitchFamily="18" charset="0"/>
              </a:rPr>
              <a:t>的</a:t>
            </a:r>
            <a:r>
              <a:rPr kumimoji="1" lang="en-US" altLang="zh-CN" dirty="0" err="1">
                <a:latin typeface="Times New Roman" panose="02020603050405020304" pitchFamily="18" charset="0"/>
                <a:cs typeface="Times New Roman" panose="02020603050405020304" pitchFamily="18" charset="0"/>
              </a:rPr>
              <a:t>doublewrite</a:t>
            </a:r>
            <a:r>
              <a:rPr kumimoji="1" lang="zh-CN" altLang="en-US" dirty="0">
                <a:latin typeface="Times New Roman" panose="02020603050405020304" pitchFamily="18" charset="0"/>
                <a:cs typeface="Times New Roman" panose="02020603050405020304" pitchFamily="18" charset="0"/>
              </a:rPr>
              <a:t>使写入量翻倍</a:t>
            </a:r>
            <a:endParaRPr kumimoji="1"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19516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InnoDB</a:t>
            </a:r>
            <a:r>
              <a:rPr kumimoji="1" lang="zh-CN" altLang="en-US" dirty="0">
                <a:latin typeface="Times New Roman" panose="02020603050405020304" pitchFamily="18" charset="0"/>
                <a:cs typeface="Times New Roman" panose="02020603050405020304" pitchFamily="18" charset="0"/>
              </a:rPr>
              <a:t>的问题：碎片</a:t>
            </a:r>
          </a:p>
        </p:txBody>
      </p:sp>
      <p:sp>
        <p:nvSpPr>
          <p:cNvPr id="3" name="object 3">
            <a:extLst>
              <a:ext uri="{FF2B5EF4-FFF2-40B4-BE49-F238E27FC236}">
                <a16:creationId xmlns:a16="http://schemas.microsoft.com/office/drawing/2014/main" id="{36E4D7F8-A4BF-3BC2-BC23-96B8B87C546A}"/>
              </a:ext>
            </a:extLst>
          </p:cNvPr>
          <p:cNvSpPr txBox="1"/>
          <p:nvPr/>
        </p:nvSpPr>
        <p:spPr>
          <a:xfrm>
            <a:off x="631468" y="1688954"/>
            <a:ext cx="6896100" cy="339004"/>
          </a:xfrm>
          <a:prstGeom prst="rect">
            <a:avLst/>
          </a:prstGeom>
          <a:ln w="9144">
            <a:solidFill>
              <a:srgbClr val="000000"/>
            </a:solidFill>
          </a:ln>
        </p:spPr>
        <p:txBody>
          <a:bodyPr vert="horz" wrap="square" lIns="0" tIns="0" rIns="0" bIns="0" rtlCol="0">
            <a:spAutoFit/>
          </a:bodyPr>
          <a:lstStyle/>
          <a:p>
            <a:pPr>
              <a:lnSpc>
                <a:spcPts val="2850"/>
              </a:lnSpc>
            </a:pPr>
            <a:r>
              <a:rPr kumimoji="1" sz="2000" dirty="0">
                <a:latin typeface="Times New Roman" panose="02020603050405020304" pitchFamily="18" charset="0"/>
                <a:cs typeface="Times New Roman" panose="02020603050405020304" pitchFamily="18" charset="0"/>
              </a:rPr>
              <a:t>INSERT </a:t>
            </a:r>
            <a:r>
              <a:rPr kumimoji="1" lang="en-US" sz="2000" dirty="0">
                <a:latin typeface="Times New Roman" panose="02020603050405020304" pitchFamily="18" charset="0"/>
                <a:cs typeface="Times New Roman" panose="02020603050405020304" pitchFamily="18" charset="0"/>
              </a:rPr>
              <a:t> </a:t>
            </a:r>
            <a:r>
              <a:rPr kumimoji="1" sz="2000" dirty="0">
                <a:latin typeface="Times New Roman" panose="02020603050405020304" pitchFamily="18" charset="0"/>
                <a:cs typeface="Times New Roman" panose="02020603050405020304" pitchFamily="18" charset="0"/>
              </a:rPr>
              <a:t>INTO message_table (user_id) VALUES (31)</a:t>
            </a:r>
          </a:p>
        </p:txBody>
      </p:sp>
      <p:graphicFrame>
        <p:nvGraphicFramePr>
          <p:cNvPr id="4" name="object 4">
            <a:extLst>
              <a:ext uri="{FF2B5EF4-FFF2-40B4-BE49-F238E27FC236}">
                <a16:creationId xmlns:a16="http://schemas.microsoft.com/office/drawing/2014/main" id="{856A78BC-18DA-E6D9-EE31-DA0B527A7A78}"/>
              </a:ext>
            </a:extLst>
          </p:cNvPr>
          <p:cNvGraphicFramePr>
            <a:graphicFrameLocks noGrp="1"/>
          </p:cNvGraphicFramePr>
          <p:nvPr>
            <p:extLst>
              <p:ext uri="{D42A27DB-BD31-4B8C-83A1-F6EECF244321}">
                <p14:modId xmlns:p14="http://schemas.microsoft.com/office/powerpoint/2010/main" val="1249896447"/>
              </p:ext>
            </p:extLst>
          </p:nvPr>
        </p:nvGraphicFramePr>
        <p:xfrm>
          <a:off x="1187286" y="2525223"/>
          <a:ext cx="2531110" cy="2972558"/>
        </p:xfrm>
        <a:graphic>
          <a:graphicData uri="http://schemas.openxmlformats.org/drawingml/2006/table">
            <a:tbl>
              <a:tblPr firstRow="1" bandRow="1">
                <a:tableStyleId>{2D5ABB26-0587-4C30-8999-92F81FD0307C}</a:tableStyleId>
              </a:tblPr>
              <a:tblGrid>
                <a:gridCol w="1395730">
                  <a:extLst>
                    <a:ext uri="{9D8B030D-6E8A-4147-A177-3AD203B41FA5}">
                      <a16:colId xmlns:a16="http://schemas.microsoft.com/office/drawing/2014/main" val="20000"/>
                    </a:ext>
                  </a:extLst>
                </a:gridCol>
                <a:gridCol w="1135380">
                  <a:extLst>
                    <a:ext uri="{9D8B030D-6E8A-4147-A177-3AD203B41FA5}">
                      <a16:colId xmlns:a16="http://schemas.microsoft.com/office/drawing/2014/main" val="20001"/>
                    </a:ext>
                  </a:extLst>
                </a:gridCol>
              </a:tblGrid>
              <a:tr h="369570">
                <a:tc gridSpan="2">
                  <a:txBody>
                    <a:bodyPr/>
                    <a:lstStyle/>
                    <a:p>
                      <a:pPr marL="732155">
                        <a:lnSpc>
                          <a:spcPct val="100000"/>
                        </a:lnSpc>
                        <a:spcBef>
                          <a:spcPts val="330"/>
                        </a:spcBef>
                      </a:pPr>
                      <a:r>
                        <a:rPr sz="1600" spc="-20" dirty="0">
                          <a:latin typeface="Arial"/>
                          <a:cs typeface="Arial"/>
                        </a:rPr>
                        <a:t>Leaf </a:t>
                      </a:r>
                      <a:r>
                        <a:rPr sz="1600" spc="-10" dirty="0">
                          <a:latin typeface="Arial"/>
                          <a:cs typeface="Arial"/>
                        </a:rPr>
                        <a:t>Block</a:t>
                      </a:r>
                      <a:r>
                        <a:rPr sz="1600" spc="-235" dirty="0">
                          <a:latin typeface="Arial"/>
                          <a:cs typeface="Arial"/>
                        </a:rPr>
                        <a:t> </a:t>
                      </a:r>
                      <a:r>
                        <a:rPr sz="1600" spc="-95" dirty="0">
                          <a:latin typeface="Arial"/>
                          <a:cs typeface="Arial"/>
                        </a:rPr>
                        <a:t>1</a:t>
                      </a:r>
                      <a:endParaRPr sz="1600">
                        <a:latin typeface="Arial"/>
                        <a:cs typeface="Arial"/>
                      </a:endParaRPr>
                    </a:p>
                  </a:txBody>
                  <a:tcPr marL="0" marR="0" marT="41910" marB="0">
                    <a:lnL w="9525">
                      <a:solidFill>
                        <a:srgbClr val="000000"/>
                      </a:solidFill>
                      <a:prstDash val="solid"/>
                    </a:lnL>
                    <a:lnR w="9525">
                      <a:solidFill>
                        <a:srgbClr val="000000"/>
                      </a:solidFill>
                      <a:prstDash val="solid"/>
                    </a:lnR>
                    <a:lnT w="12700">
                      <a:solidFill>
                        <a:srgbClr val="000000"/>
                      </a:solidFill>
                      <a:prstDash val="solid"/>
                    </a:lnT>
                    <a:lnB w="9525">
                      <a:solidFill>
                        <a:srgbClr val="000000"/>
                      </a:solidFill>
                      <a:prstDash val="solid"/>
                    </a:lnB>
                    <a:solidFill>
                      <a:srgbClr val="D4E7F4"/>
                    </a:solidFill>
                  </a:tcPr>
                </a:tc>
                <a:tc hMerge="1">
                  <a:txBody>
                    <a:bodyPr/>
                    <a:lstStyle/>
                    <a:p>
                      <a:endParaRPr/>
                    </a:p>
                  </a:txBody>
                  <a:tcPr marL="0" marR="0" marT="0" marB="0"/>
                </a:tc>
                <a:extLst>
                  <a:ext uri="{0D108BD9-81ED-4DB2-BD59-A6C34878D82A}">
                    <a16:rowId xmlns:a16="http://schemas.microsoft.com/office/drawing/2014/main" val="10000"/>
                  </a:ext>
                </a:extLst>
              </a:tr>
              <a:tr h="371855">
                <a:tc>
                  <a:txBody>
                    <a:bodyPr/>
                    <a:lstStyle/>
                    <a:p>
                      <a:pPr algn="ctr">
                        <a:lnSpc>
                          <a:spcPct val="100000"/>
                        </a:lnSpc>
                        <a:spcBef>
                          <a:spcPts val="345"/>
                        </a:spcBef>
                      </a:pPr>
                      <a:r>
                        <a:rPr sz="1600" dirty="0">
                          <a:latin typeface="Arial"/>
                          <a:cs typeface="Arial"/>
                        </a:rPr>
                        <a:t>user_id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C4D8B1"/>
                    </a:solidFill>
                  </a:tcPr>
                </a:tc>
                <a:tc>
                  <a:txBody>
                    <a:bodyPr/>
                    <a:lstStyle/>
                    <a:p>
                      <a:pPr marR="263525" algn="r">
                        <a:lnSpc>
                          <a:spcPct val="100000"/>
                        </a:lnSpc>
                        <a:spcBef>
                          <a:spcPts val="345"/>
                        </a:spcBef>
                      </a:pPr>
                      <a:r>
                        <a:rPr sz="1600" spc="-5" dirty="0">
                          <a:latin typeface="Arial"/>
                          <a:cs typeface="Arial"/>
                        </a:rPr>
                        <a:t>R</a:t>
                      </a:r>
                      <a:r>
                        <a:rPr sz="1600" dirty="0">
                          <a:latin typeface="Arial"/>
                          <a:cs typeface="Arial"/>
                        </a:rPr>
                        <a:t>o</a:t>
                      </a:r>
                      <a:r>
                        <a:rPr sz="1600" spc="-5" dirty="0">
                          <a:latin typeface="Arial"/>
                          <a:cs typeface="Arial"/>
                        </a:rPr>
                        <a:t>wID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extLst>
                  <a:ext uri="{0D108BD9-81ED-4DB2-BD59-A6C34878D82A}">
                    <a16:rowId xmlns:a16="http://schemas.microsoft.com/office/drawing/2014/main" val="10001"/>
                  </a:ext>
                </a:extLst>
              </a:tr>
              <a:tr h="347472">
                <a:tc>
                  <a:txBody>
                    <a:bodyPr/>
                    <a:lstStyle/>
                    <a:p>
                      <a:pPr algn="ctr">
                        <a:lnSpc>
                          <a:spcPct val="100000"/>
                        </a:lnSpc>
                        <a:spcBef>
                          <a:spcPts val="250"/>
                        </a:spcBef>
                      </a:pPr>
                      <a:r>
                        <a:rPr sz="1600" dirty="0">
                          <a:latin typeface="Arial"/>
                          <a:cs typeface="Arial"/>
                        </a:rPr>
                        <a:t>1</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marR="308610" algn="r">
                        <a:lnSpc>
                          <a:spcPct val="100000"/>
                        </a:lnSpc>
                        <a:spcBef>
                          <a:spcPts val="250"/>
                        </a:spcBef>
                      </a:pPr>
                      <a:r>
                        <a:rPr sz="1600" spc="-10" dirty="0">
                          <a:latin typeface="Arial"/>
                          <a:cs typeface="Arial"/>
                        </a:rPr>
                        <a:t>10000</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2"/>
                  </a:ext>
                </a:extLst>
              </a:tr>
              <a:tr h="394715">
                <a:tc>
                  <a:txBody>
                    <a:bodyPr/>
                    <a:lstStyle/>
                    <a:p>
                      <a:pPr algn="ctr">
                        <a:lnSpc>
                          <a:spcPct val="100000"/>
                        </a:lnSpc>
                        <a:spcBef>
                          <a:spcPts val="434"/>
                        </a:spcBef>
                      </a:pPr>
                      <a:r>
                        <a:rPr sz="1600" dirty="0">
                          <a:latin typeface="Arial"/>
                          <a:cs typeface="Arial"/>
                        </a:rPr>
                        <a:t>2</a:t>
                      </a:r>
                      <a:endParaRPr sz="1600">
                        <a:latin typeface="Arial"/>
                        <a:cs typeface="Arial"/>
                      </a:endParaRP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ct val="100000"/>
                        </a:lnSpc>
                        <a:spcBef>
                          <a:spcPts val="434"/>
                        </a:spcBef>
                      </a:pPr>
                      <a:r>
                        <a:rPr sz="1600" dirty="0">
                          <a:latin typeface="Arial"/>
                          <a:cs typeface="Arial"/>
                        </a:rPr>
                        <a:t>5</a:t>
                      </a:r>
                      <a:endParaRPr sz="1600">
                        <a:latin typeface="Arial"/>
                        <a:cs typeface="Arial"/>
                      </a:endParaRP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3"/>
                  </a:ext>
                </a:extLst>
              </a:tr>
              <a:tr h="394715">
                <a:tc>
                  <a:txBody>
                    <a:bodyPr/>
                    <a:lstStyle/>
                    <a:p>
                      <a:pPr algn="ctr">
                        <a:lnSpc>
                          <a:spcPts val="1755"/>
                        </a:lnSpc>
                        <a:spcBef>
                          <a:spcPts val="434"/>
                        </a:spcBef>
                      </a:pPr>
                      <a:r>
                        <a:rPr sz="1600" dirty="0">
                          <a:latin typeface="Arial"/>
                          <a:cs typeface="Arial"/>
                        </a:rPr>
                        <a:t>3</a:t>
                      </a: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marR="308610" algn="r">
                        <a:lnSpc>
                          <a:spcPct val="100000"/>
                        </a:lnSpc>
                        <a:spcBef>
                          <a:spcPts val="434"/>
                        </a:spcBef>
                      </a:pPr>
                      <a:r>
                        <a:rPr sz="1600" spc="-10" dirty="0">
                          <a:latin typeface="Arial"/>
                          <a:cs typeface="Arial"/>
                        </a:rPr>
                        <a:t>15321</a:t>
                      </a:r>
                      <a:endParaRPr sz="1600">
                        <a:latin typeface="Arial"/>
                        <a:cs typeface="Arial"/>
                      </a:endParaRP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4"/>
                  </a:ext>
                </a:extLst>
              </a:tr>
              <a:tr h="699516">
                <a:tc gridSpan="2">
                  <a:txBody>
                    <a:bodyPr/>
                    <a:lstStyle/>
                    <a:p>
                      <a:pPr>
                        <a:lnSpc>
                          <a:spcPct val="100000"/>
                        </a:lnSpc>
                      </a:pPr>
                      <a:endParaRPr sz="2200">
                        <a:latin typeface="Times New Roman"/>
                        <a:cs typeface="Times New Roman"/>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extLst>
                  <a:ext uri="{0D108BD9-81ED-4DB2-BD59-A6C34878D82A}">
                    <a16:rowId xmlns:a16="http://schemas.microsoft.com/office/drawing/2014/main" val="10005"/>
                  </a:ext>
                </a:extLst>
              </a:tr>
              <a:tr h="394715">
                <a:tc>
                  <a:txBody>
                    <a:bodyPr/>
                    <a:lstStyle/>
                    <a:p>
                      <a:pPr algn="ctr">
                        <a:lnSpc>
                          <a:spcPct val="100000"/>
                        </a:lnSpc>
                        <a:spcBef>
                          <a:spcPts val="430"/>
                        </a:spcBef>
                      </a:pPr>
                      <a:r>
                        <a:rPr sz="1600" spc="-105" dirty="0">
                          <a:latin typeface="Arial"/>
                          <a:cs typeface="Arial"/>
                        </a:rPr>
                        <a:t>60</a:t>
                      </a:r>
                      <a:endParaRPr sz="1600">
                        <a:latin typeface="Arial"/>
                        <a:cs typeface="Arial"/>
                      </a:endParaRPr>
                    </a:p>
                  </a:txBody>
                  <a:tcPr marL="0" marR="0" marT="5461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ct val="100000"/>
                        </a:lnSpc>
                        <a:spcBef>
                          <a:spcPts val="430"/>
                        </a:spcBef>
                      </a:pPr>
                      <a:r>
                        <a:rPr sz="1600" spc="-105" dirty="0">
                          <a:latin typeface="Arial"/>
                          <a:cs typeface="Arial"/>
                        </a:rPr>
                        <a:t>431</a:t>
                      </a:r>
                      <a:endParaRPr sz="1600" dirty="0">
                        <a:latin typeface="Arial"/>
                        <a:cs typeface="Arial"/>
                      </a:endParaRPr>
                    </a:p>
                  </a:txBody>
                  <a:tcPr marL="0" marR="0" marT="5461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6"/>
                  </a:ext>
                </a:extLst>
              </a:tr>
            </a:tbl>
          </a:graphicData>
        </a:graphic>
      </p:graphicFrame>
      <p:graphicFrame>
        <p:nvGraphicFramePr>
          <p:cNvPr id="5" name="object 5">
            <a:extLst>
              <a:ext uri="{FF2B5EF4-FFF2-40B4-BE49-F238E27FC236}">
                <a16:creationId xmlns:a16="http://schemas.microsoft.com/office/drawing/2014/main" id="{B955D266-44B0-E4FA-EC10-863FC8A1BA28}"/>
              </a:ext>
            </a:extLst>
          </p:cNvPr>
          <p:cNvGraphicFramePr>
            <a:graphicFrameLocks noGrp="1"/>
          </p:cNvGraphicFramePr>
          <p:nvPr>
            <p:extLst>
              <p:ext uri="{D42A27DB-BD31-4B8C-83A1-F6EECF244321}">
                <p14:modId xmlns:p14="http://schemas.microsoft.com/office/powerpoint/2010/main" val="3781943730"/>
              </p:ext>
            </p:extLst>
          </p:nvPr>
        </p:nvGraphicFramePr>
        <p:xfrm>
          <a:off x="5463630" y="2525223"/>
          <a:ext cx="2531110" cy="2972560"/>
        </p:xfrm>
        <a:graphic>
          <a:graphicData uri="http://schemas.openxmlformats.org/drawingml/2006/table">
            <a:tbl>
              <a:tblPr firstRow="1" bandRow="1">
                <a:tableStyleId>{2D5ABB26-0587-4C30-8999-92F81FD0307C}</a:tableStyleId>
              </a:tblPr>
              <a:tblGrid>
                <a:gridCol w="1395730">
                  <a:extLst>
                    <a:ext uri="{9D8B030D-6E8A-4147-A177-3AD203B41FA5}">
                      <a16:colId xmlns:a16="http://schemas.microsoft.com/office/drawing/2014/main" val="20000"/>
                    </a:ext>
                  </a:extLst>
                </a:gridCol>
                <a:gridCol w="1135380">
                  <a:extLst>
                    <a:ext uri="{9D8B030D-6E8A-4147-A177-3AD203B41FA5}">
                      <a16:colId xmlns:a16="http://schemas.microsoft.com/office/drawing/2014/main" val="20001"/>
                    </a:ext>
                  </a:extLst>
                </a:gridCol>
              </a:tblGrid>
              <a:tr h="369570">
                <a:tc gridSpan="2">
                  <a:txBody>
                    <a:bodyPr/>
                    <a:lstStyle/>
                    <a:p>
                      <a:pPr marL="732790">
                        <a:lnSpc>
                          <a:spcPct val="100000"/>
                        </a:lnSpc>
                        <a:spcBef>
                          <a:spcPts val="330"/>
                        </a:spcBef>
                      </a:pPr>
                      <a:r>
                        <a:rPr sz="1600" spc="-20" dirty="0">
                          <a:latin typeface="Arial"/>
                          <a:cs typeface="Arial"/>
                        </a:rPr>
                        <a:t>Leaf </a:t>
                      </a:r>
                      <a:r>
                        <a:rPr sz="1600" spc="-10" dirty="0">
                          <a:latin typeface="Arial"/>
                          <a:cs typeface="Arial"/>
                        </a:rPr>
                        <a:t>Block</a:t>
                      </a:r>
                      <a:r>
                        <a:rPr sz="1600" spc="-235" dirty="0">
                          <a:latin typeface="Arial"/>
                          <a:cs typeface="Arial"/>
                        </a:rPr>
                        <a:t> </a:t>
                      </a:r>
                      <a:r>
                        <a:rPr sz="1600" spc="-95" dirty="0">
                          <a:latin typeface="Arial"/>
                          <a:cs typeface="Arial"/>
                        </a:rPr>
                        <a:t>1</a:t>
                      </a:r>
                      <a:endParaRPr sz="1600">
                        <a:latin typeface="Arial"/>
                        <a:cs typeface="Arial"/>
                      </a:endParaRPr>
                    </a:p>
                  </a:txBody>
                  <a:tcPr marL="0" marR="0" marT="41910" marB="0">
                    <a:lnL w="9525">
                      <a:solidFill>
                        <a:srgbClr val="000000"/>
                      </a:solidFill>
                      <a:prstDash val="solid"/>
                    </a:lnL>
                    <a:lnR w="9525">
                      <a:solidFill>
                        <a:srgbClr val="000000"/>
                      </a:solidFill>
                      <a:prstDash val="solid"/>
                    </a:lnR>
                    <a:lnT w="12700">
                      <a:solidFill>
                        <a:srgbClr val="000000"/>
                      </a:solidFill>
                      <a:prstDash val="solid"/>
                    </a:lnT>
                    <a:lnB w="9525">
                      <a:solidFill>
                        <a:srgbClr val="000000"/>
                      </a:solidFill>
                      <a:prstDash val="solid"/>
                    </a:lnB>
                    <a:solidFill>
                      <a:srgbClr val="D4E7F4"/>
                    </a:solidFill>
                  </a:tcPr>
                </a:tc>
                <a:tc hMerge="1">
                  <a:txBody>
                    <a:bodyPr/>
                    <a:lstStyle/>
                    <a:p>
                      <a:endParaRPr/>
                    </a:p>
                  </a:txBody>
                  <a:tcPr marL="0" marR="0" marT="0" marB="0"/>
                </a:tc>
                <a:extLst>
                  <a:ext uri="{0D108BD9-81ED-4DB2-BD59-A6C34878D82A}">
                    <a16:rowId xmlns:a16="http://schemas.microsoft.com/office/drawing/2014/main" val="10000"/>
                  </a:ext>
                </a:extLst>
              </a:tr>
              <a:tr h="371855">
                <a:tc>
                  <a:txBody>
                    <a:bodyPr/>
                    <a:lstStyle/>
                    <a:p>
                      <a:pPr algn="ctr">
                        <a:lnSpc>
                          <a:spcPct val="100000"/>
                        </a:lnSpc>
                        <a:spcBef>
                          <a:spcPts val="345"/>
                        </a:spcBef>
                      </a:pPr>
                      <a:r>
                        <a:rPr sz="1600" dirty="0">
                          <a:latin typeface="Arial"/>
                          <a:cs typeface="Arial"/>
                        </a:rPr>
                        <a:t>user_id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C4D8B1"/>
                    </a:solidFill>
                  </a:tcPr>
                </a:tc>
                <a:tc>
                  <a:txBody>
                    <a:bodyPr/>
                    <a:lstStyle/>
                    <a:p>
                      <a:pPr algn="ctr">
                        <a:lnSpc>
                          <a:spcPct val="100000"/>
                        </a:lnSpc>
                        <a:spcBef>
                          <a:spcPts val="345"/>
                        </a:spcBef>
                      </a:pPr>
                      <a:r>
                        <a:rPr sz="1600" spc="-30" dirty="0">
                          <a:latin typeface="Arial"/>
                          <a:cs typeface="Arial"/>
                        </a:rPr>
                        <a:t>RowID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extLst>
                  <a:ext uri="{0D108BD9-81ED-4DB2-BD59-A6C34878D82A}">
                    <a16:rowId xmlns:a16="http://schemas.microsoft.com/office/drawing/2014/main" val="10001"/>
                  </a:ext>
                </a:extLst>
              </a:tr>
              <a:tr h="347472">
                <a:tc>
                  <a:txBody>
                    <a:bodyPr/>
                    <a:lstStyle/>
                    <a:p>
                      <a:pPr marL="1270" algn="ctr">
                        <a:lnSpc>
                          <a:spcPct val="100000"/>
                        </a:lnSpc>
                        <a:spcBef>
                          <a:spcPts val="250"/>
                        </a:spcBef>
                      </a:pPr>
                      <a:r>
                        <a:rPr sz="1600" dirty="0">
                          <a:latin typeface="Arial"/>
                          <a:cs typeface="Arial"/>
                        </a:rPr>
                        <a:t>1</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ct val="100000"/>
                        </a:lnSpc>
                        <a:spcBef>
                          <a:spcPts val="250"/>
                        </a:spcBef>
                      </a:pPr>
                      <a:r>
                        <a:rPr sz="1600" spc="-105" dirty="0">
                          <a:latin typeface="Arial"/>
                          <a:cs typeface="Arial"/>
                        </a:rPr>
                        <a:t>10000</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2"/>
                  </a:ext>
                </a:extLst>
              </a:tr>
              <a:tr h="498348">
                <a:tc gridSpan="2">
                  <a:txBody>
                    <a:bodyPr/>
                    <a:lstStyle/>
                    <a:p>
                      <a:pPr marL="334645">
                        <a:lnSpc>
                          <a:spcPts val="1465"/>
                        </a:lnSpc>
                      </a:pPr>
                      <a:endParaRPr sz="1800" dirty="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extLst>
                  <a:ext uri="{0D108BD9-81ED-4DB2-BD59-A6C34878D82A}">
                    <a16:rowId xmlns:a16="http://schemas.microsoft.com/office/drawing/2014/main" val="10003"/>
                  </a:ext>
                </a:extLst>
              </a:tr>
              <a:tr h="394715">
                <a:tc>
                  <a:txBody>
                    <a:bodyPr/>
                    <a:lstStyle/>
                    <a:p>
                      <a:pPr marL="635" algn="ctr">
                        <a:lnSpc>
                          <a:spcPct val="100000"/>
                        </a:lnSpc>
                        <a:spcBef>
                          <a:spcPts val="430"/>
                        </a:spcBef>
                      </a:pPr>
                      <a:r>
                        <a:rPr sz="1600" spc="-105" dirty="0">
                          <a:solidFill>
                            <a:srgbClr val="FF0000"/>
                          </a:solidFill>
                          <a:latin typeface="Arial"/>
                          <a:cs typeface="Arial"/>
                        </a:rPr>
                        <a:t>30</a:t>
                      </a:r>
                      <a:endParaRPr sz="1600">
                        <a:latin typeface="Arial"/>
                        <a:cs typeface="Arial"/>
                      </a:endParaRPr>
                    </a:p>
                  </a:txBody>
                  <a:tcPr marL="0" marR="0" marT="5461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ct val="100000"/>
                        </a:lnSpc>
                        <a:spcBef>
                          <a:spcPts val="430"/>
                        </a:spcBef>
                      </a:pPr>
                      <a:r>
                        <a:rPr sz="1600" spc="-105" dirty="0">
                          <a:latin typeface="Arial"/>
                          <a:cs typeface="Arial"/>
                        </a:rPr>
                        <a:t>333</a:t>
                      </a:r>
                      <a:endParaRPr sz="1600">
                        <a:latin typeface="Arial"/>
                        <a:cs typeface="Arial"/>
                      </a:endParaRPr>
                    </a:p>
                  </a:txBody>
                  <a:tcPr marL="0" marR="0" marT="5461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4"/>
                  </a:ext>
                </a:extLst>
              </a:tr>
              <a:tr h="990600">
                <a:tc gridSpan="2">
                  <a:txBody>
                    <a:bodyPr/>
                    <a:lstStyle/>
                    <a:p>
                      <a:pPr marL="789305">
                        <a:lnSpc>
                          <a:spcPct val="100000"/>
                        </a:lnSpc>
                        <a:spcBef>
                          <a:spcPts val="1225"/>
                        </a:spcBef>
                      </a:pPr>
                      <a:r>
                        <a:rPr sz="1800" spc="10" dirty="0">
                          <a:latin typeface="Arial"/>
                          <a:cs typeface="Arial"/>
                        </a:rPr>
                        <a:t>Empty</a:t>
                      </a:r>
                      <a:endParaRPr sz="1800" dirty="0">
                        <a:latin typeface="Arial"/>
                        <a:cs typeface="Arial"/>
                      </a:endParaRPr>
                    </a:p>
                  </a:txBody>
                  <a:tcPr marL="0" marR="0" marT="15557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extLst>
                  <a:ext uri="{0D108BD9-81ED-4DB2-BD59-A6C34878D82A}">
                    <a16:rowId xmlns:a16="http://schemas.microsoft.com/office/drawing/2014/main" val="10005"/>
                  </a:ext>
                </a:extLst>
              </a:tr>
            </a:tbl>
          </a:graphicData>
        </a:graphic>
      </p:graphicFrame>
      <p:graphicFrame>
        <p:nvGraphicFramePr>
          <p:cNvPr id="6" name="object 6">
            <a:extLst>
              <a:ext uri="{FF2B5EF4-FFF2-40B4-BE49-F238E27FC236}">
                <a16:creationId xmlns:a16="http://schemas.microsoft.com/office/drawing/2014/main" id="{BE9A850F-50AE-1A01-FB7A-C7C60764175E}"/>
              </a:ext>
            </a:extLst>
          </p:cNvPr>
          <p:cNvGraphicFramePr>
            <a:graphicFrameLocks noGrp="1"/>
          </p:cNvGraphicFramePr>
          <p:nvPr>
            <p:extLst>
              <p:ext uri="{D42A27DB-BD31-4B8C-83A1-F6EECF244321}">
                <p14:modId xmlns:p14="http://schemas.microsoft.com/office/powerpoint/2010/main" val="4150362331"/>
              </p:ext>
            </p:extLst>
          </p:nvPr>
        </p:nvGraphicFramePr>
        <p:xfrm>
          <a:off x="8257122" y="2525223"/>
          <a:ext cx="2531110" cy="2972560"/>
        </p:xfrm>
        <a:graphic>
          <a:graphicData uri="http://schemas.openxmlformats.org/drawingml/2006/table">
            <a:tbl>
              <a:tblPr firstRow="1" bandRow="1">
                <a:tableStyleId>{2D5ABB26-0587-4C30-8999-92F81FD0307C}</a:tableStyleId>
              </a:tblPr>
              <a:tblGrid>
                <a:gridCol w="1395730">
                  <a:extLst>
                    <a:ext uri="{9D8B030D-6E8A-4147-A177-3AD203B41FA5}">
                      <a16:colId xmlns:a16="http://schemas.microsoft.com/office/drawing/2014/main" val="20000"/>
                    </a:ext>
                  </a:extLst>
                </a:gridCol>
                <a:gridCol w="1135380">
                  <a:extLst>
                    <a:ext uri="{9D8B030D-6E8A-4147-A177-3AD203B41FA5}">
                      <a16:colId xmlns:a16="http://schemas.microsoft.com/office/drawing/2014/main" val="20001"/>
                    </a:ext>
                  </a:extLst>
                </a:gridCol>
              </a:tblGrid>
              <a:tr h="369570">
                <a:tc gridSpan="2">
                  <a:txBody>
                    <a:bodyPr/>
                    <a:lstStyle/>
                    <a:p>
                      <a:pPr marL="732790">
                        <a:lnSpc>
                          <a:spcPct val="100000"/>
                        </a:lnSpc>
                        <a:spcBef>
                          <a:spcPts val="330"/>
                        </a:spcBef>
                      </a:pPr>
                      <a:r>
                        <a:rPr sz="1600" spc="-20" dirty="0">
                          <a:latin typeface="Arial"/>
                          <a:cs typeface="Arial"/>
                        </a:rPr>
                        <a:t>Leaf </a:t>
                      </a:r>
                      <a:r>
                        <a:rPr sz="1600" spc="-10" dirty="0">
                          <a:latin typeface="Arial"/>
                          <a:cs typeface="Arial"/>
                        </a:rPr>
                        <a:t>Block</a:t>
                      </a:r>
                      <a:r>
                        <a:rPr sz="1600" spc="-235" dirty="0">
                          <a:latin typeface="Arial"/>
                          <a:cs typeface="Arial"/>
                        </a:rPr>
                        <a:t> </a:t>
                      </a:r>
                      <a:r>
                        <a:rPr sz="1600" spc="-95" dirty="0">
                          <a:latin typeface="Arial"/>
                          <a:cs typeface="Arial"/>
                        </a:rPr>
                        <a:t>2</a:t>
                      </a:r>
                      <a:endParaRPr sz="1600">
                        <a:latin typeface="Arial"/>
                        <a:cs typeface="Arial"/>
                      </a:endParaRPr>
                    </a:p>
                  </a:txBody>
                  <a:tcPr marL="0" marR="0" marT="41910" marB="0">
                    <a:lnL w="9525">
                      <a:solidFill>
                        <a:srgbClr val="000000"/>
                      </a:solidFill>
                      <a:prstDash val="solid"/>
                    </a:lnL>
                    <a:lnR w="9525">
                      <a:solidFill>
                        <a:srgbClr val="000000"/>
                      </a:solidFill>
                      <a:prstDash val="solid"/>
                    </a:lnR>
                    <a:lnT w="12700">
                      <a:solidFill>
                        <a:srgbClr val="000000"/>
                      </a:solidFill>
                      <a:prstDash val="solid"/>
                    </a:lnT>
                    <a:lnB w="9525">
                      <a:solidFill>
                        <a:srgbClr val="000000"/>
                      </a:solidFill>
                      <a:prstDash val="solid"/>
                    </a:lnB>
                    <a:solidFill>
                      <a:srgbClr val="D4E7F4"/>
                    </a:solidFill>
                  </a:tcPr>
                </a:tc>
                <a:tc hMerge="1">
                  <a:txBody>
                    <a:bodyPr/>
                    <a:lstStyle/>
                    <a:p>
                      <a:endParaRPr/>
                    </a:p>
                  </a:txBody>
                  <a:tcPr marL="0" marR="0" marT="0" marB="0"/>
                </a:tc>
                <a:extLst>
                  <a:ext uri="{0D108BD9-81ED-4DB2-BD59-A6C34878D82A}">
                    <a16:rowId xmlns:a16="http://schemas.microsoft.com/office/drawing/2014/main" val="10000"/>
                  </a:ext>
                </a:extLst>
              </a:tr>
              <a:tr h="371855">
                <a:tc>
                  <a:txBody>
                    <a:bodyPr/>
                    <a:lstStyle/>
                    <a:p>
                      <a:pPr algn="ctr">
                        <a:lnSpc>
                          <a:spcPct val="100000"/>
                        </a:lnSpc>
                        <a:spcBef>
                          <a:spcPts val="345"/>
                        </a:spcBef>
                      </a:pPr>
                      <a:r>
                        <a:rPr sz="1600" dirty="0">
                          <a:latin typeface="Arial"/>
                          <a:cs typeface="Arial"/>
                        </a:rPr>
                        <a:t>user_id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C4D8B1"/>
                    </a:solidFill>
                  </a:tcPr>
                </a:tc>
                <a:tc>
                  <a:txBody>
                    <a:bodyPr/>
                    <a:lstStyle/>
                    <a:p>
                      <a:pPr algn="ctr">
                        <a:lnSpc>
                          <a:spcPct val="100000"/>
                        </a:lnSpc>
                        <a:spcBef>
                          <a:spcPts val="345"/>
                        </a:spcBef>
                      </a:pPr>
                      <a:r>
                        <a:rPr sz="1600" spc="-30" dirty="0">
                          <a:latin typeface="Arial"/>
                          <a:cs typeface="Arial"/>
                        </a:rPr>
                        <a:t>RowID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extLst>
                  <a:ext uri="{0D108BD9-81ED-4DB2-BD59-A6C34878D82A}">
                    <a16:rowId xmlns:a16="http://schemas.microsoft.com/office/drawing/2014/main" val="10001"/>
                  </a:ext>
                </a:extLst>
              </a:tr>
              <a:tr h="347472">
                <a:tc>
                  <a:txBody>
                    <a:bodyPr/>
                    <a:lstStyle/>
                    <a:p>
                      <a:pPr algn="ctr">
                        <a:lnSpc>
                          <a:spcPct val="100000"/>
                        </a:lnSpc>
                        <a:spcBef>
                          <a:spcPts val="250"/>
                        </a:spcBef>
                      </a:pPr>
                      <a:r>
                        <a:rPr sz="1600" spc="-105" dirty="0">
                          <a:solidFill>
                            <a:srgbClr val="FF0000"/>
                          </a:solidFill>
                          <a:latin typeface="Arial"/>
                          <a:cs typeface="Arial"/>
                        </a:rPr>
                        <a:t>31</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ct val="100000"/>
                        </a:lnSpc>
                        <a:spcBef>
                          <a:spcPts val="250"/>
                        </a:spcBef>
                      </a:pPr>
                      <a:r>
                        <a:rPr sz="1600" spc="-105" dirty="0">
                          <a:latin typeface="Arial"/>
                          <a:cs typeface="Arial"/>
                        </a:rPr>
                        <a:t>345</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2"/>
                  </a:ext>
                </a:extLst>
              </a:tr>
              <a:tr h="544068">
                <a:tc gridSpan="2">
                  <a:txBody>
                    <a:bodyPr/>
                    <a:lstStyle/>
                    <a:p>
                      <a:pPr marL="229235">
                        <a:lnSpc>
                          <a:spcPts val="1465"/>
                        </a:lnSpc>
                      </a:pPr>
                      <a:endParaRPr sz="1800" dirty="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extLst>
                  <a:ext uri="{0D108BD9-81ED-4DB2-BD59-A6C34878D82A}">
                    <a16:rowId xmlns:a16="http://schemas.microsoft.com/office/drawing/2014/main" val="10003"/>
                  </a:ext>
                </a:extLst>
              </a:tr>
              <a:tr h="348995">
                <a:tc>
                  <a:txBody>
                    <a:bodyPr/>
                    <a:lstStyle/>
                    <a:p>
                      <a:pPr algn="ctr">
                        <a:lnSpc>
                          <a:spcPct val="100000"/>
                        </a:lnSpc>
                        <a:spcBef>
                          <a:spcPts val="254"/>
                        </a:spcBef>
                      </a:pPr>
                      <a:r>
                        <a:rPr sz="1600" spc="-105" dirty="0">
                          <a:latin typeface="Arial"/>
                          <a:cs typeface="Arial"/>
                        </a:rPr>
                        <a:t>60</a:t>
                      </a:r>
                      <a:endParaRPr sz="1600">
                        <a:latin typeface="Arial"/>
                        <a:cs typeface="Arial"/>
                      </a:endParaRPr>
                    </a:p>
                  </a:txBody>
                  <a:tcPr marL="0" marR="0" marT="3238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ct val="100000"/>
                        </a:lnSpc>
                        <a:spcBef>
                          <a:spcPts val="254"/>
                        </a:spcBef>
                      </a:pPr>
                      <a:r>
                        <a:rPr sz="1600" spc="-105" dirty="0">
                          <a:latin typeface="Arial"/>
                          <a:cs typeface="Arial"/>
                        </a:rPr>
                        <a:t>431</a:t>
                      </a:r>
                      <a:endParaRPr sz="1600">
                        <a:latin typeface="Arial"/>
                        <a:cs typeface="Arial"/>
                      </a:endParaRPr>
                    </a:p>
                  </a:txBody>
                  <a:tcPr marL="0" marR="0" marT="3238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4"/>
                  </a:ext>
                </a:extLst>
              </a:tr>
              <a:tr h="990600">
                <a:tc gridSpan="2">
                  <a:txBody>
                    <a:bodyPr/>
                    <a:lstStyle/>
                    <a:p>
                      <a:pPr marL="701675">
                        <a:lnSpc>
                          <a:spcPct val="100000"/>
                        </a:lnSpc>
                        <a:spcBef>
                          <a:spcPts val="1225"/>
                        </a:spcBef>
                      </a:pPr>
                      <a:r>
                        <a:rPr sz="1800" spc="10" dirty="0">
                          <a:latin typeface="Arial"/>
                          <a:cs typeface="Arial"/>
                        </a:rPr>
                        <a:t>Empty</a:t>
                      </a:r>
                      <a:endParaRPr sz="1800" dirty="0">
                        <a:latin typeface="Arial"/>
                        <a:cs typeface="Arial"/>
                      </a:endParaRPr>
                    </a:p>
                  </a:txBody>
                  <a:tcPr marL="0" marR="0" marT="15557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extLst>
                  <a:ext uri="{0D108BD9-81ED-4DB2-BD59-A6C34878D82A}">
                    <a16:rowId xmlns:a16="http://schemas.microsoft.com/office/drawing/2014/main" val="10005"/>
                  </a:ext>
                </a:extLst>
              </a:tr>
            </a:tbl>
          </a:graphicData>
        </a:graphic>
      </p:graphicFrame>
      <p:grpSp>
        <p:nvGrpSpPr>
          <p:cNvPr id="7" name="object 7">
            <a:extLst>
              <a:ext uri="{FF2B5EF4-FFF2-40B4-BE49-F238E27FC236}">
                <a16:creationId xmlns:a16="http://schemas.microsoft.com/office/drawing/2014/main" id="{6ED74BFE-ECB0-5E2D-8F43-EB332D0650E8}"/>
              </a:ext>
            </a:extLst>
          </p:cNvPr>
          <p:cNvGrpSpPr/>
          <p:nvPr/>
        </p:nvGrpSpPr>
        <p:grpSpPr>
          <a:xfrm>
            <a:off x="4067647" y="3639267"/>
            <a:ext cx="1056640" cy="875030"/>
            <a:chOff x="4882896" y="4410456"/>
            <a:chExt cx="1056640" cy="875030"/>
          </a:xfrm>
        </p:grpSpPr>
        <p:sp>
          <p:nvSpPr>
            <p:cNvPr id="8" name="object 8">
              <a:extLst>
                <a:ext uri="{FF2B5EF4-FFF2-40B4-BE49-F238E27FC236}">
                  <a16:creationId xmlns:a16="http://schemas.microsoft.com/office/drawing/2014/main" id="{19C52468-DB12-4D96-92A9-B205F03032F6}"/>
                </a:ext>
              </a:extLst>
            </p:cNvPr>
            <p:cNvSpPr/>
            <p:nvPr/>
          </p:nvSpPr>
          <p:spPr>
            <a:xfrm>
              <a:off x="4887468" y="4415028"/>
              <a:ext cx="1047115" cy="866140"/>
            </a:xfrm>
            <a:custGeom>
              <a:avLst/>
              <a:gdLst/>
              <a:ahLst/>
              <a:cxnLst/>
              <a:rect l="l" t="t" r="r" b="b"/>
              <a:pathLst>
                <a:path w="1047114" h="866139">
                  <a:moveTo>
                    <a:pt x="676008" y="0"/>
                  </a:moveTo>
                  <a:lnTo>
                    <a:pt x="676008" y="216408"/>
                  </a:lnTo>
                  <a:lnTo>
                    <a:pt x="0" y="216408"/>
                  </a:lnTo>
                  <a:lnTo>
                    <a:pt x="0" y="649224"/>
                  </a:lnTo>
                  <a:lnTo>
                    <a:pt x="676008" y="649224"/>
                  </a:lnTo>
                  <a:lnTo>
                    <a:pt x="676008" y="865632"/>
                  </a:lnTo>
                  <a:lnTo>
                    <a:pt x="1046988" y="432816"/>
                  </a:lnTo>
                  <a:lnTo>
                    <a:pt x="676008" y="0"/>
                  </a:lnTo>
                  <a:close/>
                </a:path>
              </a:pathLst>
            </a:custGeom>
            <a:solidFill>
              <a:srgbClr val="D4E7F4"/>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9" name="object 9">
              <a:extLst>
                <a:ext uri="{FF2B5EF4-FFF2-40B4-BE49-F238E27FC236}">
                  <a16:creationId xmlns:a16="http://schemas.microsoft.com/office/drawing/2014/main" id="{94A28B02-3C22-DFAA-CED1-6BDA7D5D7DAF}"/>
                </a:ext>
              </a:extLst>
            </p:cNvPr>
            <p:cNvSpPr/>
            <p:nvPr/>
          </p:nvSpPr>
          <p:spPr>
            <a:xfrm>
              <a:off x="4887468" y="4415028"/>
              <a:ext cx="1047115" cy="866140"/>
            </a:xfrm>
            <a:custGeom>
              <a:avLst/>
              <a:gdLst/>
              <a:ahLst/>
              <a:cxnLst/>
              <a:rect l="l" t="t" r="r" b="b"/>
              <a:pathLst>
                <a:path w="1047114" h="866139">
                  <a:moveTo>
                    <a:pt x="0" y="216408"/>
                  </a:moveTo>
                  <a:lnTo>
                    <a:pt x="676008" y="216408"/>
                  </a:lnTo>
                  <a:lnTo>
                    <a:pt x="676008" y="0"/>
                  </a:lnTo>
                  <a:lnTo>
                    <a:pt x="1046988" y="432816"/>
                  </a:lnTo>
                  <a:lnTo>
                    <a:pt x="676008" y="865632"/>
                  </a:lnTo>
                  <a:lnTo>
                    <a:pt x="676008" y="649224"/>
                  </a:lnTo>
                  <a:lnTo>
                    <a:pt x="0" y="649224"/>
                  </a:lnTo>
                  <a:lnTo>
                    <a:pt x="0" y="216408"/>
                  </a:lnTo>
                  <a:close/>
                </a:path>
              </a:pathLst>
            </a:custGeom>
            <a:ln w="9144">
              <a:solidFill>
                <a:srgbClr val="000000"/>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10" name="文本框 9">
            <a:extLst>
              <a:ext uri="{FF2B5EF4-FFF2-40B4-BE49-F238E27FC236}">
                <a16:creationId xmlns:a16="http://schemas.microsoft.com/office/drawing/2014/main" id="{794C99AB-5321-F669-2AE2-6241B4DFE93D}"/>
              </a:ext>
            </a:extLst>
          </p:cNvPr>
          <p:cNvSpPr txBox="1"/>
          <p:nvPr/>
        </p:nvSpPr>
        <p:spPr>
          <a:xfrm>
            <a:off x="2391329" y="4509979"/>
            <a:ext cx="343364" cy="369332"/>
          </a:xfrm>
          <a:prstGeom prst="rect">
            <a:avLst/>
          </a:prstGeom>
          <a:noFill/>
        </p:spPr>
        <p:txBody>
          <a:bodyPr wrap="none" rtlCol="0">
            <a:spAutoFit/>
          </a:bodyPr>
          <a:lstStyle/>
          <a:p>
            <a:r>
              <a:rPr kumimoji="1" lang="en-US" altLang="zh-CN" dirty="0"/>
              <a:t>…</a:t>
            </a:r>
            <a:endParaRPr kumimoji="1" lang="zh-CN" altLang="en-US" dirty="0"/>
          </a:p>
        </p:txBody>
      </p:sp>
      <p:sp>
        <p:nvSpPr>
          <p:cNvPr id="11" name="文本框 10">
            <a:extLst>
              <a:ext uri="{FF2B5EF4-FFF2-40B4-BE49-F238E27FC236}">
                <a16:creationId xmlns:a16="http://schemas.microsoft.com/office/drawing/2014/main" id="{998F2D35-0F02-90E5-2D3A-452C56B6AAB0}"/>
              </a:ext>
            </a:extLst>
          </p:cNvPr>
          <p:cNvSpPr txBox="1"/>
          <p:nvPr/>
        </p:nvSpPr>
        <p:spPr>
          <a:xfrm>
            <a:off x="9462712" y="3591377"/>
            <a:ext cx="343364" cy="369332"/>
          </a:xfrm>
          <a:prstGeom prst="rect">
            <a:avLst/>
          </a:prstGeom>
          <a:noFill/>
        </p:spPr>
        <p:txBody>
          <a:bodyPr wrap="none" rtlCol="0">
            <a:spAutoFit/>
          </a:bodyPr>
          <a:lstStyle/>
          <a:p>
            <a:r>
              <a:rPr kumimoji="1" lang="en-US" altLang="zh-CN" dirty="0"/>
              <a:t>…</a:t>
            </a:r>
            <a:endParaRPr kumimoji="1" lang="zh-CN" altLang="en-US" dirty="0"/>
          </a:p>
        </p:txBody>
      </p:sp>
      <p:sp>
        <p:nvSpPr>
          <p:cNvPr id="12" name="文本框 11">
            <a:extLst>
              <a:ext uri="{FF2B5EF4-FFF2-40B4-BE49-F238E27FC236}">
                <a16:creationId xmlns:a16="http://schemas.microsoft.com/office/drawing/2014/main" id="{40D719FB-9885-3064-103F-0A06C2E9F3AB}"/>
              </a:ext>
            </a:extLst>
          </p:cNvPr>
          <p:cNvSpPr txBox="1"/>
          <p:nvPr/>
        </p:nvSpPr>
        <p:spPr>
          <a:xfrm>
            <a:off x="6667673" y="3591377"/>
            <a:ext cx="343364" cy="369332"/>
          </a:xfrm>
          <a:prstGeom prst="rect">
            <a:avLst/>
          </a:prstGeom>
          <a:noFill/>
        </p:spPr>
        <p:txBody>
          <a:bodyPr wrap="none" rtlCol="0">
            <a:spAutoFit/>
          </a:bodyPr>
          <a:lstStyle/>
          <a:p>
            <a:r>
              <a:rPr kumimoji="1" lang="en-US" altLang="zh-CN" dirty="0"/>
              <a:t>…</a:t>
            </a:r>
            <a:endParaRPr kumimoji="1" lang="zh-CN" altLang="en-US" dirty="0"/>
          </a:p>
        </p:txBody>
      </p:sp>
    </p:spTree>
    <p:extLst>
      <p:ext uri="{BB962C8B-B14F-4D97-AF65-F5344CB8AC3E}">
        <p14:creationId xmlns:p14="http://schemas.microsoft.com/office/powerpoint/2010/main" val="13815395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InnoDB</a:t>
            </a:r>
            <a:r>
              <a:rPr kumimoji="1" lang="zh-CN" altLang="en-US" dirty="0">
                <a:latin typeface="Times New Roman" panose="02020603050405020304" pitchFamily="18" charset="0"/>
                <a:cs typeface="Times New Roman" panose="02020603050405020304" pitchFamily="18" charset="0"/>
              </a:rPr>
              <a:t>的问题：碎片</a:t>
            </a:r>
          </a:p>
        </p:txBody>
      </p:sp>
      <p:sp>
        <p:nvSpPr>
          <p:cNvPr id="3" name="object 3">
            <a:extLst>
              <a:ext uri="{FF2B5EF4-FFF2-40B4-BE49-F238E27FC236}">
                <a16:creationId xmlns:a16="http://schemas.microsoft.com/office/drawing/2014/main" id="{36E4D7F8-A4BF-3BC2-BC23-96B8B87C546A}"/>
              </a:ext>
            </a:extLst>
          </p:cNvPr>
          <p:cNvSpPr txBox="1"/>
          <p:nvPr/>
        </p:nvSpPr>
        <p:spPr>
          <a:xfrm>
            <a:off x="631468" y="1688954"/>
            <a:ext cx="6896100" cy="339004"/>
          </a:xfrm>
          <a:prstGeom prst="rect">
            <a:avLst/>
          </a:prstGeom>
          <a:ln w="9144">
            <a:solidFill>
              <a:srgbClr val="000000"/>
            </a:solidFill>
          </a:ln>
        </p:spPr>
        <p:txBody>
          <a:bodyPr vert="horz" wrap="square" lIns="0" tIns="0" rIns="0" bIns="0" rtlCol="0">
            <a:spAutoFit/>
          </a:bodyPr>
          <a:lstStyle/>
          <a:p>
            <a:pPr>
              <a:lnSpc>
                <a:spcPts val="2850"/>
              </a:lnSpc>
            </a:pPr>
            <a:r>
              <a:rPr kumimoji="1" lang="en-US" altLang="zh-CN" sz="2000" dirty="0">
                <a:latin typeface="Times New Roman" panose="02020603050405020304" pitchFamily="18" charset="0"/>
                <a:cs typeface="Times New Roman" panose="02020603050405020304" pitchFamily="18" charset="0"/>
              </a:rPr>
              <a:t>DELETE</a:t>
            </a:r>
            <a:r>
              <a:rPr kumimoji="1" sz="2000" dirty="0">
                <a:latin typeface="Times New Roman" panose="02020603050405020304" pitchFamily="18" charset="0"/>
                <a:cs typeface="Times New Roman" panose="02020603050405020304" pitchFamily="18" charset="0"/>
              </a:rPr>
              <a:t> </a:t>
            </a:r>
            <a:r>
              <a:rPr kumimoji="1" 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FROM</a:t>
            </a:r>
            <a:r>
              <a:rPr kumimoji="1" sz="2000" dirty="0">
                <a:latin typeface="Times New Roman" panose="02020603050405020304" pitchFamily="18" charset="0"/>
                <a:cs typeface="Times New Roman" panose="02020603050405020304" pitchFamily="18" charset="0"/>
              </a:rPr>
              <a:t> </a:t>
            </a:r>
            <a:r>
              <a:rPr kumimoji="1" sz="2000" dirty="0" err="1">
                <a:latin typeface="Times New Roman" panose="02020603050405020304" pitchFamily="18" charset="0"/>
                <a:cs typeface="Times New Roman" panose="02020603050405020304" pitchFamily="18" charset="0"/>
              </a:rPr>
              <a:t>message_table</a:t>
            </a:r>
            <a:r>
              <a:rPr kumimoji="1"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WHERE</a:t>
            </a:r>
            <a:r>
              <a:rPr kumimoji="1" lang="zh-CN" altLang="en-US" sz="2000" dirty="0">
                <a:latin typeface="Times New Roman" panose="02020603050405020304" pitchFamily="18" charset="0"/>
                <a:cs typeface="Times New Roman" panose="02020603050405020304" pitchFamily="18" charset="0"/>
              </a:rPr>
              <a:t> </a:t>
            </a:r>
            <a:r>
              <a:rPr kumimoji="1" sz="2000" dirty="0" err="1">
                <a:latin typeface="Times New Roman" panose="02020603050405020304" pitchFamily="18" charset="0"/>
                <a:cs typeface="Times New Roman" panose="02020603050405020304" pitchFamily="18" charset="0"/>
              </a:rPr>
              <a:t>user_id</a:t>
            </a:r>
            <a:r>
              <a:rPr kumimoji="1" lang="en-US" altLang="zh-CN" sz="2000" dirty="0">
                <a:latin typeface="Times New Roman" panose="02020603050405020304" pitchFamily="18" charset="0"/>
                <a:cs typeface="Times New Roman" panose="02020603050405020304" pitchFamily="18" charset="0"/>
              </a:rPr>
              <a:t>=2;</a:t>
            </a:r>
            <a:endParaRPr kumimoji="1" sz="2000" dirty="0">
              <a:latin typeface="Times New Roman" panose="02020603050405020304" pitchFamily="18" charset="0"/>
              <a:cs typeface="Times New Roman" panose="02020603050405020304" pitchFamily="18" charset="0"/>
            </a:endParaRPr>
          </a:p>
        </p:txBody>
      </p:sp>
      <p:graphicFrame>
        <p:nvGraphicFramePr>
          <p:cNvPr id="4" name="object 4">
            <a:extLst>
              <a:ext uri="{FF2B5EF4-FFF2-40B4-BE49-F238E27FC236}">
                <a16:creationId xmlns:a16="http://schemas.microsoft.com/office/drawing/2014/main" id="{856A78BC-18DA-E6D9-EE31-DA0B527A7A78}"/>
              </a:ext>
            </a:extLst>
          </p:cNvPr>
          <p:cNvGraphicFramePr>
            <a:graphicFrameLocks noGrp="1"/>
          </p:cNvGraphicFramePr>
          <p:nvPr>
            <p:extLst>
              <p:ext uri="{D42A27DB-BD31-4B8C-83A1-F6EECF244321}">
                <p14:modId xmlns:p14="http://schemas.microsoft.com/office/powerpoint/2010/main" val="1044750167"/>
              </p:ext>
            </p:extLst>
          </p:nvPr>
        </p:nvGraphicFramePr>
        <p:xfrm>
          <a:off x="2575412" y="2525223"/>
          <a:ext cx="2531110" cy="2972558"/>
        </p:xfrm>
        <a:graphic>
          <a:graphicData uri="http://schemas.openxmlformats.org/drawingml/2006/table">
            <a:tbl>
              <a:tblPr firstRow="1" bandRow="1">
                <a:tableStyleId>{2D5ABB26-0587-4C30-8999-92F81FD0307C}</a:tableStyleId>
              </a:tblPr>
              <a:tblGrid>
                <a:gridCol w="1395730">
                  <a:extLst>
                    <a:ext uri="{9D8B030D-6E8A-4147-A177-3AD203B41FA5}">
                      <a16:colId xmlns:a16="http://schemas.microsoft.com/office/drawing/2014/main" val="20000"/>
                    </a:ext>
                  </a:extLst>
                </a:gridCol>
                <a:gridCol w="1135380">
                  <a:extLst>
                    <a:ext uri="{9D8B030D-6E8A-4147-A177-3AD203B41FA5}">
                      <a16:colId xmlns:a16="http://schemas.microsoft.com/office/drawing/2014/main" val="20001"/>
                    </a:ext>
                  </a:extLst>
                </a:gridCol>
              </a:tblGrid>
              <a:tr h="369570">
                <a:tc gridSpan="2">
                  <a:txBody>
                    <a:bodyPr/>
                    <a:lstStyle/>
                    <a:p>
                      <a:pPr marL="732155">
                        <a:lnSpc>
                          <a:spcPct val="100000"/>
                        </a:lnSpc>
                        <a:spcBef>
                          <a:spcPts val="330"/>
                        </a:spcBef>
                      </a:pPr>
                      <a:r>
                        <a:rPr sz="1600" spc="-20" dirty="0">
                          <a:latin typeface="Arial"/>
                          <a:cs typeface="Arial"/>
                        </a:rPr>
                        <a:t>Leaf </a:t>
                      </a:r>
                      <a:r>
                        <a:rPr sz="1600" spc="-10" dirty="0">
                          <a:latin typeface="Arial"/>
                          <a:cs typeface="Arial"/>
                        </a:rPr>
                        <a:t>Block</a:t>
                      </a:r>
                      <a:r>
                        <a:rPr sz="1600" spc="-235" dirty="0">
                          <a:latin typeface="Arial"/>
                          <a:cs typeface="Arial"/>
                        </a:rPr>
                        <a:t> </a:t>
                      </a:r>
                      <a:r>
                        <a:rPr sz="1600" spc="-95" dirty="0">
                          <a:latin typeface="Arial"/>
                          <a:cs typeface="Arial"/>
                        </a:rPr>
                        <a:t>1</a:t>
                      </a:r>
                      <a:endParaRPr sz="1600">
                        <a:latin typeface="Arial"/>
                        <a:cs typeface="Arial"/>
                      </a:endParaRPr>
                    </a:p>
                  </a:txBody>
                  <a:tcPr marL="0" marR="0" marT="41910" marB="0">
                    <a:lnL w="9525">
                      <a:solidFill>
                        <a:srgbClr val="000000"/>
                      </a:solidFill>
                      <a:prstDash val="solid"/>
                    </a:lnL>
                    <a:lnR w="9525">
                      <a:solidFill>
                        <a:srgbClr val="000000"/>
                      </a:solidFill>
                      <a:prstDash val="solid"/>
                    </a:lnR>
                    <a:lnT w="12700">
                      <a:solidFill>
                        <a:srgbClr val="000000"/>
                      </a:solidFill>
                      <a:prstDash val="solid"/>
                    </a:lnT>
                    <a:lnB w="9525">
                      <a:solidFill>
                        <a:srgbClr val="000000"/>
                      </a:solidFill>
                      <a:prstDash val="solid"/>
                    </a:lnB>
                    <a:solidFill>
                      <a:srgbClr val="D4E7F4"/>
                    </a:solidFill>
                  </a:tcPr>
                </a:tc>
                <a:tc hMerge="1">
                  <a:txBody>
                    <a:bodyPr/>
                    <a:lstStyle/>
                    <a:p>
                      <a:endParaRPr/>
                    </a:p>
                  </a:txBody>
                  <a:tcPr marL="0" marR="0" marT="0" marB="0"/>
                </a:tc>
                <a:extLst>
                  <a:ext uri="{0D108BD9-81ED-4DB2-BD59-A6C34878D82A}">
                    <a16:rowId xmlns:a16="http://schemas.microsoft.com/office/drawing/2014/main" val="10000"/>
                  </a:ext>
                </a:extLst>
              </a:tr>
              <a:tr h="371855">
                <a:tc>
                  <a:txBody>
                    <a:bodyPr/>
                    <a:lstStyle/>
                    <a:p>
                      <a:pPr algn="ctr">
                        <a:lnSpc>
                          <a:spcPct val="100000"/>
                        </a:lnSpc>
                        <a:spcBef>
                          <a:spcPts val="345"/>
                        </a:spcBef>
                      </a:pPr>
                      <a:r>
                        <a:rPr sz="1600" dirty="0">
                          <a:latin typeface="Arial"/>
                          <a:cs typeface="Arial"/>
                        </a:rPr>
                        <a:t>user_id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C4D8B1"/>
                    </a:solidFill>
                  </a:tcPr>
                </a:tc>
                <a:tc>
                  <a:txBody>
                    <a:bodyPr/>
                    <a:lstStyle/>
                    <a:p>
                      <a:pPr marR="263525" algn="r">
                        <a:lnSpc>
                          <a:spcPct val="100000"/>
                        </a:lnSpc>
                        <a:spcBef>
                          <a:spcPts val="345"/>
                        </a:spcBef>
                      </a:pPr>
                      <a:r>
                        <a:rPr sz="1600" spc="-5" dirty="0">
                          <a:latin typeface="Arial"/>
                          <a:cs typeface="Arial"/>
                        </a:rPr>
                        <a:t>R</a:t>
                      </a:r>
                      <a:r>
                        <a:rPr sz="1600" dirty="0">
                          <a:latin typeface="Arial"/>
                          <a:cs typeface="Arial"/>
                        </a:rPr>
                        <a:t>o</a:t>
                      </a:r>
                      <a:r>
                        <a:rPr sz="1600" spc="-5" dirty="0">
                          <a:latin typeface="Arial"/>
                          <a:cs typeface="Arial"/>
                        </a:rPr>
                        <a:t>wID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extLst>
                  <a:ext uri="{0D108BD9-81ED-4DB2-BD59-A6C34878D82A}">
                    <a16:rowId xmlns:a16="http://schemas.microsoft.com/office/drawing/2014/main" val="10001"/>
                  </a:ext>
                </a:extLst>
              </a:tr>
              <a:tr h="347472">
                <a:tc>
                  <a:txBody>
                    <a:bodyPr/>
                    <a:lstStyle/>
                    <a:p>
                      <a:pPr algn="ctr">
                        <a:lnSpc>
                          <a:spcPct val="100000"/>
                        </a:lnSpc>
                        <a:spcBef>
                          <a:spcPts val="250"/>
                        </a:spcBef>
                      </a:pPr>
                      <a:r>
                        <a:rPr sz="1600" dirty="0">
                          <a:latin typeface="Arial"/>
                          <a:cs typeface="Arial"/>
                        </a:rPr>
                        <a:t>1</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marR="308610" algn="r">
                        <a:lnSpc>
                          <a:spcPct val="100000"/>
                        </a:lnSpc>
                        <a:spcBef>
                          <a:spcPts val="250"/>
                        </a:spcBef>
                      </a:pPr>
                      <a:r>
                        <a:rPr sz="1600" spc="-10" dirty="0">
                          <a:latin typeface="Arial"/>
                          <a:cs typeface="Arial"/>
                        </a:rPr>
                        <a:t>10000</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2"/>
                  </a:ext>
                </a:extLst>
              </a:tr>
              <a:tr h="394715">
                <a:tc>
                  <a:txBody>
                    <a:bodyPr/>
                    <a:lstStyle/>
                    <a:p>
                      <a:pPr algn="ctr">
                        <a:lnSpc>
                          <a:spcPct val="100000"/>
                        </a:lnSpc>
                        <a:spcBef>
                          <a:spcPts val="434"/>
                        </a:spcBef>
                      </a:pPr>
                      <a:r>
                        <a:rPr sz="1600" dirty="0">
                          <a:latin typeface="Arial"/>
                          <a:cs typeface="Arial"/>
                        </a:rPr>
                        <a:t>2</a:t>
                      </a:r>
                      <a:endParaRPr sz="1600">
                        <a:latin typeface="Arial"/>
                        <a:cs typeface="Arial"/>
                      </a:endParaRP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ct val="100000"/>
                        </a:lnSpc>
                        <a:spcBef>
                          <a:spcPts val="434"/>
                        </a:spcBef>
                      </a:pPr>
                      <a:r>
                        <a:rPr sz="1600" dirty="0">
                          <a:latin typeface="Arial"/>
                          <a:cs typeface="Arial"/>
                        </a:rPr>
                        <a:t>5</a:t>
                      </a:r>
                      <a:endParaRPr sz="1600">
                        <a:latin typeface="Arial"/>
                        <a:cs typeface="Arial"/>
                      </a:endParaRP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3"/>
                  </a:ext>
                </a:extLst>
              </a:tr>
              <a:tr h="394715">
                <a:tc>
                  <a:txBody>
                    <a:bodyPr/>
                    <a:lstStyle/>
                    <a:p>
                      <a:pPr algn="ctr">
                        <a:lnSpc>
                          <a:spcPts val="1755"/>
                        </a:lnSpc>
                        <a:spcBef>
                          <a:spcPts val="434"/>
                        </a:spcBef>
                      </a:pPr>
                      <a:r>
                        <a:rPr sz="1600" dirty="0">
                          <a:latin typeface="Arial"/>
                          <a:cs typeface="Arial"/>
                        </a:rPr>
                        <a:t>3</a:t>
                      </a: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marR="308610" algn="r">
                        <a:lnSpc>
                          <a:spcPct val="100000"/>
                        </a:lnSpc>
                        <a:spcBef>
                          <a:spcPts val="434"/>
                        </a:spcBef>
                      </a:pPr>
                      <a:r>
                        <a:rPr sz="1600" spc="-10" dirty="0">
                          <a:latin typeface="Arial"/>
                          <a:cs typeface="Arial"/>
                        </a:rPr>
                        <a:t>15321</a:t>
                      </a:r>
                      <a:endParaRPr sz="1600">
                        <a:latin typeface="Arial"/>
                        <a:cs typeface="Arial"/>
                      </a:endParaRP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4"/>
                  </a:ext>
                </a:extLst>
              </a:tr>
              <a:tr h="699516">
                <a:tc gridSpan="2">
                  <a:txBody>
                    <a:bodyPr/>
                    <a:lstStyle/>
                    <a:p>
                      <a:pPr>
                        <a:lnSpc>
                          <a:spcPct val="100000"/>
                        </a:lnSpc>
                      </a:pPr>
                      <a:endParaRPr sz="2200">
                        <a:latin typeface="Times New Roman"/>
                        <a:cs typeface="Times New Roman"/>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extLst>
                  <a:ext uri="{0D108BD9-81ED-4DB2-BD59-A6C34878D82A}">
                    <a16:rowId xmlns:a16="http://schemas.microsoft.com/office/drawing/2014/main" val="10005"/>
                  </a:ext>
                </a:extLst>
              </a:tr>
              <a:tr h="394715">
                <a:tc>
                  <a:txBody>
                    <a:bodyPr/>
                    <a:lstStyle/>
                    <a:p>
                      <a:pPr algn="ctr">
                        <a:lnSpc>
                          <a:spcPct val="100000"/>
                        </a:lnSpc>
                        <a:spcBef>
                          <a:spcPts val="430"/>
                        </a:spcBef>
                      </a:pPr>
                      <a:r>
                        <a:rPr sz="1600" spc="-105" dirty="0">
                          <a:latin typeface="Arial"/>
                          <a:cs typeface="Arial"/>
                        </a:rPr>
                        <a:t>60</a:t>
                      </a:r>
                      <a:endParaRPr sz="1600">
                        <a:latin typeface="Arial"/>
                        <a:cs typeface="Arial"/>
                      </a:endParaRPr>
                    </a:p>
                  </a:txBody>
                  <a:tcPr marL="0" marR="0" marT="5461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ct val="100000"/>
                        </a:lnSpc>
                        <a:spcBef>
                          <a:spcPts val="430"/>
                        </a:spcBef>
                      </a:pPr>
                      <a:r>
                        <a:rPr sz="1600" spc="-105" dirty="0">
                          <a:latin typeface="Arial"/>
                          <a:cs typeface="Arial"/>
                        </a:rPr>
                        <a:t>431</a:t>
                      </a:r>
                      <a:endParaRPr sz="1600" dirty="0">
                        <a:latin typeface="Arial"/>
                        <a:cs typeface="Arial"/>
                      </a:endParaRPr>
                    </a:p>
                  </a:txBody>
                  <a:tcPr marL="0" marR="0" marT="5461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6"/>
                  </a:ext>
                </a:extLst>
              </a:tr>
            </a:tbl>
          </a:graphicData>
        </a:graphic>
      </p:graphicFrame>
      <p:grpSp>
        <p:nvGrpSpPr>
          <p:cNvPr id="7" name="object 7">
            <a:extLst>
              <a:ext uri="{FF2B5EF4-FFF2-40B4-BE49-F238E27FC236}">
                <a16:creationId xmlns:a16="http://schemas.microsoft.com/office/drawing/2014/main" id="{6ED74BFE-ECB0-5E2D-8F43-EB332D0650E8}"/>
              </a:ext>
            </a:extLst>
          </p:cNvPr>
          <p:cNvGrpSpPr/>
          <p:nvPr/>
        </p:nvGrpSpPr>
        <p:grpSpPr>
          <a:xfrm>
            <a:off x="5455773" y="3639267"/>
            <a:ext cx="1056640" cy="875030"/>
            <a:chOff x="4882896" y="4410456"/>
            <a:chExt cx="1056640" cy="875030"/>
          </a:xfrm>
        </p:grpSpPr>
        <p:sp>
          <p:nvSpPr>
            <p:cNvPr id="8" name="object 8">
              <a:extLst>
                <a:ext uri="{FF2B5EF4-FFF2-40B4-BE49-F238E27FC236}">
                  <a16:creationId xmlns:a16="http://schemas.microsoft.com/office/drawing/2014/main" id="{19C52468-DB12-4D96-92A9-B205F03032F6}"/>
                </a:ext>
              </a:extLst>
            </p:cNvPr>
            <p:cNvSpPr/>
            <p:nvPr/>
          </p:nvSpPr>
          <p:spPr>
            <a:xfrm>
              <a:off x="4887468" y="4415028"/>
              <a:ext cx="1047115" cy="866140"/>
            </a:xfrm>
            <a:custGeom>
              <a:avLst/>
              <a:gdLst/>
              <a:ahLst/>
              <a:cxnLst/>
              <a:rect l="l" t="t" r="r" b="b"/>
              <a:pathLst>
                <a:path w="1047114" h="866139">
                  <a:moveTo>
                    <a:pt x="676008" y="0"/>
                  </a:moveTo>
                  <a:lnTo>
                    <a:pt x="676008" y="216408"/>
                  </a:lnTo>
                  <a:lnTo>
                    <a:pt x="0" y="216408"/>
                  </a:lnTo>
                  <a:lnTo>
                    <a:pt x="0" y="649224"/>
                  </a:lnTo>
                  <a:lnTo>
                    <a:pt x="676008" y="649224"/>
                  </a:lnTo>
                  <a:lnTo>
                    <a:pt x="676008" y="865632"/>
                  </a:lnTo>
                  <a:lnTo>
                    <a:pt x="1046988" y="432816"/>
                  </a:lnTo>
                  <a:lnTo>
                    <a:pt x="676008" y="0"/>
                  </a:lnTo>
                  <a:close/>
                </a:path>
              </a:pathLst>
            </a:custGeom>
            <a:solidFill>
              <a:srgbClr val="D4E7F4"/>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9" name="object 9">
              <a:extLst>
                <a:ext uri="{FF2B5EF4-FFF2-40B4-BE49-F238E27FC236}">
                  <a16:creationId xmlns:a16="http://schemas.microsoft.com/office/drawing/2014/main" id="{94A28B02-3C22-DFAA-CED1-6BDA7D5D7DAF}"/>
                </a:ext>
              </a:extLst>
            </p:cNvPr>
            <p:cNvSpPr/>
            <p:nvPr/>
          </p:nvSpPr>
          <p:spPr>
            <a:xfrm>
              <a:off x="4887468" y="4415028"/>
              <a:ext cx="1047115" cy="866140"/>
            </a:xfrm>
            <a:custGeom>
              <a:avLst/>
              <a:gdLst/>
              <a:ahLst/>
              <a:cxnLst/>
              <a:rect l="l" t="t" r="r" b="b"/>
              <a:pathLst>
                <a:path w="1047114" h="866139">
                  <a:moveTo>
                    <a:pt x="0" y="216408"/>
                  </a:moveTo>
                  <a:lnTo>
                    <a:pt x="676008" y="216408"/>
                  </a:lnTo>
                  <a:lnTo>
                    <a:pt x="676008" y="0"/>
                  </a:lnTo>
                  <a:lnTo>
                    <a:pt x="1046988" y="432816"/>
                  </a:lnTo>
                  <a:lnTo>
                    <a:pt x="676008" y="865632"/>
                  </a:lnTo>
                  <a:lnTo>
                    <a:pt x="676008" y="649224"/>
                  </a:lnTo>
                  <a:lnTo>
                    <a:pt x="0" y="649224"/>
                  </a:lnTo>
                  <a:lnTo>
                    <a:pt x="0" y="216408"/>
                  </a:lnTo>
                  <a:close/>
                </a:path>
              </a:pathLst>
            </a:custGeom>
            <a:ln w="9144">
              <a:solidFill>
                <a:srgbClr val="000000"/>
              </a:solidFill>
            </a:ln>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10" name="文本框 9">
            <a:extLst>
              <a:ext uri="{FF2B5EF4-FFF2-40B4-BE49-F238E27FC236}">
                <a16:creationId xmlns:a16="http://schemas.microsoft.com/office/drawing/2014/main" id="{794C99AB-5321-F669-2AE2-6241B4DFE93D}"/>
              </a:ext>
            </a:extLst>
          </p:cNvPr>
          <p:cNvSpPr txBox="1"/>
          <p:nvPr/>
        </p:nvSpPr>
        <p:spPr>
          <a:xfrm>
            <a:off x="3779455" y="4509979"/>
            <a:ext cx="343364" cy="369332"/>
          </a:xfrm>
          <a:prstGeom prst="rect">
            <a:avLst/>
          </a:prstGeom>
          <a:noFill/>
        </p:spPr>
        <p:txBody>
          <a:bodyPr wrap="none" rtlCol="0">
            <a:spAutoFit/>
          </a:bodyPr>
          <a:lstStyle/>
          <a:p>
            <a:r>
              <a:rPr kumimoji="1" lang="en-US" altLang="zh-CN" dirty="0"/>
              <a:t>…</a:t>
            </a:r>
            <a:endParaRPr kumimoji="1" lang="zh-CN" altLang="en-US" dirty="0"/>
          </a:p>
        </p:txBody>
      </p:sp>
      <p:graphicFrame>
        <p:nvGraphicFramePr>
          <p:cNvPr id="13" name="object 4">
            <a:extLst>
              <a:ext uri="{FF2B5EF4-FFF2-40B4-BE49-F238E27FC236}">
                <a16:creationId xmlns:a16="http://schemas.microsoft.com/office/drawing/2014/main" id="{FF93F191-33ED-70B9-1FB0-EF019FF154F8}"/>
              </a:ext>
            </a:extLst>
          </p:cNvPr>
          <p:cNvGraphicFramePr>
            <a:graphicFrameLocks noGrp="1"/>
          </p:cNvGraphicFramePr>
          <p:nvPr>
            <p:extLst>
              <p:ext uri="{D42A27DB-BD31-4B8C-83A1-F6EECF244321}">
                <p14:modId xmlns:p14="http://schemas.microsoft.com/office/powerpoint/2010/main" val="2424571020"/>
              </p:ext>
            </p:extLst>
          </p:nvPr>
        </p:nvGraphicFramePr>
        <p:xfrm>
          <a:off x="6848127" y="2523385"/>
          <a:ext cx="2531110" cy="2972558"/>
        </p:xfrm>
        <a:graphic>
          <a:graphicData uri="http://schemas.openxmlformats.org/drawingml/2006/table">
            <a:tbl>
              <a:tblPr firstRow="1" bandRow="1">
                <a:tableStyleId>{2D5ABB26-0587-4C30-8999-92F81FD0307C}</a:tableStyleId>
              </a:tblPr>
              <a:tblGrid>
                <a:gridCol w="1395730">
                  <a:extLst>
                    <a:ext uri="{9D8B030D-6E8A-4147-A177-3AD203B41FA5}">
                      <a16:colId xmlns:a16="http://schemas.microsoft.com/office/drawing/2014/main" val="20000"/>
                    </a:ext>
                  </a:extLst>
                </a:gridCol>
                <a:gridCol w="1135380">
                  <a:extLst>
                    <a:ext uri="{9D8B030D-6E8A-4147-A177-3AD203B41FA5}">
                      <a16:colId xmlns:a16="http://schemas.microsoft.com/office/drawing/2014/main" val="20001"/>
                    </a:ext>
                  </a:extLst>
                </a:gridCol>
              </a:tblGrid>
              <a:tr h="369570">
                <a:tc gridSpan="2">
                  <a:txBody>
                    <a:bodyPr/>
                    <a:lstStyle/>
                    <a:p>
                      <a:pPr marL="732155">
                        <a:lnSpc>
                          <a:spcPct val="100000"/>
                        </a:lnSpc>
                        <a:spcBef>
                          <a:spcPts val="330"/>
                        </a:spcBef>
                      </a:pPr>
                      <a:r>
                        <a:rPr sz="1600" spc="-20" dirty="0">
                          <a:latin typeface="Arial"/>
                          <a:cs typeface="Arial"/>
                        </a:rPr>
                        <a:t>Leaf </a:t>
                      </a:r>
                      <a:r>
                        <a:rPr sz="1600" spc="-10" dirty="0">
                          <a:latin typeface="Arial"/>
                          <a:cs typeface="Arial"/>
                        </a:rPr>
                        <a:t>Block</a:t>
                      </a:r>
                      <a:r>
                        <a:rPr sz="1600" spc="-235" dirty="0">
                          <a:latin typeface="Arial"/>
                          <a:cs typeface="Arial"/>
                        </a:rPr>
                        <a:t> </a:t>
                      </a:r>
                      <a:r>
                        <a:rPr sz="1600" spc="-95" dirty="0">
                          <a:latin typeface="Arial"/>
                          <a:cs typeface="Arial"/>
                        </a:rPr>
                        <a:t>1</a:t>
                      </a:r>
                      <a:endParaRPr sz="1600">
                        <a:latin typeface="Arial"/>
                        <a:cs typeface="Arial"/>
                      </a:endParaRPr>
                    </a:p>
                  </a:txBody>
                  <a:tcPr marL="0" marR="0" marT="41910" marB="0">
                    <a:lnL w="9525">
                      <a:solidFill>
                        <a:srgbClr val="000000"/>
                      </a:solidFill>
                      <a:prstDash val="solid"/>
                    </a:lnL>
                    <a:lnR w="9525">
                      <a:solidFill>
                        <a:srgbClr val="000000"/>
                      </a:solidFill>
                      <a:prstDash val="solid"/>
                    </a:lnR>
                    <a:lnT w="12700">
                      <a:solidFill>
                        <a:srgbClr val="000000"/>
                      </a:solidFill>
                      <a:prstDash val="solid"/>
                    </a:lnT>
                    <a:lnB w="9525">
                      <a:solidFill>
                        <a:srgbClr val="000000"/>
                      </a:solidFill>
                      <a:prstDash val="solid"/>
                    </a:lnB>
                    <a:solidFill>
                      <a:srgbClr val="D4E7F4"/>
                    </a:solidFill>
                  </a:tcPr>
                </a:tc>
                <a:tc hMerge="1">
                  <a:txBody>
                    <a:bodyPr/>
                    <a:lstStyle/>
                    <a:p>
                      <a:endParaRPr/>
                    </a:p>
                  </a:txBody>
                  <a:tcPr marL="0" marR="0" marT="0" marB="0"/>
                </a:tc>
                <a:extLst>
                  <a:ext uri="{0D108BD9-81ED-4DB2-BD59-A6C34878D82A}">
                    <a16:rowId xmlns:a16="http://schemas.microsoft.com/office/drawing/2014/main" val="10000"/>
                  </a:ext>
                </a:extLst>
              </a:tr>
              <a:tr h="371855">
                <a:tc>
                  <a:txBody>
                    <a:bodyPr/>
                    <a:lstStyle/>
                    <a:p>
                      <a:pPr algn="ctr">
                        <a:lnSpc>
                          <a:spcPct val="100000"/>
                        </a:lnSpc>
                        <a:spcBef>
                          <a:spcPts val="345"/>
                        </a:spcBef>
                      </a:pPr>
                      <a:r>
                        <a:rPr sz="1600" dirty="0">
                          <a:latin typeface="Arial"/>
                          <a:cs typeface="Arial"/>
                        </a:rPr>
                        <a:t>user_id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C4D8B1"/>
                    </a:solidFill>
                  </a:tcPr>
                </a:tc>
                <a:tc>
                  <a:txBody>
                    <a:bodyPr/>
                    <a:lstStyle/>
                    <a:p>
                      <a:pPr marR="263525" algn="r">
                        <a:lnSpc>
                          <a:spcPct val="100000"/>
                        </a:lnSpc>
                        <a:spcBef>
                          <a:spcPts val="345"/>
                        </a:spcBef>
                      </a:pPr>
                      <a:r>
                        <a:rPr sz="1600" spc="-5" dirty="0">
                          <a:latin typeface="Arial"/>
                          <a:cs typeface="Arial"/>
                        </a:rPr>
                        <a:t>R</a:t>
                      </a:r>
                      <a:r>
                        <a:rPr sz="1600" dirty="0">
                          <a:latin typeface="Arial"/>
                          <a:cs typeface="Arial"/>
                        </a:rPr>
                        <a:t>o</a:t>
                      </a:r>
                      <a:r>
                        <a:rPr sz="1600" spc="-5" dirty="0">
                          <a:latin typeface="Arial"/>
                          <a:cs typeface="Arial"/>
                        </a:rPr>
                        <a:t>wID</a:t>
                      </a:r>
                      <a:endParaRPr sz="1600">
                        <a:latin typeface="Arial"/>
                        <a:cs typeface="Arial"/>
                      </a:endParaRPr>
                    </a:p>
                  </a:txBody>
                  <a:tcPr marL="0" marR="0" marT="43815"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extLst>
                  <a:ext uri="{0D108BD9-81ED-4DB2-BD59-A6C34878D82A}">
                    <a16:rowId xmlns:a16="http://schemas.microsoft.com/office/drawing/2014/main" val="10001"/>
                  </a:ext>
                </a:extLst>
              </a:tr>
              <a:tr h="347472">
                <a:tc>
                  <a:txBody>
                    <a:bodyPr/>
                    <a:lstStyle/>
                    <a:p>
                      <a:pPr algn="ctr">
                        <a:lnSpc>
                          <a:spcPct val="100000"/>
                        </a:lnSpc>
                        <a:spcBef>
                          <a:spcPts val="250"/>
                        </a:spcBef>
                      </a:pPr>
                      <a:r>
                        <a:rPr sz="1600" dirty="0">
                          <a:latin typeface="Arial"/>
                          <a:cs typeface="Arial"/>
                        </a:rPr>
                        <a:t>1</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marR="308610" algn="r">
                        <a:lnSpc>
                          <a:spcPct val="100000"/>
                        </a:lnSpc>
                        <a:spcBef>
                          <a:spcPts val="250"/>
                        </a:spcBef>
                      </a:pPr>
                      <a:r>
                        <a:rPr sz="1600" spc="-10" dirty="0">
                          <a:latin typeface="Arial"/>
                          <a:cs typeface="Arial"/>
                        </a:rPr>
                        <a:t>10000</a:t>
                      </a:r>
                      <a:endParaRPr sz="1600">
                        <a:latin typeface="Arial"/>
                        <a:cs typeface="Arial"/>
                      </a:endParaRPr>
                    </a:p>
                  </a:txBody>
                  <a:tcPr marL="0" marR="0" marT="3175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2"/>
                  </a:ext>
                </a:extLst>
              </a:tr>
              <a:tr h="394715">
                <a:tc gridSpan="2">
                  <a:txBody>
                    <a:bodyPr/>
                    <a:lstStyle/>
                    <a:p>
                      <a:pPr algn="ctr">
                        <a:lnSpc>
                          <a:spcPct val="100000"/>
                        </a:lnSpc>
                        <a:spcBef>
                          <a:spcPts val="434"/>
                        </a:spcBef>
                      </a:pPr>
                      <a:endParaRPr sz="1600" dirty="0">
                        <a:latin typeface="Arial"/>
                        <a:cs typeface="Arial"/>
                      </a:endParaRP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pPr algn="ctr">
                        <a:lnSpc>
                          <a:spcPct val="100000"/>
                        </a:lnSpc>
                        <a:spcBef>
                          <a:spcPts val="434"/>
                        </a:spcBef>
                      </a:pPr>
                      <a:endParaRPr sz="1600" dirty="0">
                        <a:latin typeface="Arial"/>
                        <a:cs typeface="Arial"/>
                      </a:endParaRP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3"/>
                  </a:ext>
                </a:extLst>
              </a:tr>
              <a:tr h="394715">
                <a:tc>
                  <a:txBody>
                    <a:bodyPr/>
                    <a:lstStyle/>
                    <a:p>
                      <a:pPr algn="ctr">
                        <a:lnSpc>
                          <a:spcPts val="1755"/>
                        </a:lnSpc>
                        <a:spcBef>
                          <a:spcPts val="434"/>
                        </a:spcBef>
                      </a:pPr>
                      <a:r>
                        <a:rPr sz="1600" dirty="0">
                          <a:latin typeface="Arial"/>
                          <a:cs typeface="Arial"/>
                        </a:rPr>
                        <a:t>3</a:t>
                      </a: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marR="308610" algn="r">
                        <a:lnSpc>
                          <a:spcPct val="100000"/>
                        </a:lnSpc>
                        <a:spcBef>
                          <a:spcPts val="434"/>
                        </a:spcBef>
                      </a:pPr>
                      <a:r>
                        <a:rPr sz="1600" spc="-10" dirty="0">
                          <a:latin typeface="Arial"/>
                          <a:cs typeface="Arial"/>
                        </a:rPr>
                        <a:t>15321</a:t>
                      </a:r>
                      <a:endParaRPr sz="1600">
                        <a:latin typeface="Arial"/>
                        <a:cs typeface="Arial"/>
                      </a:endParaRPr>
                    </a:p>
                  </a:txBody>
                  <a:tcPr marL="0" marR="0" marT="55244"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4"/>
                  </a:ext>
                </a:extLst>
              </a:tr>
              <a:tr h="699516">
                <a:tc gridSpan="2">
                  <a:txBody>
                    <a:bodyPr/>
                    <a:lstStyle/>
                    <a:p>
                      <a:pPr>
                        <a:lnSpc>
                          <a:spcPct val="100000"/>
                        </a:lnSpc>
                      </a:pPr>
                      <a:endParaRPr sz="2200">
                        <a:latin typeface="Times New Roman"/>
                        <a:cs typeface="Times New Roman"/>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hMerge="1">
                  <a:txBody>
                    <a:bodyPr/>
                    <a:lstStyle/>
                    <a:p>
                      <a:endParaRPr/>
                    </a:p>
                  </a:txBody>
                  <a:tcPr marL="0" marR="0" marT="0" marB="0"/>
                </a:tc>
                <a:extLst>
                  <a:ext uri="{0D108BD9-81ED-4DB2-BD59-A6C34878D82A}">
                    <a16:rowId xmlns:a16="http://schemas.microsoft.com/office/drawing/2014/main" val="10005"/>
                  </a:ext>
                </a:extLst>
              </a:tr>
              <a:tr h="394715">
                <a:tc>
                  <a:txBody>
                    <a:bodyPr/>
                    <a:lstStyle/>
                    <a:p>
                      <a:pPr algn="ctr">
                        <a:lnSpc>
                          <a:spcPct val="100000"/>
                        </a:lnSpc>
                        <a:spcBef>
                          <a:spcPts val="430"/>
                        </a:spcBef>
                      </a:pPr>
                      <a:r>
                        <a:rPr sz="1600" spc="-105" dirty="0">
                          <a:latin typeface="Arial"/>
                          <a:cs typeface="Arial"/>
                        </a:rPr>
                        <a:t>60</a:t>
                      </a:r>
                      <a:endParaRPr sz="1600">
                        <a:latin typeface="Arial"/>
                        <a:cs typeface="Arial"/>
                      </a:endParaRPr>
                    </a:p>
                  </a:txBody>
                  <a:tcPr marL="0" marR="0" marT="5461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ct val="100000"/>
                        </a:lnSpc>
                        <a:spcBef>
                          <a:spcPts val="430"/>
                        </a:spcBef>
                      </a:pPr>
                      <a:r>
                        <a:rPr sz="1600" spc="-105" dirty="0">
                          <a:latin typeface="Arial"/>
                          <a:cs typeface="Arial"/>
                        </a:rPr>
                        <a:t>431</a:t>
                      </a:r>
                      <a:endParaRPr sz="1600" dirty="0">
                        <a:latin typeface="Arial"/>
                        <a:cs typeface="Arial"/>
                      </a:endParaRPr>
                    </a:p>
                  </a:txBody>
                  <a:tcPr marL="0" marR="0" marT="5461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6"/>
                  </a:ext>
                </a:extLst>
              </a:tr>
            </a:tbl>
          </a:graphicData>
        </a:graphic>
      </p:graphicFrame>
      <p:sp>
        <p:nvSpPr>
          <p:cNvPr id="14" name="文本框 13">
            <a:extLst>
              <a:ext uri="{FF2B5EF4-FFF2-40B4-BE49-F238E27FC236}">
                <a16:creationId xmlns:a16="http://schemas.microsoft.com/office/drawing/2014/main" id="{BFCFEFD6-CCB9-8776-99BC-F4441D716986}"/>
              </a:ext>
            </a:extLst>
          </p:cNvPr>
          <p:cNvSpPr txBox="1"/>
          <p:nvPr/>
        </p:nvSpPr>
        <p:spPr>
          <a:xfrm>
            <a:off x="8052170" y="4508141"/>
            <a:ext cx="343364" cy="369332"/>
          </a:xfrm>
          <a:prstGeom prst="rect">
            <a:avLst/>
          </a:prstGeom>
          <a:noFill/>
        </p:spPr>
        <p:txBody>
          <a:bodyPr wrap="none" rtlCol="0">
            <a:spAutoFit/>
          </a:bodyPr>
          <a:lstStyle/>
          <a:p>
            <a:r>
              <a:rPr kumimoji="1" lang="en-US" altLang="zh-CN" dirty="0"/>
              <a:t>…</a:t>
            </a:r>
            <a:endParaRPr kumimoji="1" lang="zh-CN" altLang="en-US" dirty="0"/>
          </a:p>
        </p:txBody>
      </p:sp>
    </p:spTree>
    <p:extLst>
      <p:ext uri="{BB962C8B-B14F-4D97-AF65-F5344CB8AC3E}">
        <p14:creationId xmlns:p14="http://schemas.microsoft.com/office/powerpoint/2010/main" val="351293451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InnoDB</a:t>
            </a:r>
            <a:r>
              <a:rPr kumimoji="1" lang="zh-CN" altLang="en-US" dirty="0">
                <a:latin typeface="Times New Roman" panose="02020603050405020304" pitchFamily="18" charset="0"/>
                <a:cs typeface="Times New Roman" panose="02020603050405020304" pitchFamily="18" charset="0"/>
              </a:rPr>
              <a:t>的问题：压缩</a:t>
            </a:r>
          </a:p>
        </p:txBody>
      </p:sp>
      <p:grpSp>
        <p:nvGrpSpPr>
          <p:cNvPr id="3" name="object 3">
            <a:extLst>
              <a:ext uri="{FF2B5EF4-FFF2-40B4-BE49-F238E27FC236}">
                <a16:creationId xmlns:a16="http://schemas.microsoft.com/office/drawing/2014/main" id="{B7598675-2E03-9DEC-14E3-B75A6024B57B}"/>
              </a:ext>
            </a:extLst>
          </p:cNvPr>
          <p:cNvGrpSpPr/>
          <p:nvPr/>
        </p:nvGrpSpPr>
        <p:grpSpPr>
          <a:xfrm>
            <a:off x="463404" y="1602492"/>
            <a:ext cx="3124200" cy="2988945"/>
            <a:chOff x="640080" y="2311908"/>
            <a:chExt cx="3200400" cy="3124200"/>
          </a:xfrm>
        </p:grpSpPr>
        <p:sp>
          <p:nvSpPr>
            <p:cNvPr id="4" name="object 4">
              <a:extLst>
                <a:ext uri="{FF2B5EF4-FFF2-40B4-BE49-F238E27FC236}">
                  <a16:creationId xmlns:a16="http://schemas.microsoft.com/office/drawing/2014/main" id="{AB7B023B-F146-4A47-B587-5EA0DDF675F4}"/>
                </a:ext>
              </a:extLst>
            </p:cNvPr>
            <p:cNvSpPr/>
            <p:nvPr/>
          </p:nvSpPr>
          <p:spPr>
            <a:xfrm>
              <a:off x="640080" y="2311908"/>
              <a:ext cx="3200400" cy="3124200"/>
            </a:xfrm>
            <a:custGeom>
              <a:avLst/>
              <a:gdLst/>
              <a:ahLst/>
              <a:cxnLst/>
              <a:rect l="l" t="t" r="r" b="b"/>
              <a:pathLst>
                <a:path w="3200400" h="3124200">
                  <a:moveTo>
                    <a:pt x="3200399" y="0"/>
                  </a:moveTo>
                  <a:lnTo>
                    <a:pt x="0" y="0"/>
                  </a:lnTo>
                  <a:lnTo>
                    <a:pt x="0" y="3124200"/>
                  </a:lnTo>
                  <a:lnTo>
                    <a:pt x="3200399" y="3124200"/>
                  </a:lnTo>
                  <a:lnTo>
                    <a:pt x="3200399" y="0"/>
                  </a:lnTo>
                  <a:close/>
                </a:path>
              </a:pathLst>
            </a:custGeom>
            <a:solidFill>
              <a:srgbClr val="6C9048"/>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5" name="object 5">
              <a:extLst>
                <a:ext uri="{FF2B5EF4-FFF2-40B4-BE49-F238E27FC236}">
                  <a16:creationId xmlns:a16="http://schemas.microsoft.com/office/drawing/2014/main" id="{7CD78D29-6C1F-4813-6B64-A6608FC9FA2D}"/>
                </a:ext>
              </a:extLst>
            </p:cNvPr>
            <p:cNvSpPr/>
            <p:nvPr/>
          </p:nvSpPr>
          <p:spPr>
            <a:xfrm>
              <a:off x="1152144" y="2793492"/>
              <a:ext cx="2226945" cy="2033270"/>
            </a:xfrm>
            <a:custGeom>
              <a:avLst/>
              <a:gdLst/>
              <a:ahLst/>
              <a:cxnLst/>
              <a:rect l="l" t="t" r="r" b="b"/>
              <a:pathLst>
                <a:path w="2226945" h="2033270">
                  <a:moveTo>
                    <a:pt x="2226551" y="1403604"/>
                  </a:moveTo>
                  <a:lnTo>
                    <a:pt x="0" y="1403604"/>
                  </a:lnTo>
                  <a:lnTo>
                    <a:pt x="0" y="2033016"/>
                  </a:lnTo>
                  <a:lnTo>
                    <a:pt x="2226551" y="2033016"/>
                  </a:lnTo>
                  <a:lnTo>
                    <a:pt x="2226551" y="1403604"/>
                  </a:lnTo>
                  <a:close/>
                </a:path>
                <a:path w="2226945" h="2033270">
                  <a:moveTo>
                    <a:pt x="2226551" y="699516"/>
                  </a:moveTo>
                  <a:lnTo>
                    <a:pt x="0" y="699516"/>
                  </a:lnTo>
                  <a:lnTo>
                    <a:pt x="0" y="1327404"/>
                  </a:lnTo>
                  <a:lnTo>
                    <a:pt x="2226551" y="1327404"/>
                  </a:lnTo>
                  <a:lnTo>
                    <a:pt x="2226551" y="699516"/>
                  </a:lnTo>
                  <a:close/>
                </a:path>
                <a:path w="2226945" h="2033270">
                  <a:moveTo>
                    <a:pt x="2226551" y="0"/>
                  </a:moveTo>
                  <a:lnTo>
                    <a:pt x="0" y="0"/>
                  </a:lnTo>
                  <a:lnTo>
                    <a:pt x="0" y="627888"/>
                  </a:lnTo>
                  <a:lnTo>
                    <a:pt x="2226551" y="627888"/>
                  </a:lnTo>
                  <a:lnTo>
                    <a:pt x="2226551" y="0"/>
                  </a:lnTo>
                  <a:close/>
                </a:path>
              </a:pathLst>
            </a:custGeom>
            <a:solidFill>
              <a:srgbClr val="E0B1B1"/>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6" name="object 6">
            <a:extLst>
              <a:ext uri="{FF2B5EF4-FFF2-40B4-BE49-F238E27FC236}">
                <a16:creationId xmlns:a16="http://schemas.microsoft.com/office/drawing/2014/main" id="{4218ACFD-CCC1-E621-2F8D-F35E384A57B6}"/>
              </a:ext>
            </a:extLst>
          </p:cNvPr>
          <p:cNvSpPr txBox="1"/>
          <p:nvPr/>
        </p:nvSpPr>
        <p:spPr>
          <a:xfrm>
            <a:off x="999661" y="4646936"/>
            <a:ext cx="2051685" cy="720725"/>
          </a:xfrm>
          <a:prstGeom prst="rect">
            <a:avLst/>
          </a:prstGeom>
        </p:spPr>
        <p:txBody>
          <a:bodyPr vert="horz" wrap="square" lIns="0" tIns="53975" rIns="0" bIns="0" rtlCol="0">
            <a:spAutoFit/>
          </a:bodyPr>
          <a:lstStyle/>
          <a:p>
            <a:pPr marL="326390" marR="5080" indent="-314325">
              <a:lnSpc>
                <a:spcPts val="2590"/>
              </a:lnSpc>
              <a:spcBef>
                <a:spcPts val="425"/>
              </a:spcBef>
            </a:pPr>
            <a:r>
              <a:rPr sz="2400" spc="-110" dirty="0">
                <a:latin typeface="Times New Roman" panose="02020603050405020304" pitchFamily="18" charset="0"/>
                <a:cs typeface="Times New Roman" panose="02020603050405020304" pitchFamily="18" charset="0"/>
              </a:rPr>
              <a:t>U</a:t>
            </a:r>
            <a:r>
              <a:rPr sz="2400" spc="65" dirty="0">
                <a:latin typeface="Times New Roman" panose="02020603050405020304" pitchFamily="18" charset="0"/>
                <a:cs typeface="Times New Roman" panose="02020603050405020304" pitchFamily="18" charset="0"/>
              </a:rPr>
              <a:t>n</a:t>
            </a:r>
            <a:r>
              <a:rPr sz="2400" spc="-65" dirty="0">
                <a:latin typeface="Times New Roman" panose="02020603050405020304" pitchFamily="18" charset="0"/>
                <a:cs typeface="Times New Roman" panose="02020603050405020304" pitchFamily="18" charset="0"/>
              </a:rPr>
              <a:t>c</a:t>
            </a:r>
            <a:r>
              <a:rPr sz="2400" spc="30" dirty="0">
                <a:latin typeface="Times New Roman" panose="02020603050405020304" pitchFamily="18" charset="0"/>
                <a:cs typeface="Times New Roman" panose="02020603050405020304" pitchFamily="18" charset="0"/>
              </a:rPr>
              <a:t>o</a:t>
            </a:r>
            <a:r>
              <a:rPr sz="2400" spc="35" dirty="0">
                <a:latin typeface="Times New Roman" panose="02020603050405020304" pitchFamily="18" charset="0"/>
                <a:cs typeface="Times New Roman" panose="02020603050405020304" pitchFamily="18" charset="0"/>
              </a:rPr>
              <a:t>m</a:t>
            </a:r>
            <a:r>
              <a:rPr sz="2400" spc="100" dirty="0">
                <a:latin typeface="Times New Roman" panose="02020603050405020304" pitchFamily="18" charset="0"/>
                <a:cs typeface="Times New Roman" panose="02020603050405020304" pitchFamily="18" charset="0"/>
              </a:rPr>
              <a:t>p</a:t>
            </a:r>
            <a:r>
              <a:rPr sz="2400" spc="60" dirty="0">
                <a:latin typeface="Times New Roman" panose="02020603050405020304" pitchFamily="18" charset="0"/>
                <a:cs typeface="Times New Roman" panose="02020603050405020304" pitchFamily="18" charset="0"/>
              </a:rPr>
              <a:t>r</a:t>
            </a:r>
            <a:r>
              <a:rPr sz="2400" spc="-80" dirty="0">
                <a:latin typeface="Times New Roman" panose="02020603050405020304" pitchFamily="18" charset="0"/>
                <a:cs typeface="Times New Roman" panose="02020603050405020304" pitchFamily="18" charset="0"/>
              </a:rPr>
              <a:t>e</a:t>
            </a:r>
            <a:r>
              <a:rPr sz="2400" spc="-110" dirty="0">
                <a:latin typeface="Times New Roman" panose="02020603050405020304" pitchFamily="18" charset="0"/>
                <a:cs typeface="Times New Roman" panose="02020603050405020304" pitchFamily="18" charset="0"/>
              </a:rPr>
              <a:t>sse</a:t>
            </a:r>
            <a:r>
              <a:rPr sz="2400" spc="30" dirty="0">
                <a:latin typeface="Times New Roman" panose="02020603050405020304" pitchFamily="18" charset="0"/>
                <a:cs typeface="Times New Roman" panose="02020603050405020304" pitchFamily="18" charset="0"/>
              </a:rPr>
              <a:t>d  </a:t>
            </a:r>
            <a:r>
              <a:rPr sz="2400" spc="-145" dirty="0">
                <a:latin typeface="Times New Roman" panose="02020603050405020304" pitchFamily="18" charset="0"/>
                <a:cs typeface="Times New Roman" panose="02020603050405020304" pitchFamily="18" charset="0"/>
              </a:rPr>
              <a:t>16KB</a:t>
            </a:r>
            <a:r>
              <a:rPr sz="2400" spc="-195" dirty="0">
                <a:latin typeface="Times New Roman" panose="02020603050405020304" pitchFamily="18" charset="0"/>
                <a:cs typeface="Times New Roman" panose="02020603050405020304" pitchFamily="18" charset="0"/>
              </a:rPr>
              <a:t> </a:t>
            </a:r>
            <a:r>
              <a:rPr sz="2400" spc="-35" dirty="0">
                <a:latin typeface="Times New Roman" panose="02020603050405020304" pitchFamily="18" charset="0"/>
                <a:cs typeface="Times New Roman" panose="02020603050405020304" pitchFamily="18" charset="0"/>
              </a:rPr>
              <a:t>page</a:t>
            </a:r>
            <a:endParaRPr sz="2400" dirty="0">
              <a:latin typeface="Times New Roman" panose="02020603050405020304" pitchFamily="18" charset="0"/>
              <a:cs typeface="Times New Roman" panose="02020603050405020304" pitchFamily="18" charset="0"/>
            </a:endParaRPr>
          </a:p>
        </p:txBody>
      </p:sp>
      <p:sp>
        <p:nvSpPr>
          <p:cNvPr id="7" name="object 7">
            <a:extLst>
              <a:ext uri="{FF2B5EF4-FFF2-40B4-BE49-F238E27FC236}">
                <a16:creationId xmlns:a16="http://schemas.microsoft.com/office/drawing/2014/main" id="{44BEDBB8-9E21-48D7-4B11-965949788A15}"/>
              </a:ext>
            </a:extLst>
          </p:cNvPr>
          <p:cNvSpPr txBox="1"/>
          <p:nvPr/>
        </p:nvSpPr>
        <p:spPr>
          <a:xfrm>
            <a:off x="254490" y="1602492"/>
            <a:ext cx="3200400" cy="2213811"/>
          </a:xfrm>
          <a:prstGeom prst="rect">
            <a:avLst/>
          </a:prstGeom>
        </p:spPr>
        <p:txBody>
          <a:bodyPr vert="horz" wrap="square" lIns="0" tIns="207645" rIns="0" bIns="0" rtlCol="0">
            <a:spAutoFit/>
          </a:bodyPr>
          <a:lstStyle/>
          <a:p>
            <a:pPr marL="1402080" marR="1344930" algn="just">
              <a:lnSpc>
                <a:spcPct val="255900"/>
              </a:lnSpc>
              <a:spcBef>
                <a:spcPts val="1635"/>
              </a:spcBef>
            </a:pPr>
            <a:r>
              <a:rPr sz="1800" spc="-30" dirty="0">
                <a:solidFill>
                  <a:srgbClr val="6B84B5"/>
                </a:solidFill>
                <a:latin typeface="Times New Roman" panose="02020603050405020304" pitchFamily="18" charset="0"/>
                <a:cs typeface="Times New Roman" panose="02020603050405020304" pitchFamily="18" charset="0"/>
              </a:rPr>
              <a:t>Row  Row  Row</a:t>
            </a:r>
            <a:endParaRPr sz="1800">
              <a:latin typeface="Times New Roman" panose="02020603050405020304" pitchFamily="18" charset="0"/>
              <a:cs typeface="Times New Roman" panose="02020603050405020304" pitchFamily="18" charset="0"/>
            </a:endParaRPr>
          </a:p>
        </p:txBody>
      </p:sp>
      <p:grpSp>
        <p:nvGrpSpPr>
          <p:cNvPr id="8" name="object 8">
            <a:extLst>
              <a:ext uri="{FF2B5EF4-FFF2-40B4-BE49-F238E27FC236}">
                <a16:creationId xmlns:a16="http://schemas.microsoft.com/office/drawing/2014/main" id="{ED1D2FF2-8B99-E4B3-BB11-F413F598A0FF}"/>
              </a:ext>
            </a:extLst>
          </p:cNvPr>
          <p:cNvGrpSpPr/>
          <p:nvPr/>
        </p:nvGrpSpPr>
        <p:grpSpPr>
          <a:xfrm>
            <a:off x="5355318" y="2059692"/>
            <a:ext cx="1752600" cy="1676400"/>
            <a:chOff x="5740908" y="2769108"/>
            <a:chExt cx="1752600" cy="1676400"/>
          </a:xfrm>
        </p:grpSpPr>
        <p:sp>
          <p:nvSpPr>
            <p:cNvPr id="9" name="object 9">
              <a:extLst>
                <a:ext uri="{FF2B5EF4-FFF2-40B4-BE49-F238E27FC236}">
                  <a16:creationId xmlns:a16="http://schemas.microsoft.com/office/drawing/2014/main" id="{AB41C648-B8DC-21A7-9D46-9CD475B7E474}"/>
                </a:ext>
              </a:extLst>
            </p:cNvPr>
            <p:cNvSpPr/>
            <p:nvPr/>
          </p:nvSpPr>
          <p:spPr>
            <a:xfrm>
              <a:off x="5740908" y="2769108"/>
              <a:ext cx="1752600" cy="1676400"/>
            </a:xfrm>
            <a:custGeom>
              <a:avLst/>
              <a:gdLst/>
              <a:ahLst/>
              <a:cxnLst/>
              <a:rect l="l" t="t" r="r" b="b"/>
              <a:pathLst>
                <a:path w="1752600" h="1676400">
                  <a:moveTo>
                    <a:pt x="1752599" y="0"/>
                  </a:moveTo>
                  <a:lnTo>
                    <a:pt x="0" y="0"/>
                  </a:lnTo>
                  <a:lnTo>
                    <a:pt x="0" y="1676400"/>
                  </a:lnTo>
                  <a:lnTo>
                    <a:pt x="1752599" y="1676400"/>
                  </a:lnTo>
                  <a:lnTo>
                    <a:pt x="1752599" y="0"/>
                  </a:lnTo>
                  <a:close/>
                </a:path>
              </a:pathLst>
            </a:custGeom>
            <a:solidFill>
              <a:srgbClr val="6C9048"/>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0" name="object 10">
              <a:extLst>
                <a:ext uri="{FF2B5EF4-FFF2-40B4-BE49-F238E27FC236}">
                  <a16:creationId xmlns:a16="http://schemas.microsoft.com/office/drawing/2014/main" id="{58D565D0-574E-AFC1-FE06-DD2564EA2E65}"/>
                </a:ext>
              </a:extLst>
            </p:cNvPr>
            <p:cNvSpPr/>
            <p:nvPr/>
          </p:nvSpPr>
          <p:spPr>
            <a:xfrm>
              <a:off x="5897880" y="2921508"/>
              <a:ext cx="1450975" cy="1295400"/>
            </a:xfrm>
            <a:custGeom>
              <a:avLst/>
              <a:gdLst/>
              <a:ahLst/>
              <a:cxnLst/>
              <a:rect l="l" t="t" r="r" b="b"/>
              <a:pathLst>
                <a:path w="1450975" h="1295400">
                  <a:moveTo>
                    <a:pt x="1450848" y="914400"/>
                  </a:moveTo>
                  <a:lnTo>
                    <a:pt x="0" y="914400"/>
                  </a:lnTo>
                  <a:lnTo>
                    <a:pt x="0" y="1295400"/>
                  </a:lnTo>
                  <a:lnTo>
                    <a:pt x="1450848" y="1295400"/>
                  </a:lnTo>
                  <a:lnTo>
                    <a:pt x="1450848" y="914400"/>
                  </a:lnTo>
                  <a:close/>
                </a:path>
                <a:path w="1450975" h="1295400">
                  <a:moveTo>
                    <a:pt x="1450848" y="457200"/>
                  </a:moveTo>
                  <a:lnTo>
                    <a:pt x="0" y="457200"/>
                  </a:lnTo>
                  <a:lnTo>
                    <a:pt x="0" y="838200"/>
                  </a:lnTo>
                  <a:lnTo>
                    <a:pt x="1450848" y="838200"/>
                  </a:lnTo>
                  <a:lnTo>
                    <a:pt x="1450848" y="457200"/>
                  </a:lnTo>
                  <a:close/>
                </a:path>
                <a:path w="1450975" h="1295400">
                  <a:moveTo>
                    <a:pt x="1450848" y="0"/>
                  </a:moveTo>
                  <a:lnTo>
                    <a:pt x="0" y="0"/>
                  </a:lnTo>
                  <a:lnTo>
                    <a:pt x="0" y="381000"/>
                  </a:lnTo>
                  <a:lnTo>
                    <a:pt x="1450848" y="381000"/>
                  </a:lnTo>
                  <a:lnTo>
                    <a:pt x="1450848" y="0"/>
                  </a:lnTo>
                  <a:close/>
                </a:path>
              </a:pathLst>
            </a:custGeom>
            <a:solidFill>
              <a:srgbClr val="E0B1B1"/>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11" name="object 11">
            <a:extLst>
              <a:ext uri="{FF2B5EF4-FFF2-40B4-BE49-F238E27FC236}">
                <a16:creationId xmlns:a16="http://schemas.microsoft.com/office/drawing/2014/main" id="{1F73A0F1-C4A8-2764-9307-0512E15A1E06}"/>
              </a:ext>
            </a:extLst>
          </p:cNvPr>
          <p:cNvSpPr txBox="1"/>
          <p:nvPr/>
        </p:nvSpPr>
        <p:spPr>
          <a:xfrm>
            <a:off x="5383004" y="3926211"/>
            <a:ext cx="1694814" cy="720725"/>
          </a:xfrm>
          <a:prstGeom prst="rect">
            <a:avLst/>
          </a:prstGeom>
        </p:spPr>
        <p:txBody>
          <a:bodyPr vert="horz" wrap="square" lIns="0" tIns="53975" rIns="0" bIns="0" rtlCol="0">
            <a:spAutoFit/>
          </a:bodyPr>
          <a:lstStyle/>
          <a:p>
            <a:pPr marL="410209" marR="5080" indent="-398145">
              <a:lnSpc>
                <a:spcPts val="2590"/>
              </a:lnSpc>
              <a:spcBef>
                <a:spcPts val="425"/>
              </a:spcBef>
            </a:pPr>
            <a:r>
              <a:rPr sz="2400" spc="-195" dirty="0">
                <a:latin typeface="Times New Roman" panose="02020603050405020304" pitchFamily="18" charset="0"/>
                <a:cs typeface="Times New Roman" panose="02020603050405020304" pitchFamily="18" charset="0"/>
              </a:rPr>
              <a:t>C</a:t>
            </a:r>
            <a:r>
              <a:rPr sz="2400" spc="-145" dirty="0">
                <a:latin typeface="Times New Roman" panose="02020603050405020304" pitchFamily="18" charset="0"/>
                <a:cs typeface="Times New Roman" panose="02020603050405020304" pitchFamily="18" charset="0"/>
              </a:rPr>
              <a:t>o</a:t>
            </a:r>
            <a:r>
              <a:rPr sz="2400" spc="35" dirty="0">
                <a:latin typeface="Times New Roman" panose="02020603050405020304" pitchFamily="18" charset="0"/>
                <a:cs typeface="Times New Roman" panose="02020603050405020304" pitchFamily="18" charset="0"/>
              </a:rPr>
              <a:t>m</a:t>
            </a:r>
            <a:r>
              <a:rPr sz="2400" spc="100" dirty="0">
                <a:latin typeface="Times New Roman" panose="02020603050405020304" pitchFamily="18" charset="0"/>
                <a:cs typeface="Times New Roman" panose="02020603050405020304" pitchFamily="18" charset="0"/>
              </a:rPr>
              <a:t>p</a:t>
            </a:r>
            <a:r>
              <a:rPr sz="2400" spc="60" dirty="0">
                <a:latin typeface="Times New Roman" panose="02020603050405020304" pitchFamily="18" charset="0"/>
                <a:cs typeface="Times New Roman" panose="02020603050405020304" pitchFamily="18" charset="0"/>
              </a:rPr>
              <a:t>r</a:t>
            </a:r>
            <a:r>
              <a:rPr sz="2400" spc="-80" dirty="0">
                <a:latin typeface="Times New Roman" panose="02020603050405020304" pitchFamily="18" charset="0"/>
                <a:cs typeface="Times New Roman" panose="02020603050405020304" pitchFamily="18" charset="0"/>
              </a:rPr>
              <a:t>e</a:t>
            </a:r>
            <a:r>
              <a:rPr sz="2400" spc="-110" dirty="0">
                <a:latin typeface="Times New Roman" panose="02020603050405020304" pitchFamily="18" charset="0"/>
                <a:cs typeface="Times New Roman" panose="02020603050405020304" pitchFamily="18" charset="0"/>
              </a:rPr>
              <a:t>sse</a:t>
            </a:r>
            <a:r>
              <a:rPr sz="2400" spc="30" dirty="0">
                <a:latin typeface="Times New Roman" panose="02020603050405020304" pitchFamily="18" charset="0"/>
                <a:cs typeface="Times New Roman" panose="02020603050405020304" pitchFamily="18" charset="0"/>
              </a:rPr>
              <a:t>d  </a:t>
            </a:r>
            <a:r>
              <a:rPr sz="2400" spc="150" dirty="0">
                <a:latin typeface="Times New Roman" panose="02020603050405020304" pitchFamily="18" charset="0"/>
                <a:cs typeface="Times New Roman" panose="02020603050405020304" pitchFamily="18" charset="0"/>
              </a:rPr>
              <a:t>to</a:t>
            </a:r>
            <a:r>
              <a:rPr sz="2400" spc="-200" dirty="0">
                <a:latin typeface="Times New Roman" panose="02020603050405020304" pitchFamily="18" charset="0"/>
                <a:cs typeface="Times New Roman" panose="02020603050405020304" pitchFamily="18" charset="0"/>
              </a:rPr>
              <a:t> </a:t>
            </a:r>
            <a:r>
              <a:rPr sz="2400" spc="-150" dirty="0">
                <a:latin typeface="Times New Roman" panose="02020603050405020304" pitchFamily="18" charset="0"/>
                <a:cs typeface="Times New Roman" panose="02020603050405020304" pitchFamily="18" charset="0"/>
              </a:rPr>
              <a:t>5KB</a:t>
            </a:r>
            <a:endParaRPr sz="2400">
              <a:latin typeface="Times New Roman" panose="02020603050405020304" pitchFamily="18" charset="0"/>
              <a:cs typeface="Times New Roman" panose="02020603050405020304" pitchFamily="18" charset="0"/>
            </a:endParaRPr>
          </a:p>
        </p:txBody>
      </p:sp>
      <p:sp>
        <p:nvSpPr>
          <p:cNvPr id="12" name="object 12">
            <a:extLst>
              <a:ext uri="{FF2B5EF4-FFF2-40B4-BE49-F238E27FC236}">
                <a16:creationId xmlns:a16="http://schemas.microsoft.com/office/drawing/2014/main" id="{D3E5735F-E887-4715-7681-8C3599367793}"/>
              </a:ext>
            </a:extLst>
          </p:cNvPr>
          <p:cNvSpPr txBox="1"/>
          <p:nvPr/>
        </p:nvSpPr>
        <p:spPr>
          <a:xfrm>
            <a:off x="5355318" y="2059692"/>
            <a:ext cx="1752600" cy="1369157"/>
          </a:xfrm>
          <a:prstGeom prst="rect">
            <a:avLst/>
          </a:prstGeom>
        </p:spPr>
        <p:txBody>
          <a:bodyPr vert="horz" wrap="square" lIns="0" tIns="45085" rIns="0" bIns="0" rtlCol="0">
            <a:spAutoFit/>
          </a:bodyPr>
          <a:lstStyle/>
          <a:p>
            <a:pPr marL="658495" marR="640715" algn="just">
              <a:lnSpc>
                <a:spcPts val="3600"/>
              </a:lnSpc>
              <a:spcBef>
                <a:spcPts val="355"/>
              </a:spcBef>
            </a:pPr>
            <a:r>
              <a:rPr sz="1800" spc="-30" dirty="0">
                <a:solidFill>
                  <a:srgbClr val="6B84B5"/>
                </a:solidFill>
                <a:latin typeface="Times New Roman" panose="02020603050405020304" pitchFamily="18" charset="0"/>
                <a:cs typeface="Times New Roman" panose="02020603050405020304" pitchFamily="18" charset="0"/>
              </a:rPr>
              <a:t>Row  Row  Row</a:t>
            </a:r>
            <a:endParaRPr sz="1800">
              <a:latin typeface="Times New Roman" panose="02020603050405020304" pitchFamily="18" charset="0"/>
              <a:cs typeface="Times New Roman" panose="02020603050405020304" pitchFamily="18" charset="0"/>
            </a:endParaRPr>
          </a:p>
        </p:txBody>
      </p:sp>
      <p:sp>
        <p:nvSpPr>
          <p:cNvPr id="13" name="object 13">
            <a:extLst>
              <a:ext uri="{FF2B5EF4-FFF2-40B4-BE49-F238E27FC236}">
                <a16:creationId xmlns:a16="http://schemas.microsoft.com/office/drawing/2014/main" id="{29809FE2-3D58-CD8C-77FA-C5C2D9A2E867}"/>
              </a:ext>
            </a:extLst>
          </p:cNvPr>
          <p:cNvSpPr/>
          <p:nvPr/>
        </p:nvSpPr>
        <p:spPr>
          <a:xfrm>
            <a:off x="3755118" y="2593092"/>
            <a:ext cx="1371600" cy="571500"/>
          </a:xfrm>
          <a:custGeom>
            <a:avLst/>
            <a:gdLst/>
            <a:ahLst/>
            <a:cxnLst/>
            <a:rect l="l" t="t" r="r" b="b"/>
            <a:pathLst>
              <a:path w="1371600" h="571500">
                <a:moveTo>
                  <a:pt x="1085850" y="0"/>
                </a:moveTo>
                <a:lnTo>
                  <a:pt x="1085850" y="142875"/>
                </a:lnTo>
                <a:lnTo>
                  <a:pt x="0" y="142875"/>
                </a:lnTo>
                <a:lnTo>
                  <a:pt x="0" y="428625"/>
                </a:lnTo>
                <a:lnTo>
                  <a:pt x="1085850" y="428625"/>
                </a:lnTo>
                <a:lnTo>
                  <a:pt x="1085850" y="571500"/>
                </a:lnTo>
                <a:lnTo>
                  <a:pt x="1371600" y="285750"/>
                </a:lnTo>
                <a:lnTo>
                  <a:pt x="1085850" y="0"/>
                </a:lnTo>
                <a:close/>
              </a:path>
            </a:pathLst>
          </a:custGeom>
          <a:solidFill>
            <a:srgbClr val="D7ABBE"/>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nvGrpSpPr>
          <p:cNvPr id="14" name="object 14">
            <a:extLst>
              <a:ext uri="{FF2B5EF4-FFF2-40B4-BE49-F238E27FC236}">
                <a16:creationId xmlns:a16="http://schemas.microsoft.com/office/drawing/2014/main" id="{503EFAD5-8941-2A8A-1B02-60D99E9C5F9A}"/>
              </a:ext>
            </a:extLst>
          </p:cNvPr>
          <p:cNvGrpSpPr/>
          <p:nvPr/>
        </p:nvGrpSpPr>
        <p:grpSpPr>
          <a:xfrm>
            <a:off x="8708117" y="2059692"/>
            <a:ext cx="3124200" cy="1676400"/>
            <a:chOff x="9093707" y="2769108"/>
            <a:chExt cx="3124200" cy="1676400"/>
          </a:xfrm>
        </p:grpSpPr>
        <p:sp>
          <p:nvSpPr>
            <p:cNvPr id="15" name="object 15">
              <a:extLst>
                <a:ext uri="{FF2B5EF4-FFF2-40B4-BE49-F238E27FC236}">
                  <a16:creationId xmlns:a16="http://schemas.microsoft.com/office/drawing/2014/main" id="{A8477289-39A0-110B-5ED0-378CAE7BE292}"/>
                </a:ext>
              </a:extLst>
            </p:cNvPr>
            <p:cNvSpPr/>
            <p:nvPr/>
          </p:nvSpPr>
          <p:spPr>
            <a:xfrm>
              <a:off x="9093707" y="2769108"/>
              <a:ext cx="3124200" cy="1676400"/>
            </a:xfrm>
            <a:custGeom>
              <a:avLst/>
              <a:gdLst/>
              <a:ahLst/>
              <a:cxnLst/>
              <a:rect l="l" t="t" r="r" b="b"/>
              <a:pathLst>
                <a:path w="3124200" h="1676400">
                  <a:moveTo>
                    <a:pt x="3124200" y="0"/>
                  </a:moveTo>
                  <a:lnTo>
                    <a:pt x="0" y="0"/>
                  </a:lnTo>
                  <a:lnTo>
                    <a:pt x="0" y="1676400"/>
                  </a:lnTo>
                  <a:lnTo>
                    <a:pt x="3124200" y="1676400"/>
                  </a:lnTo>
                  <a:lnTo>
                    <a:pt x="3124200" y="0"/>
                  </a:lnTo>
                  <a:close/>
                </a:path>
              </a:pathLst>
            </a:custGeom>
            <a:solidFill>
              <a:srgbClr val="6C9048"/>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16" name="object 16">
              <a:extLst>
                <a:ext uri="{FF2B5EF4-FFF2-40B4-BE49-F238E27FC236}">
                  <a16:creationId xmlns:a16="http://schemas.microsoft.com/office/drawing/2014/main" id="{1E9535BB-191D-19E1-548C-673456464A32}"/>
                </a:ext>
              </a:extLst>
            </p:cNvPr>
            <p:cNvSpPr/>
            <p:nvPr/>
          </p:nvSpPr>
          <p:spPr>
            <a:xfrm>
              <a:off x="9246108" y="2935224"/>
              <a:ext cx="1450975" cy="1282065"/>
            </a:xfrm>
            <a:custGeom>
              <a:avLst/>
              <a:gdLst/>
              <a:ahLst/>
              <a:cxnLst/>
              <a:rect l="l" t="t" r="r" b="b"/>
              <a:pathLst>
                <a:path w="1450975" h="1282064">
                  <a:moveTo>
                    <a:pt x="1450848" y="900684"/>
                  </a:moveTo>
                  <a:lnTo>
                    <a:pt x="0" y="900684"/>
                  </a:lnTo>
                  <a:lnTo>
                    <a:pt x="0" y="1281684"/>
                  </a:lnTo>
                  <a:lnTo>
                    <a:pt x="1450848" y="1281684"/>
                  </a:lnTo>
                  <a:lnTo>
                    <a:pt x="1450848" y="900684"/>
                  </a:lnTo>
                  <a:close/>
                </a:path>
                <a:path w="1450975" h="1282064">
                  <a:moveTo>
                    <a:pt x="1450848" y="443484"/>
                  </a:moveTo>
                  <a:lnTo>
                    <a:pt x="0" y="443484"/>
                  </a:lnTo>
                  <a:lnTo>
                    <a:pt x="0" y="824484"/>
                  </a:lnTo>
                  <a:lnTo>
                    <a:pt x="1450848" y="824484"/>
                  </a:lnTo>
                  <a:lnTo>
                    <a:pt x="1450848" y="443484"/>
                  </a:lnTo>
                  <a:close/>
                </a:path>
                <a:path w="1450975" h="1282064">
                  <a:moveTo>
                    <a:pt x="1450848" y="0"/>
                  </a:moveTo>
                  <a:lnTo>
                    <a:pt x="0" y="0"/>
                  </a:lnTo>
                  <a:lnTo>
                    <a:pt x="0" y="381000"/>
                  </a:lnTo>
                  <a:lnTo>
                    <a:pt x="1450848" y="381000"/>
                  </a:lnTo>
                  <a:lnTo>
                    <a:pt x="1450848" y="0"/>
                  </a:lnTo>
                  <a:close/>
                </a:path>
              </a:pathLst>
            </a:custGeom>
            <a:solidFill>
              <a:srgbClr val="E0B1B1"/>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grpSp>
      <p:sp>
        <p:nvSpPr>
          <p:cNvPr id="17" name="object 17">
            <a:extLst>
              <a:ext uri="{FF2B5EF4-FFF2-40B4-BE49-F238E27FC236}">
                <a16:creationId xmlns:a16="http://schemas.microsoft.com/office/drawing/2014/main" id="{651455EA-0B1F-C517-0579-B60202824307}"/>
              </a:ext>
            </a:extLst>
          </p:cNvPr>
          <p:cNvSpPr txBox="1"/>
          <p:nvPr/>
        </p:nvSpPr>
        <p:spPr>
          <a:xfrm>
            <a:off x="9273077" y="3870712"/>
            <a:ext cx="2221865" cy="720725"/>
          </a:xfrm>
          <a:prstGeom prst="rect">
            <a:avLst/>
          </a:prstGeom>
        </p:spPr>
        <p:txBody>
          <a:bodyPr vert="horz" wrap="square" lIns="0" tIns="53975" rIns="0" bIns="0" rtlCol="0">
            <a:spAutoFit/>
          </a:bodyPr>
          <a:lstStyle/>
          <a:p>
            <a:pPr marL="388620" marR="5080" indent="-376555">
              <a:lnSpc>
                <a:spcPts val="2590"/>
              </a:lnSpc>
              <a:spcBef>
                <a:spcPts val="425"/>
              </a:spcBef>
            </a:pPr>
            <a:r>
              <a:rPr sz="2400" spc="-15" dirty="0">
                <a:latin typeface="Times New Roman" panose="02020603050405020304" pitchFamily="18" charset="0"/>
                <a:cs typeface="Times New Roman" panose="02020603050405020304" pitchFamily="18" charset="0"/>
              </a:rPr>
              <a:t>Using </a:t>
            </a:r>
            <a:r>
              <a:rPr sz="2400" spc="-150" dirty="0">
                <a:latin typeface="Times New Roman" panose="02020603050405020304" pitchFamily="18" charset="0"/>
                <a:cs typeface="Times New Roman" panose="02020603050405020304" pitchFamily="18" charset="0"/>
              </a:rPr>
              <a:t>8KB</a:t>
            </a:r>
            <a:r>
              <a:rPr sz="2400" spc="-420" dirty="0">
                <a:latin typeface="Times New Roman" panose="02020603050405020304" pitchFamily="18" charset="0"/>
                <a:cs typeface="Times New Roman" panose="02020603050405020304" pitchFamily="18" charset="0"/>
              </a:rPr>
              <a:t> </a:t>
            </a:r>
            <a:r>
              <a:rPr sz="2400" spc="-55" dirty="0">
                <a:latin typeface="Times New Roman" panose="02020603050405020304" pitchFamily="18" charset="0"/>
                <a:cs typeface="Times New Roman" panose="02020603050405020304" pitchFamily="18" charset="0"/>
              </a:rPr>
              <a:t>space  </a:t>
            </a:r>
            <a:r>
              <a:rPr sz="2400" spc="50" dirty="0">
                <a:latin typeface="Times New Roman" panose="02020603050405020304" pitchFamily="18" charset="0"/>
                <a:cs typeface="Times New Roman" panose="02020603050405020304" pitchFamily="18" charset="0"/>
              </a:rPr>
              <a:t>on</a:t>
            </a:r>
            <a:r>
              <a:rPr sz="2400" spc="-204" dirty="0">
                <a:latin typeface="Times New Roman" panose="02020603050405020304" pitchFamily="18" charset="0"/>
                <a:cs typeface="Times New Roman" panose="02020603050405020304" pitchFamily="18" charset="0"/>
              </a:rPr>
              <a:t> </a:t>
            </a:r>
            <a:r>
              <a:rPr sz="2400" spc="10" dirty="0">
                <a:latin typeface="Times New Roman" panose="02020603050405020304" pitchFamily="18" charset="0"/>
                <a:cs typeface="Times New Roman" panose="02020603050405020304" pitchFamily="18" charset="0"/>
              </a:rPr>
              <a:t>storage</a:t>
            </a:r>
            <a:endParaRPr sz="2400">
              <a:latin typeface="Times New Roman" panose="02020603050405020304" pitchFamily="18" charset="0"/>
              <a:cs typeface="Times New Roman" panose="02020603050405020304" pitchFamily="18" charset="0"/>
            </a:endParaRPr>
          </a:p>
        </p:txBody>
      </p:sp>
      <p:sp>
        <p:nvSpPr>
          <p:cNvPr id="18" name="object 18">
            <a:extLst>
              <a:ext uri="{FF2B5EF4-FFF2-40B4-BE49-F238E27FC236}">
                <a16:creationId xmlns:a16="http://schemas.microsoft.com/office/drawing/2014/main" id="{36BD9FE2-18B9-5D64-EC03-D21819FAF85E}"/>
              </a:ext>
            </a:extLst>
          </p:cNvPr>
          <p:cNvSpPr txBox="1"/>
          <p:nvPr/>
        </p:nvSpPr>
        <p:spPr>
          <a:xfrm>
            <a:off x="8708117" y="2059692"/>
            <a:ext cx="3124200" cy="1325171"/>
          </a:xfrm>
          <a:prstGeom prst="rect">
            <a:avLst/>
          </a:prstGeom>
        </p:spPr>
        <p:txBody>
          <a:bodyPr vert="horz" wrap="square" lIns="0" tIns="21590" rIns="0" bIns="0" rtlCol="0">
            <a:spAutoFit/>
          </a:bodyPr>
          <a:lstStyle/>
          <a:p>
            <a:pPr marL="653415" marR="2016760" algn="just">
              <a:lnSpc>
                <a:spcPct val="163900"/>
              </a:lnSpc>
              <a:spcBef>
                <a:spcPts val="170"/>
              </a:spcBef>
            </a:pPr>
            <a:r>
              <a:rPr sz="1800" spc="-30" dirty="0">
                <a:solidFill>
                  <a:srgbClr val="6B84B5"/>
                </a:solidFill>
                <a:latin typeface="Times New Roman" panose="02020603050405020304" pitchFamily="18" charset="0"/>
                <a:cs typeface="Times New Roman" panose="02020603050405020304" pitchFamily="18" charset="0"/>
              </a:rPr>
              <a:t>Row  Row  Row</a:t>
            </a:r>
            <a:endParaRPr sz="1800">
              <a:latin typeface="Times New Roman" panose="02020603050405020304" pitchFamily="18" charset="0"/>
              <a:cs typeface="Times New Roman" panose="02020603050405020304" pitchFamily="18" charset="0"/>
            </a:endParaRPr>
          </a:p>
        </p:txBody>
      </p:sp>
      <p:sp>
        <p:nvSpPr>
          <p:cNvPr id="19" name="object 19">
            <a:extLst>
              <a:ext uri="{FF2B5EF4-FFF2-40B4-BE49-F238E27FC236}">
                <a16:creationId xmlns:a16="http://schemas.microsoft.com/office/drawing/2014/main" id="{C09AA848-F9B9-3D96-CCDF-33E503AEA49C}"/>
              </a:ext>
            </a:extLst>
          </p:cNvPr>
          <p:cNvSpPr/>
          <p:nvPr/>
        </p:nvSpPr>
        <p:spPr>
          <a:xfrm>
            <a:off x="7277081" y="2564136"/>
            <a:ext cx="1371600" cy="571500"/>
          </a:xfrm>
          <a:custGeom>
            <a:avLst/>
            <a:gdLst/>
            <a:ahLst/>
            <a:cxnLst/>
            <a:rect l="l" t="t" r="r" b="b"/>
            <a:pathLst>
              <a:path w="1371600" h="571500">
                <a:moveTo>
                  <a:pt x="1085850" y="0"/>
                </a:moveTo>
                <a:lnTo>
                  <a:pt x="1085850" y="142875"/>
                </a:lnTo>
                <a:lnTo>
                  <a:pt x="0" y="142875"/>
                </a:lnTo>
                <a:lnTo>
                  <a:pt x="0" y="428625"/>
                </a:lnTo>
                <a:lnTo>
                  <a:pt x="1085850" y="428625"/>
                </a:lnTo>
                <a:lnTo>
                  <a:pt x="1085850" y="571500"/>
                </a:lnTo>
                <a:lnTo>
                  <a:pt x="1371600" y="285750"/>
                </a:lnTo>
                <a:lnTo>
                  <a:pt x="1085850" y="0"/>
                </a:lnTo>
                <a:close/>
              </a:path>
            </a:pathLst>
          </a:custGeom>
          <a:solidFill>
            <a:srgbClr val="D7ABBE"/>
          </a:solidFill>
        </p:spPr>
        <p:txBody>
          <a:bodyPr wrap="square" lIns="0" tIns="0" rIns="0" bIns="0" rtlCol="0"/>
          <a:lstStyle/>
          <a:p>
            <a:endParaRPr>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6E78C2B7-52A9-B709-9FC3-EF18BE30C172}"/>
              </a:ext>
            </a:extLst>
          </p:cNvPr>
          <p:cNvSpPr txBox="1"/>
          <p:nvPr/>
        </p:nvSpPr>
        <p:spPr>
          <a:xfrm>
            <a:off x="766554" y="5464885"/>
            <a:ext cx="10728388" cy="707886"/>
          </a:xfrm>
          <a:prstGeom prst="rect">
            <a:avLst/>
          </a:prstGeom>
          <a:noFill/>
        </p:spPr>
        <p:txBody>
          <a:bodyPr wrap="square" rtlCol="0">
            <a:spAutoFit/>
          </a:bodyPr>
          <a:lstStyle/>
          <a:p>
            <a:pPr marL="285750" indent="-285750">
              <a:buFont typeface="Arial" panose="020B0604020202020204" pitchFamily="34" charset="0"/>
              <a:buChar char="•"/>
            </a:pPr>
            <a:r>
              <a:rPr kumimoji="1" lang="en-US" altLang="zh-CN" sz="2000" dirty="0" err="1">
                <a:latin typeface="Times New Roman" panose="02020603050405020304" pitchFamily="18" charset="0"/>
                <a:cs typeface="Times New Roman" panose="02020603050405020304" pitchFamily="18" charset="0"/>
              </a:rPr>
              <a:t>InnoDB</a:t>
            </a:r>
            <a:r>
              <a:rPr kumimoji="1" lang="zh-CN" altLang="en-US" sz="2000" dirty="0">
                <a:latin typeface="Times New Roman" panose="02020603050405020304" pitchFamily="18" charset="0"/>
                <a:cs typeface="Times New Roman" panose="02020603050405020304" pitchFamily="18" charset="0"/>
              </a:rPr>
              <a:t>按页压缩。在</a:t>
            </a:r>
            <a:r>
              <a:rPr kumimoji="1" lang="en-US" altLang="zh-CN" sz="2000" dirty="0">
                <a:latin typeface="Times New Roman" panose="02020603050405020304" pitchFamily="18" charset="0"/>
                <a:cs typeface="Times New Roman" panose="02020603050405020304" pitchFamily="18" charset="0"/>
              </a:rPr>
              <a:t>MySQL5.7</a:t>
            </a:r>
            <a:r>
              <a:rPr kumimoji="1" lang="zh-CN" altLang="en-US" sz="2000" dirty="0">
                <a:latin typeface="Times New Roman" panose="02020603050405020304" pitchFamily="18" charset="0"/>
                <a:cs typeface="Times New Roman" panose="02020603050405020304" pitchFamily="18" charset="0"/>
              </a:rPr>
              <a:t>之前，</a:t>
            </a:r>
            <a:r>
              <a:rPr kumimoji="1" lang="en-US" altLang="zh-CN" sz="2000" dirty="0">
                <a:latin typeface="Times New Roman" panose="02020603050405020304" pitchFamily="18" charset="0"/>
                <a:cs typeface="Times New Roman" panose="02020603050405020304" pitchFamily="18" charset="0"/>
              </a:rPr>
              <a:t>page</a:t>
            </a:r>
            <a:r>
              <a:rPr kumimoji="1" lang="zh-CN" altLang="en-US" sz="2000" dirty="0">
                <a:latin typeface="Times New Roman" panose="02020603050405020304" pitchFamily="18" charset="0"/>
                <a:cs typeface="Times New Roman" panose="02020603050405020304" pitchFamily="18" charset="0"/>
              </a:rPr>
              <a:t>大小需要与</a:t>
            </a:r>
            <a:r>
              <a:rPr kumimoji="1" lang="en-US" altLang="zh-CN" sz="2000" dirty="0">
                <a:latin typeface="Times New Roman" panose="02020603050405020304" pitchFamily="18" charset="0"/>
                <a:cs typeface="Times New Roman" panose="02020603050405020304" pitchFamily="18" charset="0"/>
              </a:rPr>
              <a:t>4KB</a:t>
            </a:r>
            <a:r>
              <a:rPr kumimoji="1" lang="zh-CN" altLang="en-US" sz="2000" dirty="0">
                <a:latin typeface="Times New Roman" panose="02020603050405020304" pitchFamily="18" charset="0"/>
                <a:cs typeface="Times New Roman" panose="02020603050405020304" pitchFamily="18" charset="0"/>
              </a:rPr>
              <a:t>对齐， </a:t>
            </a:r>
            <a:r>
              <a:rPr kumimoji="1" lang="en-US" altLang="zh-CN" sz="2000" dirty="0">
                <a:latin typeface="Times New Roman" panose="02020603050405020304" pitchFamily="18" charset="0"/>
                <a:cs typeface="Times New Roman" panose="02020603050405020304" pitchFamily="18" charset="0"/>
              </a:rPr>
              <a:t>MySQL5.7</a:t>
            </a:r>
            <a:r>
              <a:rPr kumimoji="1" lang="zh-CN" altLang="en-US" sz="2000" dirty="0">
                <a:latin typeface="Times New Roman" panose="02020603050405020304" pitchFamily="18" charset="0"/>
                <a:cs typeface="Times New Roman" panose="02020603050405020304" pitchFamily="18" charset="0"/>
              </a:rPr>
              <a:t>之后，也要与</a:t>
            </a:r>
            <a:r>
              <a:rPr kumimoji="1" lang="en-US" altLang="zh-CN" sz="2000" dirty="0">
                <a:latin typeface="Times New Roman" panose="02020603050405020304" pitchFamily="18" charset="0"/>
                <a:cs typeface="Times New Roman" panose="02020603050405020304" pitchFamily="18" charset="0"/>
              </a:rPr>
              <a:t>OS/</a:t>
            </a:r>
            <a:r>
              <a:rPr kumimoji="1" lang="zh-CN" altLang="en-US" sz="2000" dirty="0">
                <a:latin typeface="Times New Roman" panose="02020603050405020304" pitchFamily="18" charset="0"/>
                <a:cs typeface="Times New Roman" panose="02020603050405020304" pitchFamily="18" charset="0"/>
              </a:rPr>
              <a:t>设备扇区对齐。</a:t>
            </a:r>
            <a:endParaRPr kumimoji="1" lang="en-US"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77061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RocksDB</a:t>
            </a:r>
            <a:endParaRPr kumimoji="1" lang="zh-CN" altLang="en-US" dirty="0">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a:xfrm>
            <a:off x="838200" y="1553377"/>
            <a:ext cx="10515600" cy="4939498"/>
          </a:xfrm>
        </p:spPr>
        <p:txBody>
          <a:bodyPr>
            <a:normAutofit fontScale="92500" lnSpcReduction="10000"/>
          </a:bodyPr>
          <a:lstStyle/>
          <a:p>
            <a:pPr marL="227329" indent="-215265">
              <a:lnSpc>
                <a:spcPct val="100000"/>
              </a:lnSpc>
              <a:spcBef>
                <a:spcPts val="100"/>
              </a:spcBef>
              <a:buClr>
                <a:srgbClr val="415995"/>
              </a:buClr>
              <a:buSzPct val="62500"/>
              <a:buChar char="▪"/>
              <a:tabLst>
                <a:tab pos="227329" algn="l"/>
                <a:tab pos="227965" algn="l"/>
              </a:tabLst>
            </a:pPr>
            <a:r>
              <a:rPr lang="en" altLang="zh-CN" sz="2400" spc="65" dirty="0">
                <a:hlinkClick r:id="rId3"/>
              </a:rPr>
              <a:t>http://rocksdb.org/</a:t>
            </a:r>
            <a:endParaRPr lang="en" altLang="zh-CN" sz="2400" dirty="0"/>
          </a:p>
          <a:p>
            <a:pPr marL="227329" indent="-215265">
              <a:lnSpc>
                <a:spcPct val="100000"/>
              </a:lnSpc>
              <a:spcBef>
                <a:spcPts val="1989"/>
              </a:spcBef>
              <a:buClr>
                <a:srgbClr val="415995"/>
              </a:buClr>
              <a:buSzPct val="62500"/>
              <a:buChar char="▪"/>
              <a:tabLst>
                <a:tab pos="227329" algn="l"/>
                <a:tab pos="227965" algn="l"/>
              </a:tabLst>
            </a:pPr>
            <a:r>
              <a:rPr lang="en" altLang="zh-CN" sz="2400" spc="-10" dirty="0"/>
              <a:t>Forked </a:t>
            </a:r>
            <a:r>
              <a:rPr lang="en" altLang="zh-CN" sz="2400" spc="90" dirty="0"/>
              <a:t>from</a:t>
            </a:r>
            <a:r>
              <a:rPr lang="en" altLang="zh-CN" sz="2400" spc="-380" dirty="0"/>
              <a:t> </a:t>
            </a:r>
            <a:r>
              <a:rPr lang="en" altLang="zh-CN" sz="2400" spc="-65" dirty="0" err="1"/>
              <a:t>LevelDB</a:t>
            </a:r>
            <a:endParaRPr lang="en" altLang="zh-CN" sz="2400" dirty="0"/>
          </a:p>
          <a:p>
            <a:pPr marL="492759" lvl="1" indent="-239395">
              <a:lnSpc>
                <a:spcPct val="100000"/>
              </a:lnSpc>
              <a:spcBef>
                <a:spcPts val="1685"/>
              </a:spcBef>
              <a:buClr>
                <a:srgbClr val="898989"/>
              </a:buClr>
              <a:buSzPct val="62500"/>
              <a:buChar char="▪"/>
              <a:tabLst>
                <a:tab pos="492125" algn="l"/>
                <a:tab pos="492759" algn="l"/>
              </a:tabLst>
            </a:pPr>
            <a:r>
              <a:rPr lang="en" altLang="zh-CN" sz="2000" spc="-45" dirty="0"/>
              <a:t>Key-Value</a:t>
            </a:r>
            <a:r>
              <a:rPr lang="en" altLang="zh-CN" sz="2000" spc="-160" dirty="0"/>
              <a:t> </a:t>
            </a:r>
            <a:r>
              <a:rPr lang="en" altLang="zh-CN" sz="2000" spc="-120" dirty="0"/>
              <a:t>LSM</a:t>
            </a:r>
            <a:r>
              <a:rPr lang="en" altLang="zh-CN" sz="2000" spc="-175" dirty="0"/>
              <a:t> </a:t>
            </a:r>
            <a:r>
              <a:rPr lang="en" altLang="zh-CN" sz="2000" spc="-60" dirty="0"/>
              <a:t>(Log</a:t>
            </a:r>
            <a:r>
              <a:rPr lang="en" altLang="zh-CN" sz="2000" spc="-160" dirty="0"/>
              <a:t> </a:t>
            </a:r>
            <a:r>
              <a:rPr lang="en" altLang="zh-CN" sz="2000" spc="35" dirty="0"/>
              <a:t>Structured</a:t>
            </a:r>
            <a:r>
              <a:rPr lang="en" altLang="zh-CN" sz="2000" spc="-190" dirty="0"/>
              <a:t> </a:t>
            </a:r>
            <a:r>
              <a:rPr lang="en" altLang="zh-CN" sz="2000" spc="-25" dirty="0"/>
              <a:t>Merge)</a:t>
            </a:r>
            <a:r>
              <a:rPr lang="en" altLang="zh-CN" sz="2000" spc="-170" dirty="0"/>
              <a:t> </a:t>
            </a:r>
            <a:r>
              <a:rPr lang="en" altLang="zh-CN" sz="2000" spc="40" dirty="0"/>
              <a:t>persistent</a:t>
            </a:r>
            <a:r>
              <a:rPr lang="en" altLang="zh-CN" sz="2000" spc="-175" dirty="0"/>
              <a:t> </a:t>
            </a:r>
            <a:r>
              <a:rPr lang="en" altLang="zh-CN" sz="2000" spc="35" dirty="0"/>
              <a:t>store</a:t>
            </a:r>
            <a:endParaRPr lang="en" altLang="zh-CN" sz="2000" dirty="0"/>
          </a:p>
          <a:p>
            <a:pPr marL="492759" lvl="1" indent="-239395">
              <a:lnSpc>
                <a:spcPct val="100000"/>
              </a:lnSpc>
              <a:spcBef>
                <a:spcPts val="1645"/>
              </a:spcBef>
              <a:buClr>
                <a:srgbClr val="898989"/>
              </a:buClr>
              <a:buSzPct val="62500"/>
              <a:buChar char="▪"/>
              <a:tabLst>
                <a:tab pos="492125" algn="l"/>
                <a:tab pos="492759" algn="l"/>
              </a:tabLst>
            </a:pPr>
            <a:r>
              <a:rPr lang="en" altLang="zh-CN" sz="2000" spc="-25" dirty="0"/>
              <a:t>Embedded</a:t>
            </a:r>
            <a:endParaRPr lang="en" altLang="zh-CN" sz="2000" dirty="0"/>
          </a:p>
          <a:p>
            <a:pPr marL="492759" lvl="1" indent="-239395">
              <a:lnSpc>
                <a:spcPct val="100000"/>
              </a:lnSpc>
              <a:spcBef>
                <a:spcPts val="1645"/>
              </a:spcBef>
              <a:buClr>
                <a:srgbClr val="898989"/>
              </a:buClr>
              <a:buSzPct val="62500"/>
              <a:buChar char="▪"/>
              <a:tabLst>
                <a:tab pos="492125" algn="l"/>
                <a:tab pos="492759" algn="l"/>
              </a:tabLst>
            </a:pPr>
            <a:r>
              <a:rPr lang="en" altLang="zh-CN" sz="2000" spc="10" dirty="0"/>
              <a:t>Data </a:t>
            </a:r>
            <a:r>
              <a:rPr lang="en" altLang="zh-CN" sz="2000" spc="35" dirty="0"/>
              <a:t>stored</a:t>
            </a:r>
            <a:r>
              <a:rPr lang="en" altLang="zh-CN" sz="2000" spc="-355" dirty="0"/>
              <a:t> </a:t>
            </a:r>
            <a:r>
              <a:rPr lang="en" altLang="zh-CN" sz="2000" spc="40" dirty="0"/>
              <a:t>locally</a:t>
            </a:r>
            <a:endParaRPr lang="en" altLang="zh-CN" sz="2000" dirty="0"/>
          </a:p>
          <a:p>
            <a:pPr marL="492759" lvl="1" indent="-239395">
              <a:lnSpc>
                <a:spcPct val="100000"/>
              </a:lnSpc>
              <a:spcBef>
                <a:spcPts val="1630"/>
              </a:spcBef>
              <a:buClr>
                <a:srgbClr val="898989"/>
              </a:buClr>
              <a:buSzPct val="62500"/>
              <a:buChar char="▪"/>
              <a:tabLst>
                <a:tab pos="492125" algn="l"/>
                <a:tab pos="492759" algn="l"/>
              </a:tabLst>
            </a:pPr>
            <a:r>
              <a:rPr lang="en" altLang="zh-CN" sz="2000" spc="25" dirty="0"/>
              <a:t>Optimized</a:t>
            </a:r>
            <a:r>
              <a:rPr lang="en" altLang="zh-CN" sz="2000" spc="-180" dirty="0"/>
              <a:t> </a:t>
            </a:r>
            <a:r>
              <a:rPr lang="en" altLang="zh-CN" sz="2000" spc="90" dirty="0"/>
              <a:t>for</a:t>
            </a:r>
            <a:r>
              <a:rPr lang="en" altLang="zh-CN" sz="2000" spc="-150" dirty="0"/>
              <a:t> </a:t>
            </a:r>
            <a:r>
              <a:rPr lang="en" altLang="zh-CN" sz="2000" spc="55" dirty="0"/>
              <a:t>fast</a:t>
            </a:r>
            <a:r>
              <a:rPr lang="en" altLang="zh-CN" sz="2000" spc="-150" dirty="0"/>
              <a:t> </a:t>
            </a:r>
            <a:r>
              <a:rPr lang="en" altLang="zh-CN" sz="2000" spc="10" dirty="0"/>
              <a:t>storage</a:t>
            </a:r>
            <a:endParaRPr lang="en" altLang="zh-CN" sz="3100" dirty="0"/>
          </a:p>
          <a:p>
            <a:pPr marL="227329" indent="-215265">
              <a:lnSpc>
                <a:spcPct val="100000"/>
              </a:lnSpc>
              <a:buClr>
                <a:srgbClr val="415995"/>
              </a:buClr>
              <a:buSzPct val="62500"/>
              <a:buChar char="▪"/>
              <a:tabLst>
                <a:tab pos="227329" algn="l"/>
                <a:tab pos="227965" algn="l"/>
              </a:tabLst>
            </a:pPr>
            <a:r>
              <a:rPr lang="en" altLang="zh-CN" sz="2400" spc="-65" dirty="0" err="1"/>
              <a:t>LevelDB</a:t>
            </a:r>
            <a:r>
              <a:rPr lang="en" altLang="zh-CN" sz="2400" spc="-200" dirty="0"/>
              <a:t> </a:t>
            </a:r>
            <a:r>
              <a:rPr lang="en" altLang="zh-CN" sz="2400" spc="-5" dirty="0"/>
              <a:t>was</a:t>
            </a:r>
            <a:r>
              <a:rPr lang="en" altLang="zh-CN" sz="2400" spc="-180" dirty="0"/>
              <a:t> </a:t>
            </a:r>
            <a:r>
              <a:rPr lang="en" altLang="zh-CN" sz="2400" spc="20" dirty="0"/>
              <a:t>created</a:t>
            </a:r>
            <a:r>
              <a:rPr lang="en" altLang="zh-CN" sz="2400" spc="-180" dirty="0"/>
              <a:t> </a:t>
            </a:r>
            <a:r>
              <a:rPr lang="en" altLang="zh-CN" sz="2400" spc="35" dirty="0"/>
              <a:t>by</a:t>
            </a:r>
            <a:r>
              <a:rPr lang="en" altLang="zh-CN" sz="2400" spc="-170" dirty="0"/>
              <a:t> </a:t>
            </a:r>
            <a:r>
              <a:rPr lang="en" altLang="zh-CN" sz="2400" spc="-40" dirty="0"/>
              <a:t>Google</a:t>
            </a:r>
            <a:endParaRPr lang="en" altLang="zh-CN" sz="2400" dirty="0"/>
          </a:p>
          <a:p>
            <a:pPr marL="227329" indent="-215265">
              <a:lnSpc>
                <a:spcPct val="100000"/>
              </a:lnSpc>
              <a:spcBef>
                <a:spcPts val="1980"/>
              </a:spcBef>
              <a:buClr>
                <a:srgbClr val="415995"/>
              </a:buClr>
              <a:buSzPct val="62500"/>
              <a:buChar char="▪"/>
              <a:tabLst>
                <a:tab pos="227329" algn="l"/>
                <a:tab pos="227965" algn="l"/>
              </a:tabLst>
            </a:pPr>
            <a:r>
              <a:rPr lang="en" altLang="zh-CN" sz="2400" spc="-35" dirty="0"/>
              <a:t>Facebook</a:t>
            </a:r>
            <a:r>
              <a:rPr lang="en" altLang="zh-CN" sz="2400" spc="-195" dirty="0"/>
              <a:t> </a:t>
            </a:r>
            <a:r>
              <a:rPr lang="en" altLang="zh-CN" sz="2400" spc="55" dirty="0"/>
              <a:t>forked</a:t>
            </a:r>
            <a:r>
              <a:rPr lang="en" altLang="zh-CN" sz="2400" spc="-195" dirty="0"/>
              <a:t> </a:t>
            </a:r>
            <a:r>
              <a:rPr lang="en" altLang="zh-CN" sz="2400" spc="20" dirty="0"/>
              <a:t>and</a:t>
            </a:r>
            <a:r>
              <a:rPr lang="en" altLang="zh-CN" sz="2400" spc="-195" dirty="0"/>
              <a:t> </a:t>
            </a:r>
            <a:r>
              <a:rPr lang="en" altLang="zh-CN" sz="2400" spc="5" dirty="0"/>
              <a:t>developed</a:t>
            </a:r>
            <a:r>
              <a:rPr lang="en" altLang="zh-CN" sz="2400" spc="-170" dirty="0"/>
              <a:t> </a:t>
            </a:r>
            <a:r>
              <a:rPr lang="en" altLang="zh-CN" sz="2400" spc="-105" dirty="0" err="1"/>
              <a:t>RocksDB</a:t>
            </a:r>
            <a:endParaRPr lang="en" altLang="zh-CN" sz="2400" dirty="0"/>
          </a:p>
          <a:p>
            <a:pPr marL="227329" indent="-215265">
              <a:lnSpc>
                <a:spcPct val="100000"/>
              </a:lnSpc>
              <a:spcBef>
                <a:spcPts val="1989"/>
              </a:spcBef>
              <a:buClr>
                <a:srgbClr val="415995"/>
              </a:buClr>
              <a:buSzPct val="62500"/>
              <a:buChar char="▪"/>
              <a:tabLst>
                <a:tab pos="227329" algn="l"/>
                <a:tab pos="227965" algn="l"/>
              </a:tabLst>
            </a:pPr>
            <a:r>
              <a:rPr lang="en" altLang="zh-CN" sz="2400" spc="-65" dirty="0"/>
              <a:t>Used</a:t>
            </a:r>
            <a:r>
              <a:rPr lang="en" altLang="zh-CN" sz="2400" spc="-180" dirty="0"/>
              <a:t> </a:t>
            </a:r>
            <a:r>
              <a:rPr lang="en" altLang="zh-CN" sz="2400" spc="105" dirty="0"/>
              <a:t>at</a:t>
            </a:r>
            <a:r>
              <a:rPr lang="en" altLang="zh-CN" sz="2400" spc="-190" dirty="0"/>
              <a:t> </a:t>
            </a:r>
            <a:r>
              <a:rPr lang="en" altLang="zh-CN" sz="2400" spc="20" dirty="0"/>
              <a:t>many</a:t>
            </a:r>
            <a:r>
              <a:rPr lang="en" altLang="zh-CN" sz="2400" spc="-190" dirty="0"/>
              <a:t> </a:t>
            </a:r>
            <a:r>
              <a:rPr lang="en" altLang="zh-CN" sz="2400" dirty="0"/>
              <a:t>backend</a:t>
            </a:r>
            <a:r>
              <a:rPr lang="en" altLang="zh-CN" sz="2400" spc="-195" dirty="0"/>
              <a:t> </a:t>
            </a:r>
            <a:r>
              <a:rPr lang="en" altLang="zh-CN" sz="2400" spc="-25" dirty="0"/>
              <a:t>services</a:t>
            </a:r>
            <a:r>
              <a:rPr lang="en" altLang="zh-CN" sz="2400" spc="-175" dirty="0"/>
              <a:t> </a:t>
            </a:r>
            <a:r>
              <a:rPr lang="en" altLang="zh-CN" sz="2400" spc="105" dirty="0"/>
              <a:t>at</a:t>
            </a:r>
            <a:r>
              <a:rPr lang="en" altLang="zh-CN" sz="2400" spc="-190" dirty="0"/>
              <a:t> </a:t>
            </a:r>
            <a:r>
              <a:rPr lang="en" altLang="zh-CN" sz="2400" spc="-45" dirty="0"/>
              <a:t>Facebook,</a:t>
            </a:r>
            <a:r>
              <a:rPr lang="en" altLang="zh-CN" sz="2400" spc="-204" dirty="0"/>
              <a:t> </a:t>
            </a:r>
            <a:r>
              <a:rPr lang="en" altLang="zh-CN" sz="2400" spc="20" dirty="0"/>
              <a:t>and</a:t>
            </a:r>
            <a:r>
              <a:rPr lang="en" altLang="zh-CN" sz="2400" spc="-190" dirty="0"/>
              <a:t> </a:t>
            </a:r>
            <a:r>
              <a:rPr lang="en" altLang="zh-CN" sz="2400" spc="20" dirty="0"/>
              <a:t>many</a:t>
            </a:r>
            <a:r>
              <a:rPr lang="en" altLang="zh-CN" sz="2400" spc="-195" dirty="0"/>
              <a:t> </a:t>
            </a:r>
            <a:r>
              <a:rPr lang="en" altLang="zh-CN" sz="2400" spc="50" dirty="0"/>
              <a:t>external</a:t>
            </a:r>
            <a:r>
              <a:rPr lang="en" altLang="zh-CN" sz="2400" spc="-190" dirty="0"/>
              <a:t> </a:t>
            </a:r>
            <a:r>
              <a:rPr lang="en" altLang="zh-CN" sz="2400" spc="15" dirty="0"/>
              <a:t>large</a:t>
            </a:r>
            <a:r>
              <a:rPr lang="en" altLang="zh-CN" sz="2400" spc="-204" dirty="0"/>
              <a:t> </a:t>
            </a:r>
            <a:r>
              <a:rPr lang="en" altLang="zh-CN" sz="2400" spc="-25" dirty="0"/>
              <a:t>services</a:t>
            </a:r>
            <a:endParaRPr lang="en" altLang="zh-CN" sz="2400" dirty="0"/>
          </a:p>
          <a:p>
            <a:pPr marL="227329" indent="-215265">
              <a:lnSpc>
                <a:spcPct val="100000"/>
              </a:lnSpc>
              <a:spcBef>
                <a:spcPts val="1995"/>
              </a:spcBef>
              <a:buClr>
                <a:srgbClr val="415995"/>
              </a:buClr>
              <a:buSzPct val="62500"/>
              <a:buChar char="▪"/>
              <a:tabLst>
                <a:tab pos="227329" algn="l"/>
                <a:tab pos="227965" algn="l"/>
              </a:tabLst>
            </a:pPr>
            <a:r>
              <a:rPr lang="en" altLang="zh-CN" sz="2400" spc="-65" dirty="0"/>
              <a:t>Needs</a:t>
            </a:r>
            <a:r>
              <a:rPr lang="en" altLang="zh-CN" sz="2400" spc="-170" dirty="0"/>
              <a:t> </a:t>
            </a:r>
            <a:r>
              <a:rPr lang="en" altLang="zh-CN" sz="2400" spc="150" dirty="0"/>
              <a:t>to</a:t>
            </a:r>
            <a:r>
              <a:rPr lang="en" altLang="zh-CN" sz="2400" spc="-185" dirty="0"/>
              <a:t> </a:t>
            </a:r>
            <a:r>
              <a:rPr lang="en" altLang="zh-CN" sz="2400" spc="125" dirty="0"/>
              <a:t>write</a:t>
            </a:r>
            <a:r>
              <a:rPr lang="en" altLang="zh-CN" sz="2400" spc="-180" dirty="0"/>
              <a:t> </a:t>
            </a:r>
            <a:r>
              <a:rPr lang="en" altLang="zh-CN" sz="2400" spc="-265" dirty="0"/>
              <a:t>C++</a:t>
            </a:r>
            <a:r>
              <a:rPr lang="en" altLang="zh-CN" sz="2400" spc="-180" dirty="0"/>
              <a:t> </a:t>
            </a:r>
            <a:r>
              <a:rPr lang="en" altLang="zh-CN" sz="2400" spc="75" dirty="0"/>
              <a:t>or</a:t>
            </a:r>
            <a:r>
              <a:rPr lang="en" altLang="zh-CN" sz="2400" spc="-185" dirty="0"/>
              <a:t> </a:t>
            </a:r>
            <a:r>
              <a:rPr lang="en" altLang="zh-CN" sz="2400" spc="-150" dirty="0"/>
              <a:t>Java</a:t>
            </a:r>
            <a:r>
              <a:rPr lang="en" altLang="zh-CN" sz="2400" spc="-185" dirty="0"/>
              <a:t> </a:t>
            </a:r>
            <a:r>
              <a:rPr lang="en" altLang="zh-CN" sz="2400" spc="-20" dirty="0"/>
              <a:t>code</a:t>
            </a:r>
            <a:r>
              <a:rPr lang="en" altLang="zh-CN" sz="2400" spc="-190" dirty="0"/>
              <a:t> </a:t>
            </a:r>
            <a:r>
              <a:rPr lang="en" altLang="zh-CN" sz="2400" spc="150" dirty="0"/>
              <a:t>to</a:t>
            </a:r>
            <a:r>
              <a:rPr lang="en" altLang="zh-CN" sz="2400" spc="-175" dirty="0"/>
              <a:t> </a:t>
            </a:r>
            <a:r>
              <a:rPr lang="en" altLang="zh-CN" sz="2400" spc="-85" dirty="0"/>
              <a:t>access</a:t>
            </a:r>
            <a:r>
              <a:rPr lang="en" altLang="zh-CN" sz="2400" spc="-185" dirty="0"/>
              <a:t> </a:t>
            </a:r>
            <a:r>
              <a:rPr lang="en" altLang="zh-CN" sz="2400" spc="-105" dirty="0" err="1"/>
              <a:t>RocksDB</a:t>
            </a:r>
            <a:endParaRPr lang="en" altLang="zh-CN" sz="2400" dirty="0"/>
          </a:p>
        </p:txBody>
      </p:sp>
      <p:sp>
        <p:nvSpPr>
          <p:cNvPr id="4" name="object 4">
            <a:extLst>
              <a:ext uri="{FF2B5EF4-FFF2-40B4-BE49-F238E27FC236}">
                <a16:creationId xmlns:a16="http://schemas.microsoft.com/office/drawing/2014/main" id="{F05F33DC-C862-8EC6-F894-3A388873A703}"/>
              </a:ext>
            </a:extLst>
          </p:cNvPr>
          <p:cNvSpPr/>
          <p:nvPr/>
        </p:nvSpPr>
        <p:spPr>
          <a:xfrm>
            <a:off x="7174936" y="2559558"/>
            <a:ext cx="4935321" cy="1738883"/>
          </a:xfrm>
          <a:prstGeom prst="rect">
            <a:avLst/>
          </a:prstGeom>
          <a:blipFill>
            <a:blip r:embed="rId4"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4051737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体系结构</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zh-CN" altLang="en-US" dirty="0">
                <a:latin typeface="Times New Roman" panose="02020603050405020304" pitchFamily="18" charset="0"/>
                <a:cs typeface="Times New Roman" panose="02020603050405020304" pitchFamily="18" charset="0"/>
              </a:rPr>
              <a:t>层级</a:t>
            </a:r>
            <a:r>
              <a:rPr kumimoji="1" lang="en-US" altLang="zh-CN" dirty="0">
                <a:latin typeface="Times New Roman" panose="02020603050405020304" pitchFamily="18" charset="0"/>
                <a:cs typeface="Times New Roman" panose="02020603050405020304" pitchFamily="18" charset="0"/>
              </a:rPr>
              <a:t>LSM</a:t>
            </a:r>
            <a:r>
              <a:rPr kumimoji="1" lang="zh-CN" altLang="en-US" dirty="0">
                <a:latin typeface="Times New Roman" panose="02020603050405020304" pitchFamily="18" charset="0"/>
                <a:cs typeface="Times New Roman" panose="02020603050405020304" pitchFamily="18" charset="0"/>
              </a:rPr>
              <a:t>树结构</a:t>
            </a:r>
            <a:endParaRPr kumimoji="1" lang="en-US" altLang="zh-CN" dirty="0">
              <a:latin typeface="Times New Roman" panose="02020603050405020304" pitchFamily="18" charset="0"/>
              <a:cs typeface="Times New Roman" panose="02020603050405020304" pitchFamily="18" charset="0"/>
            </a:endParaRPr>
          </a:p>
          <a:p>
            <a:pPr algn="just"/>
            <a:r>
              <a:rPr kumimoji="1" lang="en-US" altLang="zh-CN" dirty="0" err="1"/>
              <a:t>Memtable</a:t>
            </a:r>
            <a:endParaRPr kumimoji="1" lang="en-US" altLang="zh-CN" dirty="0"/>
          </a:p>
          <a:p>
            <a:pPr algn="just"/>
            <a:r>
              <a:rPr kumimoji="1" lang="en-US" altLang="zh-CN" dirty="0">
                <a:latin typeface="Times New Roman" panose="02020603050405020304" pitchFamily="18" charset="0"/>
                <a:cs typeface="Times New Roman" panose="02020603050405020304" pitchFamily="18" charset="0"/>
              </a:rPr>
              <a:t>WAL</a:t>
            </a:r>
            <a:r>
              <a:rPr kumimoji="1" lang="zh-CN" altLang="en-US" dirty="0">
                <a:latin typeface="Times New Roman" panose="02020603050405020304" pitchFamily="18" charset="0"/>
                <a:cs typeface="Times New Roman" panose="02020603050405020304" pitchFamily="18" charset="0"/>
              </a:rPr>
              <a:t>（</a:t>
            </a:r>
            <a:r>
              <a:rPr kumimoji="1" lang="en-US" altLang="zh-CN" dirty="0">
                <a:latin typeface="Times New Roman" panose="02020603050405020304" pitchFamily="18" charset="0"/>
                <a:cs typeface="Times New Roman" panose="02020603050405020304" pitchFamily="18" charset="0"/>
              </a:rPr>
              <a:t>Write</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Ahead</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Log</a:t>
            </a:r>
            <a:r>
              <a:rPr kumimoji="1" lang="zh-CN" altLang="en-US" dirty="0">
                <a:latin typeface="Times New Roman" panose="02020603050405020304" pitchFamily="18" charset="0"/>
                <a:cs typeface="Times New Roman" panose="02020603050405020304" pitchFamily="18" charset="0"/>
              </a:rPr>
              <a:t>）</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t>压缩（</a:t>
            </a:r>
            <a:r>
              <a:rPr kumimoji="1" lang="en-US" altLang="zh-CN" dirty="0"/>
              <a:t>compaction</a:t>
            </a:r>
            <a:r>
              <a:rPr kumimoji="1" lang="zh-CN" altLang="en-US" dirty="0"/>
              <a:t>）</a:t>
            </a:r>
            <a:endParaRPr kumimoji="1" lang="en-US" altLang="zh-CN" dirty="0"/>
          </a:p>
          <a:p>
            <a:pPr algn="just"/>
            <a:r>
              <a:rPr kumimoji="1" lang="zh-CN" altLang="en-US" dirty="0">
                <a:latin typeface="Times New Roman" panose="02020603050405020304" pitchFamily="18" charset="0"/>
                <a:cs typeface="Times New Roman" panose="02020603050405020304" pitchFamily="18" charset="0"/>
              </a:rPr>
              <a:t>列族（</a:t>
            </a:r>
            <a:r>
              <a:rPr kumimoji="1" lang="en-US" altLang="zh-CN" dirty="0">
                <a:latin typeface="Times New Roman" panose="02020603050405020304" pitchFamily="18" charset="0"/>
                <a:cs typeface="Times New Roman" panose="02020603050405020304" pitchFamily="18" charset="0"/>
              </a:rPr>
              <a:t>Column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Family</a:t>
            </a:r>
            <a:r>
              <a:rPr kumimoji="1" lang="zh-CN" altLang="en-US" dirty="0">
                <a:latin typeface="Times New Roman" panose="02020603050405020304" pitchFamily="18" charset="0"/>
                <a:cs typeface="Times New Roman" panose="02020603050405020304" pitchFamily="18" charset="0"/>
              </a:rPr>
              <a:t>）</a:t>
            </a:r>
            <a:endParaRPr kumimoji="1" lang="en-US" altLang="zh-C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66177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12355"/>
            <a:ext cx="10515600" cy="1325563"/>
          </a:xfrm>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的写入</a:t>
            </a:r>
          </a:p>
        </p:txBody>
      </p:sp>
      <p:sp>
        <p:nvSpPr>
          <p:cNvPr id="6" name="object 3">
            <a:extLst>
              <a:ext uri="{FF2B5EF4-FFF2-40B4-BE49-F238E27FC236}">
                <a16:creationId xmlns:a16="http://schemas.microsoft.com/office/drawing/2014/main" id="{F10999EB-6E20-C2F1-72E6-08B0E8EE5622}"/>
              </a:ext>
            </a:extLst>
          </p:cNvPr>
          <p:cNvSpPr txBox="1"/>
          <p:nvPr/>
        </p:nvSpPr>
        <p:spPr>
          <a:xfrm>
            <a:off x="713740" y="1997754"/>
            <a:ext cx="1638300" cy="330835"/>
          </a:xfrm>
          <a:prstGeom prst="rect">
            <a:avLst/>
          </a:prstGeom>
        </p:spPr>
        <p:txBody>
          <a:bodyPr vert="horz" wrap="square" lIns="0" tIns="13335" rIns="0" bIns="0" rtlCol="0">
            <a:spAutoFit/>
          </a:bodyPr>
          <a:lstStyle/>
          <a:p>
            <a:pPr marL="12700">
              <a:lnSpc>
                <a:spcPct val="100000"/>
              </a:lnSpc>
              <a:spcBef>
                <a:spcPts val="105"/>
              </a:spcBef>
            </a:pPr>
            <a:r>
              <a:rPr sz="2000" spc="60" dirty="0">
                <a:latin typeface="Arial"/>
                <a:cs typeface="Arial"/>
              </a:rPr>
              <a:t>Write</a:t>
            </a:r>
            <a:r>
              <a:rPr sz="2000" spc="-210" dirty="0">
                <a:latin typeface="Arial"/>
                <a:cs typeface="Arial"/>
              </a:rPr>
              <a:t> </a:t>
            </a:r>
            <a:r>
              <a:rPr sz="2000" spc="-25" dirty="0">
                <a:latin typeface="Arial"/>
                <a:cs typeface="Arial"/>
              </a:rPr>
              <a:t>Request</a:t>
            </a:r>
            <a:endParaRPr sz="2000">
              <a:latin typeface="Arial"/>
              <a:cs typeface="Arial"/>
            </a:endParaRPr>
          </a:p>
        </p:txBody>
      </p:sp>
      <p:sp>
        <p:nvSpPr>
          <p:cNvPr id="7" name="object 4">
            <a:extLst>
              <a:ext uri="{FF2B5EF4-FFF2-40B4-BE49-F238E27FC236}">
                <a16:creationId xmlns:a16="http://schemas.microsoft.com/office/drawing/2014/main" id="{0FB6D279-F158-8CA1-28B8-0DE367D0AD9E}"/>
              </a:ext>
            </a:extLst>
          </p:cNvPr>
          <p:cNvSpPr txBox="1"/>
          <p:nvPr/>
        </p:nvSpPr>
        <p:spPr>
          <a:xfrm>
            <a:off x="4782058" y="1118986"/>
            <a:ext cx="965200" cy="330835"/>
          </a:xfrm>
          <a:prstGeom prst="rect">
            <a:avLst/>
          </a:prstGeom>
        </p:spPr>
        <p:txBody>
          <a:bodyPr vert="horz" wrap="square" lIns="0" tIns="13335" rIns="0" bIns="0" rtlCol="0">
            <a:spAutoFit/>
          </a:bodyPr>
          <a:lstStyle/>
          <a:p>
            <a:pPr marL="12700">
              <a:lnSpc>
                <a:spcPct val="100000"/>
              </a:lnSpc>
              <a:spcBef>
                <a:spcPts val="105"/>
              </a:spcBef>
            </a:pPr>
            <a:r>
              <a:rPr sz="2000" spc="35" dirty="0">
                <a:latin typeface="Arial"/>
                <a:cs typeface="Arial"/>
              </a:rPr>
              <a:t>M</a:t>
            </a:r>
            <a:r>
              <a:rPr sz="2000" spc="-60" dirty="0">
                <a:latin typeface="Arial"/>
                <a:cs typeface="Arial"/>
              </a:rPr>
              <a:t>e</a:t>
            </a:r>
            <a:r>
              <a:rPr sz="2000" spc="25" dirty="0">
                <a:latin typeface="Arial"/>
                <a:cs typeface="Arial"/>
              </a:rPr>
              <a:t>mo</a:t>
            </a:r>
            <a:r>
              <a:rPr sz="2000" spc="60" dirty="0">
                <a:latin typeface="Arial"/>
                <a:cs typeface="Arial"/>
              </a:rPr>
              <a:t>ry</a:t>
            </a:r>
            <a:endParaRPr sz="2000" dirty="0">
              <a:latin typeface="Arial"/>
              <a:cs typeface="Arial"/>
            </a:endParaRPr>
          </a:p>
        </p:txBody>
      </p:sp>
      <p:sp>
        <p:nvSpPr>
          <p:cNvPr id="8" name="object 5">
            <a:extLst>
              <a:ext uri="{FF2B5EF4-FFF2-40B4-BE49-F238E27FC236}">
                <a16:creationId xmlns:a16="http://schemas.microsoft.com/office/drawing/2014/main" id="{88EC30DB-7BD6-65BF-D0C7-7920B176444A}"/>
              </a:ext>
            </a:extLst>
          </p:cNvPr>
          <p:cNvSpPr txBox="1"/>
          <p:nvPr/>
        </p:nvSpPr>
        <p:spPr>
          <a:xfrm>
            <a:off x="4599940" y="2765850"/>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9" name="object 6">
            <a:extLst>
              <a:ext uri="{FF2B5EF4-FFF2-40B4-BE49-F238E27FC236}">
                <a16:creationId xmlns:a16="http://schemas.microsoft.com/office/drawing/2014/main" id="{1F6670D7-4F79-13F0-9152-A69696E26C17}"/>
              </a:ext>
            </a:extLst>
          </p:cNvPr>
          <p:cNvSpPr txBox="1"/>
          <p:nvPr/>
        </p:nvSpPr>
        <p:spPr>
          <a:xfrm>
            <a:off x="8205190" y="2719215"/>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10" name="object 7">
            <a:extLst>
              <a:ext uri="{FF2B5EF4-FFF2-40B4-BE49-F238E27FC236}">
                <a16:creationId xmlns:a16="http://schemas.microsoft.com/office/drawing/2014/main" id="{C181E7CE-9401-48AF-B0F7-321EF8C3CFA9}"/>
              </a:ext>
            </a:extLst>
          </p:cNvPr>
          <p:cNvSpPr txBox="1"/>
          <p:nvPr/>
        </p:nvSpPr>
        <p:spPr>
          <a:xfrm>
            <a:off x="8242682" y="1059986"/>
            <a:ext cx="2105660" cy="330835"/>
          </a:xfrm>
          <a:prstGeom prst="rect">
            <a:avLst/>
          </a:prstGeom>
        </p:spPr>
        <p:txBody>
          <a:bodyPr vert="horz" wrap="square" lIns="0" tIns="13335" rIns="0" bIns="0" rtlCol="0">
            <a:spAutoFit/>
          </a:bodyPr>
          <a:lstStyle/>
          <a:p>
            <a:pPr marL="12700">
              <a:lnSpc>
                <a:spcPct val="100000"/>
              </a:lnSpc>
              <a:spcBef>
                <a:spcPts val="105"/>
              </a:spcBef>
            </a:pPr>
            <a:r>
              <a:rPr sz="2000" spc="15" dirty="0">
                <a:latin typeface="Arial"/>
                <a:cs typeface="Arial"/>
              </a:rPr>
              <a:t>Persistent</a:t>
            </a:r>
            <a:r>
              <a:rPr sz="2000" spc="-220" dirty="0">
                <a:latin typeface="Arial"/>
                <a:cs typeface="Arial"/>
              </a:rPr>
              <a:t> </a:t>
            </a:r>
            <a:r>
              <a:rPr sz="2000" spc="-20" dirty="0">
                <a:latin typeface="Arial"/>
                <a:cs typeface="Arial"/>
              </a:rPr>
              <a:t>Storage</a:t>
            </a:r>
            <a:endParaRPr sz="2000" dirty="0">
              <a:latin typeface="Arial"/>
              <a:cs typeface="Arial"/>
            </a:endParaRPr>
          </a:p>
        </p:txBody>
      </p:sp>
      <p:sp>
        <p:nvSpPr>
          <p:cNvPr id="11" name="object 8">
            <a:extLst>
              <a:ext uri="{FF2B5EF4-FFF2-40B4-BE49-F238E27FC236}">
                <a16:creationId xmlns:a16="http://schemas.microsoft.com/office/drawing/2014/main" id="{B08BDCCC-2FE1-DEA5-28AE-FD9D4B27E532}"/>
              </a:ext>
            </a:extLst>
          </p:cNvPr>
          <p:cNvSpPr txBox="1"/>
          <p:nvPr/>
        </p:nvSpPr>
        <p:spPr>
          <a:xfrm>
            <a:off x="4015400" y="4860383"/>
            <a:ext cx="643255" cy="330835"/>
          </a:xfrm>
          <a:prstGeom prst="rect">
            <a:avLst/>
          </a:prstGeom>
        </p:spPr>
        <p:txBody>
          <a:bodyPr vert="horz" wrap="square" lIns="0" tIns="12700" rIns="0" bIns="0" rtlCol="0">
            <a:spAutoFit/>
          </a:bodyPr>
          <a:lstStyle/>
          <a:p>
            <a:pPr marL="12700">
              <a:lnSpc>
                <a:spcPct val="100000"/>
              </a:lnSpc>
              <a:spcBef>
                <a:spcPts val="100"/>
              </a:spcBef>
            </a:pPr>
            <a:r>
              <a:rPr sz="2000" spc="-170" dirty="0">
                <a:latin typeface="Arial"/>
                <a:cs typeface="Arial"/>
              </a:rPr>
              <a:t>F</a:t>
            </a:r>
            <a:r>
              <a:rPr sz="2000" spc="114" dirty="0">
                <a:latin typeface="Arial"/>
                <a:cs typeface="Arial"/>
              </a:rPr>
              <a:t>l</a:t>
            </a:r>
            <a:r>
              <a:rPr sz="2000" spc="60" dirty="0">
                <a:latin typeface="Arial"/>
                <a:cs typeface="Arial"/>
              </a:rPr>
              <a:t>u</a:t>
            </a:r>
            <a:r>
              <a:rPr sz="2000" spc="-30" dirty="0">
                <a:latin typeface="Arial"/>
                <a:cs typeface="Arial"/>
              </a:rPr>
              <a:t>sh</a:t>
            </a:r>
            <a:endParaRPr sz="2000">
              <a:latin typeface="Arial"/>
              <a:cs typeface="Arial"/>
            </a:endParaRPr>
          </a:p>
        </p:txBody>
      </p:sp>
      <p:grpSp>
        <p:nvGrpSpPr>
          <p:cNvPr id="12" name="object 9">
            <a:extLst>
              <a:ext uri="{FF2B5EF4-FFF2-40B4-BE49-F238E27FC236}">
                <a16:creationId xmlns:a16="http://schemas.microsoft.com/office/drawing/2014/main" id="{ED4AA7D0-A2BD-4CDA-351E-7AC2FD773B17}"/>
              </a:ext>
            </a:extLst>
          </p:cNvPr>
          <p:cNvGrpSpPr/>
          <p:nvPr/>
        </p:nvGrpSpPr>
        <p:grpSpPr>
          <a:xfrm>
            <a:off x="3976052" y="1686540"/>
            <a:ext cx="2464435" cy="901065"/>
            <a:chOff x="3976052" y="2182304"/>
            <a:chExt cx="2464435" cy="901065"/>
          </a:xfrm>
        </p:grpSpPr>
        <p:sp>
          <p:nvSpPr>
            <p:cNvPr id="13" name="object 10">
              <a:extLst>
                <a:ext uri="{FF2B5EF4-FFF2-40B4-BE49-F238E27FC236}">
                  <a16:creationId xmlns:a16="http://schemas.microsoft.com/office/drawing/2014/main" id="{D3E01638-9910-7219-E6FB-346B159E20E6}"/>
                </a:ext>
              </a:extLst>
            </p:cNvPr>
            <p:cNvSpPr/>
            <p:nvPr/>
          </p:nvSpPr>
          <p:spPr>
            <a:xfrm>
              <a:off x="3989070" y="2195322"/>
              <a:ext cx="2438400" cy="875030"/>
            </a:xfrm>
            <a:custGeom>
              <a:avLst/>
              <a:gdLst/>
              <a:ahLst/>
              <a:cxnLst/>
              <a:rect l="l" t="t" r="r" b="b"/>
              <a:pathLst>
                <a:path w="2438400" h="875030">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14" name="object 11">
              <a:extLst>
                <a:ext uri="{FF2B5EF4-FFF2-40B4-BE49-F238E27FC236}">
                  <a16:creationId xmlns:a16="http://schemas.microsoft.com/office/drawing/2014/main" id="{297BA0BA-FE64-ACAB-C8BF-878AB479AACC}"/>
                </a:ext>
              </a:extLst>
            </p:cNvPr>
            <p:cNvSpPr/>
            <p:nvPr/>
          </p:nvSpPr>
          <p:spPr>
            <a:xfrm>
              <a:off x="3989070" y="2195322"/>
              <a:ext cx="2438400" cy="875030"/>
            </a:xfrm>
            <a:custGeom>
              <a:avLst/>
              <a:gdLst/>
              <a:ahLst/>
              <a:cxnLst/>
              <a:rect l="l" t="t" r="r" b="b"/>
              <a:pathLst>
                <a:path w="2438400" h="875030">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sp>
        <p:nvSpPr>
          <p:cNvPr id="15" name="object 12">
            <a:extLst>
              <a:ext uri="{FF2B5EF4-FFF2-40B4-BE49-F238E27FC236}">
                <a16:creationId xmlns:a16="http://schemas.microsoft.com/office/drawing/2014/main" id="{42B8168D-B308-CFE9-9368-0FCBD7232BA6}"/>
              </a:ext>
            </a:extLst>
          </p:cNvPr>
          <p:cNvSpPr txBox="1"/>
          <p:nvPr/>
        </p:nvSpPr>
        <p:spPr>
          <a:xfrm>
            <a:off x="4329519" y="1963591"/>
            <a:ext cx="1754505" cy="299720"/>
          </a:xfrm>
          <a:prstGeom prst="rect">
            <a:avLst/>
          </a:prstGeom>
        </p:spPr>
        <p:txBody>
          <a:bodyPr vert="horz" wrap="square" lIns="0" tIns="12700" rIns="0" bIns="0" rtlCol="0">
            <a:spAutoFit/>
          </a:bodyPr>
          <a:lstStyle/>
          <a:p>
            <a:pPr marL="12700" algn="ctr">
              <a:lnSpc>
                <a:spcPct val="100000"/>
              </a:lnSpc>
              <a:spcBef>
                <a:spcPts val="100"/>
              </a:spcBef>
            </a:pPr>
            <a:r>
              <a:rPr sz="1800" spc="-30" dirty="0" err="1">
                <a:latin typeface="Arial"/>
                <a:cs typeface="Arial"/>
              </a:rPr>
              <a:t>MemTable</a:t>
            </a:r>
            <a:endParaRPr sz="1800" dirty="0">
              <a:latin typeface="Arial"/>
              <a:cs typeface="Arial"/>
            </a:endParaRPr>
          </a:p>
        </p:txBody>
      </p:sp>
      <p:grpSp>
        <p:nvGrpSpPr>
          <p:cNvPr id="16" name="object 13">
            <a:extLst>
              <a:ext uri="{FF2B5EF4-FFF2-40B4-BE49-F238E27FC236}">
                <a16:creationId xmlns:a16="http://schemas.microsoft.com/office/drawing/2014/main" id="{B5090B0D-20D9-30F6-AC24-86721360E2C1}"/>
              </a:ext>
            </a:extLst>
          </p:cNvPr>
          <p:cNvGrpSpPr/>
          <p:nvPr/>
        </p:nvGrpSpPr>
        <p:grpSpPr>
          <a:xfrm>
            <a:off x="3989768" y="3303504"/>
            <a:ext cx="2464435" cy="902335"/>
            <a:chOff x="3989768" y="3799268"/>
            <a:chExt cx="2464435" cy="902335"/>
          </a:xfrm>
        </p:grpSpPr>
        <p:sp>
          <p:nvSpPr>
            <p:cNvPr id="17" name="object 14">
              <a:extLst>
                <a:ext uri="{FF2B5EF4-FFF2-40B4-BE49-F238E27FC236}">
                  <a16:creationId xmlns:a16="http://schemas.microsoft.com/office/drawing/2014/main" id="{F2119955-2A46-75A7-E60B-FB0CB85345A3}"/>
                </a:ext>
              </a:extLst>
            </p:cNvPr>
            <p:cNvSpPr/>
            <p:nvPr/>
          </p:nvSpPr>
          <p:spPr>
            <a:xfrm>
              <a:off x="4002785" y="38122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18" name="object 15">
              <a:extLst>
                <a:ext uri="{FF2B5EF4-FFF2-40B4-BE49-F238E27FC236}">
                  <a16:creationId xmlns:a16="http://schemas.microsoft.com/office/drawing/2014/main" id="{5C08F78C-8A19-50A3-61CF-36D35E2B960A}"/>
                </a:ext>
              </a:extLst>
            </p:cNvPr>
            <p:cNvSpPr/>
            <p:nvPr/>
          </p:nvSpPr>
          <p:spPr>
            <a:xfrm>
              <a:off x="4002785" y="38122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sp>
        <p:nvSpPr>
          <p:cNvPr id="19" name="object 16">
            <a:extLst>
              <a:ext uri="{FF2B5EF4-FFF2-40B4-BE49-F238E27FC236}">
                <a16:creationId xmlns:a16="http://schemas.microsoft.com/office/drawing/2014/main" id="{2DBF7060-E332-D263-D531-8921FE146108}"/>
              </a:ext>
            </a:extLst>
          </p:cNvPr>
          <p:cNvSpPr txBox="1"/>
          <p:nvPr/>
        </p:nvSpPr>
        <p:spPr>
          <a:xfrm>
            <a:off x="4680165" y="3581291"/>
            <a:ext cx="1080135" cy="299720"/>
          </a:xfrm>
          <a:prstGeom prst="rect">
            <a:avLst/>
          </a:prstGeom>
        </p:spPr>
        <p:txBody>
          <a:bodyPr vert="horz" wrap="square" lIns="0" tIns="12700" rIns="0" bIns="0" rtlCol="0">
            <a:spAutoFit/>
          </a:bodyPr>
          <a:lstStyle/>
          <a:p>
            <a:pPr marL="12700">
              <a:lnSpc>
                <a:spcPct val="100000"/>
              </a:lnSpc>
              <a:spcBef>
                <a:spcPts val="100"/>
              </a:spcBef>
            </a:pPr>
            <a:r>
              <a:rPr sz="1800" spc="-30" dirty="0">
                <a:latin typeface="Arial"/>
                <a:cs typeface="Arial"/>
              </a:rPr>
              <a:t>MemTable</a:t>
            </a:r>
            <a:endParaRPr sz="1800">
              <a:latin typeface="Arial"/>
              <a:cs typeface="Arial"/>
            </a:endParaRPr>
          </a:p>
        </p:txBody>
      </p:sp>
      <p:grpSp>
        <p:nvGrpSpPr>
          <p:cNvPr id="20" name="object 17">
            <a:extLst>
              <a:ext uri="{FF2B5EF4-FFF2-40B4-BE49-F238E27FC236}">
                <a16:creationId xmlns:a16="http://schemas.microsoft.com/office/drawing/2014/main" id="{73DC24E7-9900-A5AD-7798-CE8C20684A5B}"/>
              </a:ext>
            </a:extLst>
          </p:cNvPr>
          <p:cNvGrpSpPr/>
          <p:nvPr/>
        </p:nvGrpSpPr>
        <p:grpSpPr>
          <a:xfrm>
            <a:off x="4142168" y="3455904"/>
            <a:ext cx="2464435" cy="902335"/>
            <a:chOff x="4142168" y="3951668"/>
            <a:chExt cx="2464435" cy="902335"/>
          </a:xfrm>
        </p:grpSpPr>
        <p:sp>
          <p:nvSpPr>
            <p:cNvPr id="21" name="object 18">
              <a:extLst>
                <a:ext uri="{FF2B5EF4-FFF2-40B4-BE49-F238E27FC236}">
                  <a16:creationId xmlns:a16="http://schemas.microsoft.com/office/drawing/2014/main" id="{93E61E3A-3DEA-2F87-A24B-49F97C86B3A2}"/>
                </a:ext>
              </a:extLst>
            </p:cNvPr>
            <p:cNvSpPr/>
            <p:nvPr/>
          </p:nvSpPr>
          <p:spPr>
            <a:xfrm>
              <a:off x="4155185" y="39646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22" name="object 19">
              <a:extLst>
                <a:ext uri="{FF2B5EF4-FFF2-40B4-BE49-F238E27FC236}">
                  <a16:creationId xmlns:a16="http://schemas.microsoft.com/office/drawing/2014/main" id="{1ECCD8B1-C600-4DFD-2978-D8ABF2E19D6A}"/>
                </a:ext>
              </a:extLst>
            </p:cNvPr>
            <p:cNvSpPr/>
            <p:nvPr/>
          </p:nvSpPr>
          <p:spPr>
            <a:xfrm>
              <a:off x="4155185" y="39646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sp>
        <p:nvSpPr>
          <p:cNvPr id="23" name="object 20">
            <a:extLst>
              <a:ext uri="{FF2B5EF4-FFF2-40B4-BE49-F238E27FC236}">
                <a16:creationId xmlns:a16="http://schemas.microsoft.com/office/drawing/2014/main" id="{B7FBC1F2-8636-D065-77D0-683496ACF8DF}"/>
              </a:ext>
            </a:extLst>
          </p:cNvPr>
          <p:cNvSpPr txBox="1"/>
          <p:nvPr/>
        </p:nvSpPr>
        <p:spPr>
          <a:xfrm>
            <a:off x="4267961" y="3733691"/>
            <a:ext cx="2173224" cy="289823"/>
          </a:xfrm>
          <a:prstGeom prst="rect">
            <a:avLst/>
          </a:prstGeom>
        </p:spPr>
        <p:txBody>
          <a:bodyPr vert="horz" wrap="square" lIns="0" tIns="12700" rIns="0" bIns="0" rtlCol="0">
            <a:spAutoFit/>
          </a:bodyPr>
          <a:lstStyle/>
          <a:p>
            <a:pPr marL="12700" algn="ctr">
              <a:lnSpc>
                <a:spcPct val="100000"/>
              </a:lnSpc>
              <a:spcBef>
                <a:spcPts val="100"/>
              </a:spcBef>
            </a:pPr>
            <a:r>
              <a:rPr lang="en-US" altLang="zh-CN" sz="1800" spc="-30" dirty="0">
                <a:latin typeface="Arial"/>
                <a:cs typeface="Arial"/>
              </a:rPr>
              <a:t>Immutable</a:t>
            </a:r>
            <a:r>
              <a:rPr lang="zh-CN" altLang="en-US" sz="1800" spc="-30" dirty="0">
                <a:latin typeface="Arial"/>
                <a:cs typeface="Arial"/>
              </a:rPr>
              <a:t> </a:t>
            </a:r>
            <a:r>
              <a:rPr sz="1800" spc="-30" dirty="0" err="1">
                <a:latin typeface="Arial"/>
                <a:cs typeface="Arial"/>
              </a:rPr>
              <a:t>MemTable</a:t>
            </a:r>
            <a:endParaRPr sz="1800" dirty="0">
              <a:latin typeface="Arial"/>
              <a:cs typeface="Arial"/>
            </a:endParaRPr>
          </a:p>
        </p:txBody>
      </p:sp>
      <p:grpSp>
        <p:nvGrpSpPr>
          <p:cNvPr id="24" name="object 21">
            <a:extLst>
              <a:ext uri="{FF2B5EF4-FFF2-40B4-BE49-F238E27FC236}">
                <a16:creationId xmlns:a16="http://schemas.microsoft.com/office/drawing/2014/main" id="{E0C62C7E-1B89-FD61-7561-51E8D3CD0FAA}"/>
              </a:ext>
            </a:extLst>
          </p:cNvPr>
          <p:cNvGrpSpPr/>
          <p:nvPr/>
        </p:nvGrpSpPr>
        <p:grpSpPr>
          <a:xfrm>
            <a:off x="8816276" y="1793220"/>
            <a:ext cx="926465" cy="722630"/>
            <a:chOff x="8816276" y="2288984"/>
            <a:chExt cx="926465" cy="722630"/>
          </a:xfrm>
        </p:grpSpPr>
        <p:sp>
          <p:nvSpPr>
            <p:cNvPr id="25" name="object 22">
              <a:extLst>
                <a:ext uri="{FF2B5EF4-FFF2-40B4-BE49-F238E27FC236}">
                  <a16:creationId xmlns:a16="http://schemas.microsoft.com/office/drawing/2014/main" id="{4FE207C3-BD66-6136-961E-73411AEFFAFE}"/>
                </a:ext>
              </a:extLst>
            </p:cNvPr>
            <p:cNvSpPr/>
            <p:nvPr/>
          </p:nvSpPr>
          <p:spPr>
            <a:xfrm>
              <a:off x="8829294" y="2302002"/>
              <a:ext cx="896619" cy="696595"/>
            </a:xfrm>
            <a:custGeom>
              <a:avLst/>
              <a:gdLst/>
              <a:ahLst/>
              <a:cxnLst/>
              <a:rect l="l" t="t" r="r" b="b"/>
              <a:pathLst>
                <a:path w="896620" h="696594">
                  <a:moveTo>
                    <a:pt x="448056" y="0"/>
                  </a:moveTo>
                  <a:lnTo>
                    <a:pt x="375377" y="1519"/>
                  </a:lnTo>
                  <a:lnTo>
                    <a:pt x="306433" y="5917"/>
                  </a:lnTo>
                  <a:lnTo>
                    <a:pt x="242146" y="12956"/>
                  </a:lnTo>
                  <a:lnTo>
                    <a:pt x="183437" y="22395"/>
                  </a:lnTo>
                  <a:lnTo>
                    <a:pt x="131230" y="33997"/>
                  </a:lnTo>
                  <a:lnTo>
                    <a:pt x="86447" y="47523"/>
                  </a:lnTo>
                  <a:lnTo>
                    <a:pt x="50010" y="62732"/>
                  </a:lnTo>
                  <a:lnTo>
                    <a:pt x="5864" y="97249"/>
                  </a:lnTo>
                  <a:lnTo>
                    <a:pt x="0" y="116077"/>
                  </a:lnTo>
                  <a:lnTo>
                    <a:pt x="0" y="580389"/>
                  </a:lnTo>
                  <a:lnTo>
                    <a:pt x="22841" y="617080"/>
                  </a:lnTo>
                  <a:lnTo>
                    <a:pt x="86447" y="648944"/>
                  </a:lnTo>
                  <a:lnTo>
                    <a:pt x="131230" y="662470"/>
                  </a:lnTo>
                  <a:lnTo>
                    <a:pt x="183437" y="674072"/>
                  </a:lnTo>
                  <a:lnTo>
                    <a:pt x="242146" y="683511"/>
                  </a:lnTo>
                  <a:lnTo>
                    <a:pt x="306433" y="690550"/>
                  </a:lnTo>
                  <a:lnTo>
                    <a:pt x="375377" y="694948"/>
                  </a:lnTo>
                  <a:lnTo>
                    <a:pt x="448056" y="696467"/>
                  </a:lnTo>
                  <a:lnTo>
                    <a:pt x="520734" y="694948"/>
                  </a:lnTo>
                  <a:lnTo>
                    <a:pt x="589678" y="690550"/>
                  </a:lnTo>
                  <a:lnTo>
                    <a:pt x="653965" y="683511"/>
                  </a:lnTo>
                  <a:lnTo>
                    <a:pt x="712674" y="674072"/>
                  </a:lnTo>
                  <a:lnTo>
                    <a:pt x="764881" y="662470"/>
                  </a:lnTo>
                  <a:lnTo>
                    <a:pt x="809664" y="648944"/>
                  </a:lnTo>
                  <a:lnTo>
                    <a:pt x="846101" y="633735"/>
                  </a:lnTo>
                  <a:lnTo>
                    <a:pt x="890247" y="599218"/>
                  </a:lnTo>
                  <a:lnTo>
                    <a:pt x="896112" y="580389"/>
                  </a:lnTo>
                  <a:lnTo>
                    <a:pt x="896112" y="116077"/>
                  </a:lnTo>
                  <a:lnTo>
                    <a:pt x="873270" y="79387"/>
                  </a:lnTo>
                  <a:lnTo>
                    <a:pt x="809664" y="47523"/>
                  </a:lnTo>
                  <a:lnTo>
                    <a:pt x="764881" y="33997"/>
                  </a:lnTo>
                  <a:lnTo>
                    <a:pt x="712674" y="22395"/>
                  </a:lnTo>
                  <a:lnTo>
                    <a:pt x="653965" y="12956"/>
                  </a:lnTo>
                  <a:lnTo>
                    <a:pt x="589678" y="5917"/>
                  </a:lnTo>
                  <a:lnTo>
                    <a:pt x="520734" y="1519"/>
                  </a:lnTo>
                  <a:lnTo>
                    <a:pt x="448056" y="0"/>
                  </a:lnTo>
                  <a:close/>
                </a:path>
              </a:pathLst>
            </a:custGeom>
            <a:solidFill>
              <a:srgbClr val="92A6C9"/>
            </a:solidFill>
          </p:spPr>
          <p:txBody>
            <a:bodyPr wrap="square" lIns="0" tIns="0" rIns="0" bIns="0" rtlCol="0"/>
            <a:lstStyle/>
            <a:p>
              <a:endParaRPr/>
            </a:p>
          </p:txBody>
        </p:sp>
        <p:sp>
          <p:nvSpPr>
            <p:cNvPr id="26" name="object 23">
              <a:extLst>
                <a:ext uri="{FF2B5EF4-FFF2-40B4-BE49-F238E27FC236}">
                  <a16:creationId xmlns:a16="http://schemas.microsoft.com/office/drawing/2014/main" id="{7A0F6FFE-B599-1A22-035E-2EA83861A6F1}"/>
                </a:ext>
              </a:extLst>
            </p:cNvPr>
            <p:cNvSpPr/>
            <p:nvPr/>
          </p:nvSpPr>
          <p:spPr>
            <a:xfrm>
              <a:off x="8829294" y="2418080"/>
              <a:ext cx="887094" cy="116205"/>
            </a:xfrm>
            <a:custGeom>
              <a:avLst/>
              <a:gdLst/>
              <a:ahLst/>
              <a:cxnLst/>
              <a:rect l="l" t="t" r="r" b="b"/>
              <a:pathLst>
                <a:path w="887095" h="116205">
                  <a:moveTo>
                    <a:pt x="886574" y="23939"/>
                  </a:moveTo>
                  <a:lnTo>
                    <a:pt x="838923" y="56792"/>
                  </a:lnTo>
                  <a:lnTo>
                    <a:pt x="801910" y="71217"/>
                  </a:lnTo>
                  <a:lnTo>
                    <a:pt x="757224" y="84020"/>
                  </a:lnTo>
                  <a:lnTo>
                    <a:pt x="705703" y="94981"/>
                  </a:lnTo>
                  <a:lnTo>
                    <a:pt x="648187" y="103885"/>
                  </a:lnTo>
                  <a:lnTo>
                    <a:pt x="585515" y="110514"/>
                  </a:lnTo>
                  <a:lnTo>
                    <a:pt x="518524" y="114650"/>
                  </a:lnTo>
                  <a:lnTo>
                    <a:pt x="448055" y="116077"/>
                  </a:lnTo>
                  <a:lnTo>
                    <a:pt x="375377" y="114558"/>
                  </a:lnTo>
                  <a:lnTo>
                    <a:pt x="306433" y="110160"/>
                  </a:lnTo>
                  <a:lnTo>
                    <a:pt x="242146" y="103121"/>
                  </a:lnTo>
                  <a:lnTo>
                    <a:pt x="183437" y="93682"/>
                  </a:lnTo>
                  <a:lnTo>
                    <a:pt x="131230" y="82080"/>
                  </a:lnTo>
                  <a:lnTo>
                    <a:pt x="86447" y="68554"/>
                  </a:lnTo>
                  <a:lnTo>
                    <a:pt x="50010" y="53345"/>
                  </a:lnTo>
                  <a:lnTo>
                    <a:pt x="5864" y="18828"/>
                  </a:lnTo>
                  <a:lnTo>
                    <a:pt x="0" y="0"/>
                  </a:lnTo>
                </a:path>
              </a:pathLst>
            </a:custGeom>
            <a:ln w="25908">
              <a:solidFill>
                <a:srgbClr val="AA4443"/>
              </a:solidFill>
            </a:ln>
          </p:spPr>
          <p:txBody>
            <a:bodyPr wrap="square" lIns="0" tIns="0" rIns="0" bIns="0" rtlCol="0"/>
            <a:lstStyle/>
            <a:p>
              <a:endParaRPr/>
            </a:p>
          </p:txBody>
        </p:sp>
        <p:sp>
          <p:nvSpPr>
            <p:cNvPr id="27" name="object 24">
              <a:extLst>
                <a:ext uri="{FF2B5EF4-FFF2-40B4-BE49-F238E27FC236}">
                  <a16:creationId xmlns:a16="http://schemas.microsoft.com/office/drawing/2014/main" id="{0D8EA059-7486-1B5C-0D8E-E7A2DC2580B5}"/>
                </a:ext>
              </a:extLst>
            </p:cNvPr>
            <p:cNvSpPr/>
            <p:nvPr/>
          </p:nvSpPr>
          <p:spPr>
            <a:xfrm>
              <a:off x="9645027" y="2441905"/>
              <a:ext cx="84455" cy="89535"/>
            </a:xfrm>
            <a:custGeom>
              <a:avLst/>
              <a:gdLst/>
              <a:ahLst/>
              <a:cxnLst/>
              <a:rect l="l" t="t" r="r" b="b"/>
              <a:pathLst>
                <a:path w="84454" h="89535">
                  <a:moveTo>
                    <a:pt x="0" y="55422"/>
                  </a:moveTo>
                  <a:lnTo>
                    <a:pt x="70891" y="0"/>
                  </a:lnTo>
                  <a:lnTo>
                    <a:pt x="84239" y="88988"/>
                  </a:lnTo>
                </a:path>
              </a:pathLst>
            </a:custGeom>
            <a:ln w="25907">
              <a:solidFill>
                <a:srgbClr val="AA4443"/>
              </a:solidFill>
            </a:ln>
          </p:spPr>
          <p:txBody>
            <a:bodyPr wrap="square" lIns="0" tIns="0" rIns="0" bIns="0" rtlCol="0"/>
            <a:lstStyle/>
            <a:p>
              <a:endParaRPr/>
            </a:p>
          </p:txBody>
        </p:sp>
        <p:sp>
          <p:nvSpPr>
            <p:cNvPr id="28" name="object 25">
              <a:extLst>
                <a:ext uri="{FF2B5EF4-FFF2-40B4-BE49-F238E27FC236}">
                  <a16:creationId xmlns:a16="http://schemas.microsoft.com/office/drawing/2014/main" id="{44EB27A8-9032-CCD3-E743-85AF0D8F396F}"/>
                </a:ext>
              </a:extLst>
            </p:cNvPr>
            <p:cNvSpPr/>
            <p:nvPr/>
          </p:nvSpPr>
          <p:spPr>
            <a:xfrm>
              <a:off x="8829294" y="2302002"/>
              <a:ext cx="896619" cy="696595"/>
            </a:xfrm>
            <a:custGeom>
              <a:avLst/>
              <a:gdLst/>
              <a:ahLst/>
              <a:cxnLst/>
              <a:rect l="l" t="t" r="r" b="b"/>
              <a:pathLst>
                <a:path w="896620" h="696594">
                  <a:moveTo>
                    <a:pt x="0" y="116077"/>
                  </a:moveTo>
                  <a:lnTo>
                    <a:pt x="22841" y="79387"/>
                  </a:lnTo>
                  <a:lnTo>
                    <a:pt x="86447" y="47523"/>
                  </a:lnTo>
                  <a:lnTo>
                    <a:pt x="131230" y="33997"/>
                  </a:lnTo>
                  <a:lnTo>
                    <a:pt x="183437" y="22395"/>
                  </a:lnTo>
                  <a:lnTo>
                    <a:pt x="242146" y="12956"/>
                  </a:lnTo>
                  <a:lnTo>
                    <a:pt x="306433" y="5917"/>
                  </a:lnTo>
                  <a:lnTo>
                    <a:pt x="375377" y="1519"/>
                  </a:lnTo>
                  <a:lnTo>
                    <a:pt x="448056" y="0"/>
                  </a:lnTo>
                  <a:lnTo>
                    <a:pt x="520734" y="1519"/>
                  </a:lnTo>
                  <a:lnTo>
                    <a:pt x="589678" y="5917"/>
                  </a:lnTo>
                  <a:lnTo>
                    <a:pt x="653965" y="12956"/>
                  </a:lnTo>
                  <a:lnTo>
                    <a:pt x="712674" y="22395"/>
                  </a:lnTo>
                  <a:lnTo>
                    <a:pt x="764881" y="33997"/>
                  </a:lnTo>
                  <a:lnTo>
                    <a:pt x="809664" y="47523"/>
                  </a:lnTo>
                  <a:lnTo>
                    <a:pt x="846101" y="62732"/>
                  </a:lnTo>
                  <a:lnTo>
                    <a:pt x="890247" y="97249"/>
                  </a:lnTo>
                  <a:lnTo>
                    <a:pt x="896112" y="116077"/>
                  </a:lnTo>
                  <a:lnTo>
                    <a:pt x="896112" y="580389"/>
                  </a:lnTo>
                  <a:lnTo>
                    <a:pt x="873270" y="617080"/>
                  </a:lnTo>
                  <a:lnTo>
                    <a:pt x="809664" y="648944"/>
                  </a:lnTo>
                  <a:lnTo>
                    <a:pt x="764881" y="662470"/>
                  </a:lnTo>
                  <a:lnTo>
                    <a:pt x="712674" y="674072"/>
                  </a:lnTo>
                  <a:lnTo>
                    <a:pt x="653965" y="683511"/>
                  </a:lnTo>
                  <a:lnTo>
                    <a:pt x="589678" y="690550"/>
                  </a:lnTo>
                  <a:lnTo>
                    <a:pt x="520734" y="694948"/>
                  </a:lnTo>
                  <a:lnTo>
                    <a:pt x="448056" y="696467"/>
                  </a:lnTo>
                  <a:lnTo>
                    <a:pt x="375377" y="694948"/>
                  </a:lnTo>
                  <a:lnTo>
                    <a:pt x="306433" y="690550"/>
                  </a:lnTo>
                  <a:lnTo>
                    <a:pt x="242146" y="683511"/>
                  </a:lnTo>
                  <a:lnTo>
                    <a:pt x="183437" y="674072"/>
                  </a:lnTo>
                  <a:lnTo>
                    <a:pt x="131230" y="662470"/>
                  </a:lnTo>
                  <a:lnTo>
                    <a:pt x="86447" y="648944"/>
                  </a:lnTo>
                  <a:lnTo>
                    <a:pt x="50010" y="633735"/>
                  </a:lnTo>
                  <a:lnTo>
                    <a:pt x="5864" y="599218"/>
                  </a:lnTo>
                  <a:lnTo>
                    <a:pt x="0" y="580389"/>
                  </a:lnTo>
                  <a:lnTo>
                    <a:pt x="0" y="116077"/>
                  </a:lnTo>
                  <a:close/>
                </a:path>
              </a:pathLst>
            </a:custGeom>
            <a:ln w="25908">
              <a:solidFill>
                <a:srgbClr val="AA4443"/>
              </a:solidFill>
            </a:ln>
          </p:spPr>
          <p:txBody>
            <a:bodyPr wrap="square" lIns="0" tIns="0" rIns="0" bIns="0" rtlCol="0"/>
            <a:lstStyle/>
            <a:p>
              <a:endParaRPr/>
            </a:p>
          </p:txBody>
        </p:sp>
      </p:grpSp>
      <p:sp>
        <p:nvSpPr>
          <p:cNvPr id="29" name="object 26">
            <a:extLst>
              <a:ext uri="{FF2B5EF4-FFF2-40B4-BE49-F238E27FC236}">
                <a16:creationId xmlns:a16="http://schemas.microsoft.com/office/drawing/2014/main" id="{5C2171EE-363D-8FFD-52D2-59F8E118A5B5}"/>
              </a:ext>
            </a:extLst>
          </p:cNvPr>
          <p:cNvSpPr txBox="1"/>
          <p:nvPr/>
        </p:nvSpPr>
        <p:spPr>
          <a:xfrm>
            <a:off x="9038818" y="2038940"/>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30" name="object 27">
            <a:extLst>
              <a:ext uri="{FF2B5EF4-FFF2-40B4-BE49-F238E27FC236}">
                <a16:creationId xmlns:a16="http://schemas.microsoft.com/office/drawing/2014/main" id="{ACD9D273-90DD-9808-930B-40F70864D552}"/>
              </a:ext>
            </a:extLst>
          </p:cNvPr>
          <p:cNvGrpSpPr/>
          <p:nvPr/>
        </p:nvGrpSpPr>
        <p:grpSpPr>
          <a:xfrm>
            <a:off x="8753792" y="3391896"/>
            <a:ext cx="926465" cy="721360"/>
            <a:chOff x="8753792" y="3887660"/>
            <a:chExt cx="926465" cy="721360"/>
          </a:xfrm>
        </p:grpSpPr>
        <p:sp>
          <p:nvSpPr>
            <p:cNvPr id="31" name="object 28">
              <a:extLst>
                <a:ext uri="{FF2B5EF4-FFF2-40B4-BE49-F238E27FC236}">
                  <a16:creationId xmlns:a16="http://schemas.microsoft.com/office/drawing/2014/main" id="{25C385EB-760E-3C8B-1617-8B9B8D9911D9}"/>
                </a:ext>
              </a:extLst>
            </p:cNvPr>
            <p:cNvSpPr/>
            <p:nvPr/>
          </p:nvSpPr>
          <p:spPr>
            <a:xfrm>
              <a:off x="8766810" y="39006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32" name="object 29">
              <a:extLst>
                <a:ext uri="{FF2B5EF4-FFF2-40B4-BE49-F238E27FC236}">
                  <a16:creationId xmlns:a16="http://schemas.microsoft.com/office/drawing/2014/main" id="{2A71D4C1-06D2-2550-858D-BE52EE3273B9}"/>
                </a:ext>
              </a:extLst>
            </p:cNvPr>
            <p:cNvSpPr/>
            <p:nvPr/>
          </p:nvSpPr>
          <p:spPr>
            <a:xfrm>
              <a:off x="8766810" y="40165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33" name="object 30">
              <a:extLst>
                <a:ext uri="{FF2B5EF4-FFF2-40B4-BE49-F238E27FC236}">
                  <a16:creationId xmlns:a16="http://schemas.microsoft.com/office/drawing/2014/main" id="{B6CC604E-7D49-7177-6E12-376FA31D2A28}"/>
                </a:ext>
              </a:extLst>
            </p:cNvPr>
            <p:cNvSpPr/>
            <p:nvPr/>
          </p:nvSpPr>
          <p:spPr>
            <a:xfrm>
              <a:off x="9582480" y="40403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34" name="object 31">
              <a:extLst>
                <a:ext uri="{FF2B5EF4-FFF2-40B4-BE49-F238E27FC236}">
                  <a16:creationId xmlns:a16="http://schemas.microsoft.com/office/drawing/2014/main" id="{0C77A34A-DE02-AF7E-FADB-DEDB2C9BEC67}"/>
                </a:ext>
              </a:extLst>
            </p:cNvPr>
            <p:cNvSpPr/>
            <p:nvPr/>
          </p:nvSpPr>
          <p:spPr>
            <a:xfrm>
              <a:off x="8766810" y="39006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35" name="object 32">
            <a:extLst>
              <a:ext uri="{FF2B5EF4-FFF2-40B4-BE49-F238E27FC236}">
                <a16:creationId xmlns:a16="http://schemas.microsoft.com/office/drawing/2014/main" id="{A0B548D8-97E9-B9A8-8D8C-11E326876904}"/>
              </a:ext>
            </a:extLst>
          </p:cNvPr>
          <p:cNvSpPr txBox="1"/>
          <p:nvPr/>
        </p:nvSpPr>
        <p:spPr>
          <a:xfrm>
            <a:off x="8975800" y="3636854"/>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36" name="object 33">
            <a:extLst>
              <a:ext uri="{FF2B5EF4-FFF2-40B4-BE49-F238E27FC236}">
                <a16:creationId xmlns:a16="http://schemas.microsoft.com/office/drawing/2014/main" id="{C2FEE550-0315-535C-89AC-9DD1F01DABF9}"/>
              </a:ext>
            </a:extLst>
          </p:cNvPr>
          <p:cNvGrpSpPr/>
          <p:nvPr/>
        </p:nvGrpSpPr>
        <p:grpSpPr>
          <a:xfrm>
            <a:off x="8906192" y="3544296"/>
            <a:ext cx="926465" cy="721360"/>
            <a:chOff x="8906192" y="4040060"/>
            <a:chExt cx="926465" cy="721360"/>
          </a:xfrm>
        </p:grpSpPr>
        <p:sp>
          <p:nvSpPr>
            <p:cNvPr id="37" name="object 34">
              <a:extLst>
                <a:ext uri="{FF2B5EF4-FFF2-40B4-BE49-F238E27FC236}">
                  <a16:creationId xmlns:a16="http://schemas.microsoft.com/office/drawing/2014/main" id="{54A761AC-8194-5AA7-F8A5-73D42EFFCB50}"/>
                </a:ext>
              </a:extLst>
            </p:cNvPr>
            <p:cNvSpPr/>
            <p:nvPr/>
          </p:nvSpPr>
          <p:spPr>
            <a:xfrm>
              <a:off x="8919210" y="40530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38" name="object 35">
              <a:extLst>
                <a:ext uri="{FF2B5EF4-FFF2-40B4-BE49-F238E27FC236}">
                  <a16:creationId xmlns:a16="http://schemas.microsoft.com/office/drawing/2014/main" id="{FC4B54D5-7D28-923D-5965-8B748A5B532D}"/>
                </a:ext>
              </a:extLst>
            </p:cNvPr>
            <p:cNvSpPr/>
            <p:nvPr/>
          </p:nvSpPr>
          <p:spPr>
            <a:xfrm>
              <a:off x="8919210" y="41689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39" name="object 36">
              <a:extLst>
                <a:ext uri="{FF2B5EF4-FFF2-40B4-BE49-F238E27FC236}">
                  <a16:creationId xmlns:a16="http://schemas.microsoft.com/office/drawing/2014/main" id="{E361825C-8C51-5B9F-333B-2C094ADEA302}"/>
                </a:ext>
              </a:extLst>
            </p:cNvPr>
            <p:cNvSpPr/>
            <p:nvPr/>
          </p:nvSpPr>
          <p:spPr>
            <a:xfrm>
              <a:off x="9734880" y="41927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40" name="object 37">
              <a:extLst>
                <a:ext uri="{FF2B5EF4-FFF2-40B4-BE49-F238E27FC236}">
                  <a16:creationId xmlns:a16="http://schemas.microsoft.com/office/drawing/2014/main" id="{8CCCB889-1323-1F94-C48C-BE2DC057B75C}"/>
                </a:ext>
              </a:extLst>
            </p:cNvPr>
            <p:cNvSpPr/>
            <p:nvPr/>
          </p:nvSpPr>
          <p:spPr>
            <a:xfrm>
              <a:off x="8919210" y="40530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41" name="object 38">
            <a:extLst>
              <a:ext uri="{FF2B5EF4-FFF2-40B4-BE49-F238E27FC236}">
                <a16:creationId xmlns:a16="http://schemas.microsoft.com/office/drawing/2014/main" id="{59174145-7368-308D-B053-9508A1715D54}"/>
              </a:ext>
            </a:extLst>
          </p:cNvPr>
          <p:cNvSpPr txBox="1"/>
          <p:nvPr/>
        </p:nvSpPr>
        <p:spPr>
          <a:xfrm>
            <a:off x="9128200" y="3789254"/>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sp>
        <p:nvSpPr>
          <p:cNvPr id="42" name="object 39">
            <a:extLst>
              <a:ext uri="{FF2B5EF4-FFF2-40B4-BE49-F238E27FC236}">
                <a16:creationId xmlns:a16="http://schemas.microsoft.com/office/drawing/2014/main" id="{85ECCAA5-4854-4CD7-72A2-1AC9DC19F658}"/>
              </a:ext>
            </a:extLst>
          </p:cNvPr>
          <p:cNvSpPr/>
          <p:nvPr/>
        </p:nvSpPr>
        <p:spPr>
          <a:xfrm>
            <a:off x="2540507" y="2006644"/>
            <a:ext cx="1089660" cy="304800"/>
          </a:xfrm>
          <a:custGeom>
            <a:avLst/>
            <a:gdLst/>
            <a:ahLst/>
            <a:cxnLst/>
            <a:rect l="l" t="t" r="r" b="b"/>
            <a:pathLst>
              <a:path w="1089660" h="304800">
                <a:moveTo>
                  <a:pt x="937260" y="0"/>
                </a:moveTo>
                <a:lnTo>
                  <a:pt x="937260" y="76200"/>
                </a:lnTo>
                <a:lnTo>
                  <a:pt x="0" y="76200"/>
                </a:lnTo>
                <a:lnTo>
                  <a:pt x="0" y="228600"/>
                </a:lnTo>
                <a:lnTo>
                  <a:pt x="937260" y="228600"/>
                </a:lnTo>
                <a:lnTo>
                  <a:pt x="937260" y="304800"/>
                </a:lnTo>
                <a:lnTo>
                  <a:pt x="1089660" y="152400"/>
                </a:lnTo>
                <a:lnTo>
                  <a:pt x="937260" y="0"/>
                </a:lnTo>
                <a:close/>
              </a:path>
            </a:pathLst>
          </a:custGeom>
          <a:solidFill>
            <a:srgbClr val="6C9048"/>
          </a:solidFill>
        </p:spPr>
        <p:txBody>
          <a:bodyPr wrap="square" lIns="0" tIns="0" rIns="0" bIns="0" rtlCol="0"/>
          <a:lstStyle/>
          <a:p>
            <a:endParaRPr/>
          </a:p>
        </p:txBody>
      </p:sp>
      <p:grpSp>
        <p:nvGrpSpPr>
          <p:cNvPr id="43" name="object 40">
            <a:extLst>
              <a:ext uri="{FF2B5EF4-FFF2-40B4-BE49-F238E27FC236}">
                <a16:creationId xmlns:a16="http://schemas.microsoft.com/office/drawing/2014/main" id="{6C5E2AB0-43EE-F692-81EF-6F9BBE9D39E9}"/>
              </a:ext>
            </a:extLst>
          </p:cNvPr>
          <p:cNvGrpSpPr/>
          <p:nvPr/>
        </p:nvGrpSpPr>
        <p:grpSpPr>
          <a:xfrm>
            <a:off x="5436108" y="2166664"/>
            <a:ext cx="3962400" cy="1059180"/>
            <a:chOff x="5436108" y="2662428"/>
            <a:chExt cx="3962400" cy="1059180"/>
          </a:xfrm>
        </p:grpSpPr>
        <p:sp>
          <p:nvSpPr>
            <p:cNvPr id="44" name="object 41">
              <a:extLst>
                <a:ext uri="{FF2B5EF4-FFF2-40B4-BE49-F238E27FC236}">
                  <a16:creationId xmlns:a16="http://schemas.microsoft.com/office/drawing/2014/main" id="{9AD02BB1-908D-83BC-770A-705E069B8BF7}"/>
                </a:ext>
              </a:extLst>
            </p:cNvPr>
            <p:cNvSpPr/>
            <p:nvPr/>
          </p:nvSpPr>
          <p:spPr>
            <a:xfrm>
              <a:off x="5436108" y="3112008"/>
              <a:ext cx="311150" cy="609600"/>
            </a:xfrm>
            <a:custGeom>
              <a:avLst/>
              <a:gdLst/>
              <a:ahLst/>
              <a:cxnLst/>
              <a:rect l="l" t="t" r="r" b="b"/>
              <a:pathLst>
                <a:path w="311150" h="609600">
                  <a:moveTo>
                    <a:pt x="233172" y="0"/>
                  </a:moveTo>
                  <a:lnTo>
                    <a:pt x="77724" y="0"/>
                  </a:lnTo>
                  <a:lnTo>
                    <a:pt x="77724" y="454152"/>
                  </a:lnTo>
                  <a:lnTo>
                    <a:pt x="0" y="454152"/>
                  </a:lnTo>
                  <a:lnTo>
                    <a:pt x="155448" y="609600"/>
                  </a:lnTo>
                  <a:lnTo>
                    <a:pt x="310896" y="454152"/>
                  </a:lnTo>
                  <a:lnTo>
                    <a:pt x="233172" y="454152"/>
                  </a:lnTo>
                  <a:lnTo>
                    <a:pt x="233172" y="0"/>
                  </a:lnTo>
                  <a:close/>
                </a:path>
              </a:pathLst>
            </a:custGeom>
            <a:solidFill>
              <a:srgbClr val="6C9048"/>
            </a:solidFill>
          </p:spPr>
          <p:txBody>
            <a:bodyPr wrap="square" lIns="0" tIns="0" rIns="0" bIns="0" rtlCol="0"/>
            <a:lstStyle/>
            <a:p>
              <a:endParaRPr/>
            </a:p>
          </p:txBody>
        </p:sp>
        <p:sp>
          <p:nvSpPr>
            <p:cNvPr id="45" name="object 42">
              <a:extLst>
                <a:ext uri="{FF2B5EF4-FFF2-40B4-BE49-F238E27FC236}">
                  <a16:creationId xmlns:a16="http://schemas.microsoft.com/office/drawing/2014/main" id="{9C0F5DBB-AFEE-E785-F6B6-190D84E7E502}"/>
                </a:ext>
              </a:extLst>
            </p:cNvPr>
            <p:cNvSpPr/>
            <p:nvPr/>
          </p:nvSpPr>
          <p:spPr>
            <a:xfrm>
              <a:off x="6427470" y="2675382"/>
              <a:ext cx="2402840" cy="17780"/>
            </a:xfrm>
            <a:custGeom>
              <a:avLst/>
              <a:gdLst/>
              <a:ahLst/>
              <a:cxnLst/>
              <a:rect l="l" t="t" r="r" b="b"/>
              <a:pathLst>
                <a:path w="2402840" h="17780">
                  <a:moveTo>
                    <a:pt x="0" y="0"/>
                  </a:moveTo>
                  <a:lnTo>
                    <a:pt x="2402560" y="17399"/>
                  </a:lnTo>
                </a:path>
              </a:pathLst>
            </a:custGeom>
            <a:ln w="25908">
              <a:solidFill>
                <a:srgbClr val="000000"/>
              </a:solidFill>
              <a:prstDash val="lgDash"/>
            </a:ln>
          </p:spPr>
          <p:txBody>
            <a:bodyPr wrap="square" lIns="0" tIns="0" rIns="0" bIns="0" rtlCol="0"/>
            <a:lstStyle/>
            <a:p>
              <a:endParaRPr/>
            </a:p>
          </p:txBody>
        </p:sp>
        <p:sp>
          <p:nvSpPr>
            <p:cNvPr id="46" name="object 43">
              <a:extLst>
                <a:ext uri="{FF2B5EF4-FFF2-40B4-BE49-F238E27FC236}">
                  <a16:creationId xmlns:a16="http://schemas.microsoft.com/office/drawing/2014/main" id="{A2E5600B-296B-9CE5-18AA-7B98E382F6EC}"/>
                </a:ext>
              </a:extLst>
            </p:cNvPr>
            <p:cNvSpPr/>
            <p:nvPr/>
          </p:nvSpPr>
          <p:spPr>
            <a:xfrm>
              <a:off x="9086088" y="3073908"/>
              <a:ext cx="312420" cy="609600"/>
            </a:xfrm>
            <a:custGeom>
              <a:avLst/>
              <a:gdLst/>
              <a:ahLst/>
              <a:cxnLst/>
              <a:rect l="l" t="t" r="r" b="b"/>
              <a:pathLst>
                <a:path w="312420" h="609600">
                  <a:moveTo>
                    <a:pt x="234315" y="0"/>
                  </a:moveTo>
                  <a:lnTo>
                    <a:pt x="78105" y="0"/>
                  </a:lnTo>
                  <a:lnTo>
                    <a:pt x="78105" y="453390"/>
                  </a:lnTo>
                  <a:lnTo>
                    <a:pt x="0" y="453390"/>
                  </a:lnTo>
                  <a:lnTo>
                    <a:pt x="156210" y="609600"/>
                  </a:lnTo>
                  <a:lnTo>
                    <a:pt x="312420" y="453390"/>
                  </a:lnTo>
                  <a:lnTo>
                    <a:pt x="234315" y="453390"/>
                  </a:lnTo>
                  <a:lnTo>
                    <a:pt x="234315" y="0"/>
                  </a:lnTo>
                  <a:close/>
                </a:path>
              </a:pathLst>
            </a:custGeom>
            <a:solidFill>
              <a:srgbClr val="6C9048"/>
            </a:solidFill>
          </p:spPr>
          <p:txBody>
            <a:bodyPr wrap="square" lIns="0" tIns="0" rIns="0" bIns="0" rtlCol="0"/>
            <a:lstStyle/>
            <a:p>
              <a:endParaRPr/>
            </a:p>
          </p:txBody>
        </p:sp>
      </p:grpSp>
      <p:grpSp>
        <p:nvGrpSpPr>
          <p:cNvPr id="47" name="object 44">
            <a:extLst>
              <a:ext uri="{FF2B5EF4-FFF2-40B4-BE49-F238E27FC236}">
                <a16:creationId xmlns:a16="http://schemas.microsoft.com/office/drawing/2014/main" id="{7C72DC0A-B18A-7B40-7C1E-3C84E255694C}"/>
              </a:ext>
            </a:extLst>
          </p:cNvPr>
          <p:cNvGrpSpPr/>
          <p:nvPr/>
        </p:nvGrpSpPr>
        <p:grpSpPr>
          <a:xfrm>
            <a:off x="5893308" y="4585764"/>
            <a:ext cx="3523615" cy="2235835"/>
            <a:chOff x="5893308" y="5257800"/>
            <a:chExt cx="3523615" cy="2235835"/>
          </a:xfrm>
        </p:grpSpPr>
        <p:sp>
          <p:nvSpPr>
            <p:cNvPr id="48" name="object 45">
              <a:extLst>
                <a:ext uri="{FF2B5EF4-FFF2-40B4-BE49-F238E27FC236}">
                  <a16:creationId xmlns:a16="http://schemas.microsoft.com/office/drawing/2014/main" id="{8056C695-9802-38AF-4DBE-3D83D92668D0}"/>
                </a:ext>
              </a:extLst>
            </p:cNvPr>
            <p:cNvSpPr/>
            <p:nvPr/>
          </p:nvSpPr>
          <p:spPr>
            <a:xfrm>
              <a:off x="5893308" y="5257800"/>
              <a:ext cx="3523615" cy="2235835"/>
            </a:xfrm>
            <a:custGeom>
              <a:avLst/>
              <a:gdLst/>
              <a:ahLst/>
              <a:cxnLst/>
              <a:rect l="l" t="t" r="r" b="b"/>
              <a:pathLst>
                <a:path w="3523615" h="2235834">
                  <a:moveTo>
                    <a:pt x="3150857" y="0"/>
                  </a:moveTo>
                  <a:lnTo>
                    <a:pt x="372630" y="0"/>
                  </a:lnTo>
                  <a:lnTo>
                    <a:pt x="325887" y="2903"/>
                  </a:lnTo>
                  <a:lnTo>
                    <a:pt x="280877" y="11380"/>
                  </a:lnTo>
                  <a:lnTo>
                    <a:pt x="237949" y="25083"/>
                  </a:lnTo>
                  <a:lnTo>
                    <a:pt x="197452" y="43660"/>
                  </a:lnTo>
                  <a:lnTo>
                    <a:pt x="159736" y="66765"/>
                  </a:lnTo>
                  <a:lnTo>
                    <a:pt x="125149" y="94046"/>
                  </a:lnTo>
                  <a:lnTo>
                    <a:pt x="94041" y="125154"/>
                  </a:lnTo>
                  <a:lnTo>
                    <a:pt x="66761" y="159742"/>
                  </a:lnTo>
                  <a:lnTo>
                    <a:pt x="43658" y="197458"/>
                  </a:lnTo>
                  <a:lnTo>
                    <a:pt x="25081" y="237954"/>
                  </a:lnTo>
                  <a:lnTo>
                    <a:pt x="11380" y="280881"/>
                  </a:lnTo>
                  <a:lnTo>
                    <a:pt x="2903" y="325890"/>
                  </a:lnTo>
                  <a:lnTo>
                    <a:pt x="0" y="372630"/>
                  </a:lnTo>
                  <a:lnTo>
                    <a:pt x="0" y="1863090"/>
                  </a:lnTo>
                  <a:lnTo>
                    <a:pt x="2903" y="1909830"/>
                  </a:lnTo>
                  <a:lnTo>
                    <a:pt x="11380" y="1954838"/>
                  </a:lnTo>
                  <a:lnTo>
                    <a:pt x="25081" y="1997764"/>
                  </a:lnTo>
                  <a:lnTo>
                    <a:pt x="43658" y="2038259"/>
                  </a:lnTo>
                  <a:lnTo>
                    <a:pt x="66761" y="2075974"/>
                  </a:lnTo>
                  <a:lnTo>
                    <a:pt x="94041" y="2110560"/>
                  </a:lnTo>
                  <a:lnTo>
                    <a:pt x="125149" y="2141667"/>
                  </a:lnTo>
                  <a:lnTo>
                    <a:pt x="159736" y="2168947"/>
                  </a:lnTo>
                  <a:lnTo>
                    <a:pt x="197452" y="2192049"/>
                  </a:lnTo>
                  <a:lnTo>
                    <a:pt x="237949" y="2210626"/>
                  </a:lnTo>
                  <a:lnTo>
                    <a:pt x="280877" y="2224327"/>
                  </a:lnTo>
                  <a:lnTo>
                    <a:pt x="325887" y="2232804"/>
                  </a:lnTo>
                  <a:lnTo>
                    <a:pt x="372630" y="2235708"/>
                  </a:lnTo>
                  <a:lnTo>
                    <a:pt x="3150857" y="2235708"/>
                  </a:lnTo>
                  <a:lnTo>
                    <a:pt x="3197600" y="2232804"/>
                  </a:lnTo>
                  <a:lnTo>
                    <a:pt x="3242610" y="2224327"/>
                  </a:lnTo>
                  <a:lnTo>
                    <a:pt x="3285538" y="2210626"/>
                  </a:lnTo>
                  <a:lnTo>
                    <a:pt x="3326035" y="2192049"/>
                  </a:lnTo>
                  <a:lnTo>
                    <a:pt x="3363751" y="2168947"/>
                  </a:lnTo>
                  <a:lnTo>
                    <a:pt x="3398338" y="2141667"/>
                  </a:lnTo>
                  <a:lnTo>
                    <a:pt x="3429446" y="2110560"/>
                  </a:lnTo>
                  <a:lnTo>
                    <a:pt x="3456726" y="2075974"/>
                  </a:lnTo>
                  <a:lnTo>
                    <a:pt x="3479829" y="2038259"/>
                  </a:lnTo>
                  <a:lnTo>
                    <a:pt x="3498406" y="1997764"/>
                  </a:lnTo>
                  <a:lnTo>
                    <a:pt x="3512107" y="1954838"/>
                  </a:lnTo>
                  <a:lnTo>
                    <a:pt x="3520584" y="1909830"/>
                  </a:lnTo>
                  <a:lnTo>
                    <a:pt x="3523488" y="1863090"/>
                  </a:lnTo>
                  <a:lnTo>
                    <a:pt x="3523488" y="372630"/>
                  </a:lnTo>
                  <a:lnTo>
                    <a:pt x="3520584" y="325890"/>
                  </a:lnTo>
                  <a:lnTo>
                    <a:pt x="3512107" y="280881"/>
                  </a:lnTo>
                  <a:lnTo>
                    <a:pt x="3498406" y="237954"/>
                  </a:lnTo>
                  <a:lnTo>
                    <a:pt x="3479829" y="197458"/>
                  </a:lnTo>
                  <a:lnTo>
                    <a:pt x="3456726" y="159742"/>
                  </a:lnTo>
                  <a:lnTo>
                    <a:pt x="3429446" y="125154"/>
                  </a:lnTo>
                  <a:lnTo>
                    <a:pt x="3398338" y="94046"/>
                  </a:lnTo>
                  <a:lnTo>
                    <a:pt x="3363751" y="66765"/>
                  </a:lnTo>
                  <a:lnTo>
                    <a:pt x="3326035" y="43660"/>
                  </a:lnTo>
                  <a:lnTo>
                    <a:pt x="3285538" y="25083"/>
                  </a:lnTo>
                  <a:lnTo>
                    <a:pt x="3242610" y="11380"/>
                  </a:lnTo>
                  <a:lnTo>
                    <a:pt x="3197600" y="2903"/>
                  </a:lnTo>
                  <a:lnTo>
                    <a:pt x="3150857" y="0"/>
                  </a:lnTo>
                  <a:close/>
                </a:path>
              </a:pathLst>
            </a:custGeom>
            <a:solidFill>
              <a:srgbClr val="EBD5DE"/>
            </a:solidFill>
          </p:spPr>
          <p:txBody>
            <a:bodyPr wrap="square" lIns="0" tIns="0" rIns="0" bIns="0" rtlCol="0"/>
            <a:lstStyle/>
            <a:p>
              <a:endParaRPr/>
            </a:p>
          </p:txBody>
        </p:sp>
        <p:sp>
          <p:nvSpPr>
            <p:cNvPr id="49" name="object 46">
              <a:extLst>
                <a:ext uri="{FF2B5EF4-FFF2-40B4-BE49-F238E27FC236}">
                  <a16:creationId xmlns:a16="http://schemas.microsoft.com/office/drawing/2014/main" id="{454519AC-6635-0475-B29B-09369F3926BB}"/>
                </a:ext>
              </a:extLst>
            </p:cNvPr>
            <p:cNvSpPr/>
            <p:nvPr/>
          </p:nvSpPr>
          <p:spPr>
            <a:xfrm>
              <a:off x="6427470" y="58072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50" name="object 47">
              <a:extLst>
                <a:ext uri="{FF2B5EF4-FFF2-40B4-BE49-F238E27FC236}">
                  <a16:creationId xmlns:a16="http://schemas.microsoft.com/office/drawing/2014/main" id="{1F81302E-A34D-3172-F5AA-AA9C33214774}"/>
                </a:ext>
              </a:extLst>
            </p:cNvPr>
            <p:cNvSpPr/>
            <p:nvPr/>
          </p:nvSpPr>
          <p:spPr>
            <a:xfrm>
              <a:off x="6427470" y="592302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51" name="object 48">
              <a:extLst>
                <a:ext uri="{FF2B5EF4-FFF2-40B4-BE49-F238E27FC236}">
                  <a16:creationId xmlns:a16="http://schemas.microsoft.com/office/drawing/2014/main" id="{B2DA66B1-44D3-627F-B8B4-454EA8FD2DF7}"/>
                </a:ext>
              </a:extLst>
            </p:cNvPr>
            <p:cNvSpPr/>
            <p:nvPr/>
          </p:nvSpPr>
          <p:spPr>
            <a:xfrm>
              <a:off x="7087679" y="594733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52" name="object 49">
              <a:extLst>
                <a:ext uri="{FF2B5EF4-FFF2-40B4-BE49-F238E27FC236}">
                  <a16:creationId xmlns:a16="http://schemas.microsoft.com/office/drawing/2014/main" id="{7AA6F862-9696-5AC1-8886-09289887D12D}"/>
                </a:ext>
              </a:extLst>
            </p:cNvPr>
            <p:cNvSpPr/>
            <p:nvPr/>
          </p:nvSpPr>
          <p:spPr>
            <a:xfrm>
              <a:off x="6427470" y="58072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53" name="object 50">
            <a:extLst>
              <a:ext uri="{FF2B5EF4-FFF2-40B4-BE49-F238E27FC236}">
                <a16:creationId xmlns:a16="http://schemas.microsoft.com/office/drawing/2014/main" id="{1E30E278-E6B3-3F49-23F8-509694747AAE}"/>
              </a:ext>
            </a:extLst>
          </p:cNvPr>
          <p:cNvSpPr txBox="1"/>
          <p:nvPr/>
        </p:nvSpPr>
        <p:spPr>
          <a:xfrm>
            <a:off x="6540677" y="5367131"/>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1</a:t>
            </a:r>
            <a:endParaRPr sz="1800">
              <a:latin typeface="Arial"/>
              <a:cs typeface="Arial"/>
            </a:endParaRPr>
          </a:p>
        </p:txBody>
      </p:sp>
      <p:grpSp>
        <p:nvGrpSpPr>
          <p:cNvPr id="54" name="object 51">
            <a:extLst>
              <a:ext uri="{FF2B5EF4-FFF2-40B4-BE49-F238E27FC236}">
                <a16:creationId xmlns:a16="http://schemas.microsoft.com/office/drawing/2014/main" id="{53439ADD-0336-E7D5-0DDA-B5F2B53244F5}"/>
              </a:ext>
            </a:extLst>
          </p:cNvPr>
          <p:cNvGrpSpPr/>
          <p:nvPr/>
        </p:nvGrpSpPr>
        <p:grpSpPr>
          <a:xfrm>
            <a:off x="7277036" y="5122148"/>
            <a:ext cx="774065" cy="721360"/>
            <a:chOff x="7277036" y="5794184"/>
            <a:chExt cx="774065" cy="721360"/>
          </a:xfrm>
        </p:grpSpPr>
        <p:sp>
          <p:nvSpPr>
            <p:cNvPr id="55" name="object 52">
              <a:extLst>
                <a:ext uri="{FF2B5EF4-FFF2-40B4-BE49-F238E27FC236}">
                  <a16:creationId xmlns:a16="http://schemas.microsoft.com/office/drawing/2014/main" id="{929EE6A2-1B21-B52E-2906-35242723D7A3}"/>
                </a:ext>
              </a:extLst>
            </p:cNvPr>
            <p:cNvSpPr/>
            <p:nvPr/>
          </p:nvSpPr>
          <p:spPr>
            <a:xfrm>
              <a:off x="7290053" y="58072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56" name="object 53">
              <a:extLst>
                <a:ext uri="{FF2B5EF4-FFF2-40B4-BE49-F238E27FC236}">
                  <a16:creationId xmlns:a16="http://schemas.microsoft.com/office/drawing/2014/main" id="{B6E03C38-A46D-5B4C-C7DB-F2CD175EDC43}"/>
                </a:ext>
              </a:extLst>
            </p:cNvPr>
            <p:cNvSpPr/>
            <p:nvPr/>
          </p:nvSpPr>
          <p:spPr>
            <a:xfrm>
              <a:off x="7290053" y="592302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57" name="object 54">
              <a:extLst>
                <a:ext uri="{FF2B5EF4-FFF2-40B4-BE49-F238E27FC236}">
                  <a16:creationId xmlns:a16="http://schemas.microsoft.com/office/drawing/2014/main" id="{FD1AE102-93FC-9067-125C-9608A8AF66B0}"/>
                </a:ext>
              </a:extLst>
            </p:cNvPr>
            <p:cNvSpPr/>
            <p:nvPr/>
          </p:nvSpPr>
          <p:spPr>
            <a:xfrm>
              <a:off x="7951736" y="5947334"/>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58" name="object 55">
              <a:extLst>
                <a:ext uri="{FF2B5EF4-FFF2-40B4-BE49-F238E27FC236}">
                  <a16:creationId xmlns:a16="http://schemas.microsoft.com/office/drawing/2014/main" id="{71FED4C1-3821-F76C-3767-F1FBA5CC4AFC}"/>
                </a:ext>
              </a:extLst>
            </p:cNvPr>
            <p:cNvSpPr/>
            <p:nvPr/>
          </p:nvSpPr>
          <p:spPr>
            <a:xfrm>
              <a:off x="7290053" y="58072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59" name="object 56">
            <a:extLst>
              <a:ext uri="{FF2B5EF4-FFF2-40B4-BE49-F238E27FC236}">
                <a16:creationId xmlns:a16="http://schemas.microsoft.com/office/drawing/2014/main" id="{CC99B18F-58B8-B803-27F9-95882966C3A2}"/>
              </a:ext>
            </a:extLst>
          </p:cNvPr>
          <p:cNvSpPr txBox="1"/>
          <p:nvPr/>
        </p:nvSpPr>
        <p:spPr>
          <a:xfrm>
            <a:off x="7404175" y="5367131"/>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2</a:t>
            </a:r>
            <a:endParaRPr sz="1800">
              <a:latin typeface="Arial"/>
              <a:cs typeface="Arial"/>
            </a:endParaRPr>
          </a:p>
        </p:txBody>
      </p:sp>
      <p:grpSp>
        <p:nvGrpSpPr>
          <p:cNvPr id="60" name="object 57">
            <a:extLst>
              <a:ext uri="{FF2B5EF4-FFF2-40B4-BE49-F238E27FC236}">
                <a16:creationId xmlns:a16="http://schemas.microsoft.com/office/drawing/2014/main" id="{4ED55A7F-B365-ACD7-7D52-C1175F023D62}"/>
              </a:ext>
            </a:extLst>
          </p:cNvPr>
          <p:cNvGrpSpPr/>
          <p:nvPr/>
        </p:nvGrpSpPr>
        <p:grpSpPr>
          <a:xfrm>
            <a:off x="8115236" y="5135864"/>
            <a:ext cx="774065" cy="721360"/>
            <a:chOff x="8115236" y="5807900"/>
            <a:chExt cx="774065" cy="721360"/>
          </a:xfrm>
        </p:grpSpPr>
        <p:sp>
          <p:nvSpPr>
            <p:cNvPr id="61" name="object 58">
              <a:extLst>
                <a:ext uri="{FF2B5EF4-FFF2-40B4-BE49-F238E27FC236}">
                  <a16:creationId xmlns:a16="http://schemas.microsoft.com/office/drawing/2014/main" id="{3CEFF712-786A-80F2-8ECA-3B79CEAEAC81}"/>
                </a:ext>
              </a:extLst>
            </p:cNvPr>
            <p:cNvSpPr/>
            <p:nvPr/>
          </p:nvSpPr>
          <p:spPr>
            <a:xfrm>
              <a:off x="8128253" y="582091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62" name="object 59">
              <a:extLst>
                <a:ext uri="{FF2B5EF4-FFF2-40B4-BE49-F238E27FC236}">
                  <a16:creationId xmlns:a16="http://schemas.microsoft.com/office/drawing/2014/main" id="{1CB57B2E-2E9B-7059-4DD8-A95CF99ACC0B}"/>
                </a:ext>
              </a:extLst>
            </p:cNvPr>
            <p:cNvSpPr/>
            <p:nvPr/>
          </p:nvSpPr>
          <p:spPr>
            <a:xfrm>
              <a:off x="8128253" y="593674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63" name="object 60">
              <a:extLst>
                <a:ext uri="{FF2B5EF4-FFF2-40B4-BE49-F238E27FC236}">
                  <a16:creationId xmlns:a16="http://schemas.microsoft.com/office/drawing/2014/main" id="{4CACDCCE-9D4B-50CD-8AF7-651C0D83A37B}"/>
                </a:ext>
              </a:extLst>
            </p:cNvPr>
            <p:cNvSpPr/>
            <p:nvPr/>
          </p:nvSpPr>
          <p:spPr>
            <a:xfrm>
              <a:off x="8789936" y="5961050"/>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64" name="object 61">
              <a:extLst>
                <a:ext uri="{FF2B5EF4-FFF2-40B4-BE49-F238E27FC236}">
                  <a16:creationId xmlns:a16="http://schemas.microsoft.com/office/drawing/2014/main" id="{DDA84058-6ABA-4FE4-181B-19135945B92A}"/>
                </a:ext>
              </a:extLst>
            </p:cNvPr>
            <p:cNvSpPr/>
            <p:nvPr/>
          </p:nvSpPr>
          <p:spPr>
            <a:xfrm>
              <a:off x="8128253" y="582091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65" name="object 62">
            <a:extLst>
              <a:ext uri="{FF2B5EF4-FFF2-40B4-BE49-F238E27FC236}">
                <a16:creationId xmlns:a16="http://schemas.microsoft.com/office/drawing/2014/main" id="{FBC9216E-F416-04BA-B3C1-4DC6B32AF0C5}"/>
              </a:ext>
            </a:extLst>
          </p:cNvPr>
          <p:cNvSpPr txBox="1"/>
          <p:nvPr/>
        </p:nvSpPr>
        <p:spPr>
          <a:xfrm>
            <a:off x="8242375" y="5381317"/>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3</a:t>
            </a:r>
            <a:endParaRPr sz="1800">
              <a:latin typeface="Arial"/>
              <a:cs typeface="Arial"/>
            </a:endParaRPr>
          </a:p>
        </p:txBody>
      </p:sp>
      <p:grpSp>
        <p:nvGrpSpPr>
          <p:cNvPr id="66" name="object 63">
            <a:extLst>
              <a:ext uri="{FF2B5EF4-FFF2-40B4-BE49-F238E27FC236}">
                <a16:creationId xmlns:a16="http://schemas.microsoft.com/office/drawing/2014/main" id="{7AB28C77-C038-A843-3CCA-80BC5C46B8E9}"/>
              </a:ext>
            </a:extLst>
          </p:cNvPr>
          <p:cNvGrpSpPr/>
          <p:nvPr/>
        </p:nvGrpSpPr>
        <p:grpSpPr>
          <a:xfrm>
            <a:off x="6414452" y="5868908"/>
            <a:ext cx="772795" cy="721360"/>
            <a:chOff x="6414452" y="6540944"/>
            <a:chExt cx="772795" cy="721360"/>
          </a:xfrm>
        </p:grpSpPr>
        <p:sp>
          <p:nvSpPr>
            <p:cNvPr id="67" name="object 64">
              <a:extLst>
                <a:ext uri="{FF2B5EF4-FFF2-40B4-BE49-F238E27FC236}">
                  <a16:creationId xmlns:a16="http://schemas.microsoft.com/office/drawing/2014/main" id="{8C4D0897-6A04-291C-5756-A72ABBC1162F}"/>
                </a:ext>
              </a:extLst>
            </p:cNvPr>
            <p:cNvSpPr/>
            <p:nvPr/>
          </p:nvSpPr>
          <p:spPr>
            <a:xfrm>
              <a:off x="6427470" y="655396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3"/>
                  </a:lnTo>
                  <a:lnTo>
                    <a:pt x="0" y="579119"/>
                  </a:lnTo>
                  <a:lnTo>
                    <a:pt x="23026" y="619535"/>
                  </a:lnTo>
                  <a:lnTo>
                    <a:pt x="86560" y="653744"/>
                  </a:lnTo>
                  <a:lnTo>
                    <a:pt x="130919" y="667704"/>
                  </a:lnTo>
                  <a:lnTo>
                    <a:pt x="182287" y="679131"/>
                  </a:lnTo>
                  <a:lnTo>
                    <a:pt x="239623" y="687697"/>
                  </a:lnTo>
                  <a:lnTo>
                    <a:pt x="301889" y="693077"/>
                  </a:lnTo>
                  <a:lnTo>
                    <a:pt x="368046" y="694943"/>
                  </a:lnTo>
                  <a:lnTo>
                    <a:pt x="434202" y="693077"/>
                  </a:lnTo>
                  <a:lnTo>
                    <a:pt x="496468" y="687697"/>
                  </a:lnTo>
                  <a:lnTo>
                    <a:pt x="553804" y="679131"/>
                  </a:lnTo>
                  <a:lnTo>
                    <a:pt x="605172" y="667704"/>
                  </a:lnTo>
                  <a:lnTo>
                    <a:pt x="649531" y="653744"/>
                  </a:lnTo>
                  <a:lnTo>
                    <a:pt x="685842" y="637579"/>
                  </a:lnTo>
                  <a:lnTo>
                    <a:pt x="730162" y="599940"/>
                  </a:lnTo>
                  <a:lnTo>
                    <a:pt x="736092" y="579119"/>
                  </a:lnTo>
                  <a:lnTo>
                    <a:pt x="736092" y="115823"/>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68" name="object 65">
              <a:extLst>
                <a:ext uri="{FF2B5EF4-FFF2-40B4-BE49-F238E27FC236}">
                  <a16:creationId xmlns:a16="http://schemas.microsoft.com/office/drawing/2014/main" id="{E4BCA366-4B87-DD6C-B0BA-57EAC7B3C29D}"/>
                </a:ext>
              </a:extLst>
            </p:cNvPr>
            <p:cNvSpPr/>
            <p:nvPr/>
          </p:nvSpPr>
          <p:spPr>
            <a:xfrm>
              <a:off x="6427470" y="666978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3"/>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69" name="object 66">
              <a:extLst>
                <a:ext uri="{FF2B5EF4-FFF2-40B4-BE49-F238E27FC236}">
                  <a16:creationId xmlns:a16="http://schemas.microsoft.com/office/drawing/2014/main" id="{B951F8B8-B0D2-01E4-C170-0AD15C7B3BEC}"/>
                </a:ext>
              </a:extLst>
            </p:cNvPr>
            <p:cNvSpPr/>
            <p:nvPr/>
          </p:nvSpPr>
          <p:spPr>
            <a:xfrm>
              <a:off x="7087679" y="6694094"/>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70" name="object 67">
              <a:extLst>
                <a:ext uri="{FF2B5EF4-FFF2-40B4-BE49-F238E27FC236}">
                  <a16:creationId xmlns:a16="http://schemas.microsoft.com/office/drawing/2014/main" id="{D06087FC-373B-DEC7-FE3A-18D55E6B39A8}"/>
                </a:ext>
              </a:extLst>
            </p:cNvPr>
            <p:cNvSpPr/>
            <p:nvPr/>
          </p:nvSpPr>
          <p:spPr>
            <a:xfrm>
              <a:off x="6427470" y="6553962"/>
              <a:ext cx="736600" cy="695325"/>
            </a:xfrm>
            <a:custGeom>
              <a:avLst/>
              <a:gdLst/>
              <a:ahLst/>
              <a:cxnLst/>
              <a:rect l="l" t="t" r="r" b="b"/>
              <a:pathLst>
                <a:path w="736600" h="695325">
                  <a:moveTo>
                    <a:pt x="0" y="115823"/>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3"/>
                  </a:lnTo>
                  <a:lnTo>
                    <a:pt x="736092" y="579119"/>
                  </a:lnTo>
                  <a:lnTo>
                    <a:pt x="713065" y="619535"/>
                  </a:lnTo>
                  <a:lnTo>
                    <a:pt x="649531" y="653744"/>
                  </a:lnTo>
                  <a:lnTo>
                    <a:pt x="605172" y="667704"/>
                  </a:lnTo>
                  <a:lnTo>
                    <a:pt x="553804" y="679131"/>
                  </a:lnTo>
                  <a:lnTo>
                    <a:pt x="496468" y="687697"/>
                  </a:lnTo>
                  <a:lnTo>
                    <a:pt x="434202" y="693077"/>
                  </a:lnTo>
                  <a:lnTo>
                    <a:pt x="368046" y="694943"/>
                  </a:lnTo>
                  <a:lnTo>
                    <a:pt x="301889" y="693077"/>
                  </a:lnTo>
                  <a:lnTo>
                    <a:pt x="239623" y="687697"/>
                  </a:lnTo>
                  <a:lnTo>
                    <a:pt x="182287" y="679131"/>
                  </a:lnTo>
                  <a:lnTo>
                    <a:pt x="130919" y="667704"/>
                  </a:lnTo>
                  <a:lnTo>
                    <a:pt x="86560" y="653744"/>
                  </a:lnTo>
                  <a:lnTo>
                    <a:pt x="50249" y="637579"/>
                  </a:lnTo>
                  <a:lnTo>
                    <a:pt x="5929"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71" name="object 68">
            <a:extLst>
              <a:ext uri="{FF2B5EF4-FFF2-40B4-BE49-F238E27FC236}">
                <a16:creationId xmlns:a16="http://schemas.microsoft.com/office/drawing/2014/main" id="{2E1F20C7-262B-CC9A-5AE0-A3C08314DA0D}"/>
              </a:ext>
            </a:extLst>
          </p:cNvPr>
          <p:cNvSpPr txBox="1"/>
          <p:nvPr/>
        </p:nvSpPr>
        <p:spPr>
          <a:xfrm>
            <a:off x="6540677" y="6113855"/>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4</a:t>
            </a:r>
            <a:endParaRPr sz="1800">
              <a:latin typeface="Arial"/>
              <a:cs typeface="Arial"/>
            </a:endParaRPr>
          </a:p>
        </p:txBody>
      </p:sp>
      <p:grpSp>
        <p:nvGrpSpPr>
          <p:cNvPr id="72" name="object 69">
            <a:extLst>
              <a:ext uri="{FF2B5EF4-FFF2-40B4-BE49-F238E27FC236}">
                <a16:creationId xmlns:a16="http://schemas.microsoft.com/office/drawing/2014/main" id="{3602E4D5-B092-4209-B9AA-90C9B1AEC9D5}"/>
              </a:ext>
            </a:extLst>
          </p:cNvPr>
          <p:cNvGrpSpPr/>
          <p:nvPr/>
        </p:nvGrpSpPr>
        <p:grpSpPr>
          <a:xfrm>
            <a:off x="7277036" y="5868908"/>
            <a:ext cx="774065" cy="721360"/>
            <a:chOff x="7277036" y="6540944"/>
            <a:chExt cx="774065" cy="721360"/>
          </a:xfrm>
        </p:grpSpPr>
        <p:sp>
          <p:nvSpPr>
            <p:cNvPr id="73" name="object 70">
              <a:extLst>
                <a:ext uri="{FF2B5EF4-FFF2-40B4-BE49-F238E27FC236}">
                  <a16:creationId xmlns:a16="http://schemas.microsoft.com/office/drawing/2014/main" id="{3EDD74C2-F7E8-9BC2-CCE5-89968C43818F}"/>
                </a:ext>
              </a:extLst>
            </p:cNvPr>
            <p:cNvSpPr/>
            <p:nvPr/>
          </p:nvSpPr>
          <p:spPr>
            <a:xfrm>
              <a:off x="7290053" y="655396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3"/>
                  </a:lnTo>
                  <a:lnTo>
                    <a:pt x="0" y="579119"/>
                  </a:lnTo>
                  <a:lnTo>
                    <a:pt x="23074" y="619535"/>
                  </a:lnTo>
                  <a:lnTo>
                    <a:pt x="86740" y="653744"/>
                  </a:lnTo>
                  <a:lnTo>
                    <a:pt x="131191" y="667704"/>
                  </a:lnTo>
                  <a:lnTo>
                    <a:pt x="182665" y="679131"/>
                  </a:lnTo>
                  <a:lnTo>
                    <a:pt x="240120" y="687697"/>
                  </a:lnTo>
                  <a:lnTo>
                    <a:pt x="302515" y="693077"/>
                  </a:lnTo>
                  <a:lnTo>
                    <a:pt x="368808" y="694943"/>
                  </a:lnTo>
                  <a:lnTo>
                    <a:pt x="435100" y="693077"/>
                  </a:lnTo>
                  <a:lnTo>
                    <a:pt x="497495" y="687697"/>
                  </a:lnTo>
                  <a:lnTo>
                    <a:pt x="554950" y="679131"/>
                  </a:lnTo>
                  <a:lnTo>
                    <a:pt x="606424" y="667704"/>
                  </a:lnTo>
                  <a:lnTo>
                    <a:pt x="650875" y="653744"/>
                  </a:lnTo>
                  <a:lnTo>
                    <a:pt x="687261" y="637579"/>
                  </a:lnTo>
                  <a:lnTo>
                    <a:pt x="731673" y="599940"/>
                  </a:lnTo>
                  <a:lnTo>
                    <a:pt x="737616" y="579119"/>
                  </a:lnTo>
                  <a:lnTo>
                    <a:pt x="737616" y="115823"/>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74" name="object 71">
              <a:extLst>
                <a:ext uri="{FF2B5EF4-FFF2-40B4-BE49-F238E27FC236}">
                  <a16:creationId xmlns:a16="http://schemas.microsoft.com/office/drawing/2014/main" id="{3D7154EC-0EED-FC98-89B3-7360B006F64F}"/>
                </a:ext>
              </a:extLst>
            </p:cNvPr>
            <p:cNvSpPr/>
            <p:nvPr/>
          </p:nvSpPr>
          <p:spPr>
            <a:xfrm>
              <a:off x="7290053" y="666978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3"/>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75" name="object 72">
              <a:extLst>
                <a:ext uri="{FF2B5EF4-FFF2-40B4-BE49-F238E27FC236}">
                  <a16:creationId xmlns:a16="http://schemas.microsoft.com/office/drawing/2014/main" id="{5B4998E8-F4BB-7292-B187-3708484D975C}"/>
                </a:ext>
              </a:extLst>
            </p:cNvPr>
            <p:cNvSpPr/>
            <p:nvPr/>
          </p:nvSpPr>
          <p:spPr>
            <a:xfrm>
              <a:off x="7951736" y="6694094"/>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76" name="object 73">
              <a:extLst>
                <a:ext uri="{FF2B5EF4-FFF2-40B4-BE49-F238E27FC236}">
                  <a16:creationId xmlns:a16="http://schemas.microsoft.com/office/drawing/2014/main" id="{5F61BFED-FF48-CF70-5D8D-0A8AB38CDFA6}"/>
                </a:ext>
              </a:extLst>
            </p:cNvPr>
            <p:cNvSpPr/>
            <p:nvPr/>
          </p:nvSpPr>
          <p:spPr>
            <a:xfrm>
              <a:off x="7290053" y="6553962"/>
              <a:ext cx="737870" cy="695325"/>
            </a:xfrm>
            <a:custGeom>
              <a:avLst/>
              <a:gdLst/>
              <a:ahLst/>
              <a:cxnLst/>
              <a:rect l="l" t="t" r="r" b="b"/>
              <a:pathLst>
                <a:path w="737870" h="695325">
                  <a:moveTo>
                    <a:pt x="0" y="115823"/>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3"/>
                  </a:lnTo>
                  <a:lnTo>
                    <a:pt x="737616" y="579119"/>
                  </a:lnTo>
                  <a:lnTo>
                    <a:pt x="714541" y="619535"/>
                  </a:lnTo>
                  <a:lnTo>
                    <a:pt x="650875" y="653744"/>
                  </a:lnTo>
                  <a:lnTo>
                    <a:pt x="606424" y="667704"/>
                  </a:lnTo>
                  <a:lnTo>
                    <a:pt x="554950" y="679131"/>
                  </a:lnTo>
                  <a:lnTo>
                    <a:pt x="497495" y="687697"/>
                  </a:lnTo>
                  <a:lnTo>
                    <a:pt x="435100" y="693077"/>
                  </a:lnTo>
                  <a:lnTo>
                    <a:pt x="368808" y="694943"/>
                  </a:lnTo>
                  <a:lnTo>
                    <a:pt x="302515" y="693077"/>
                  </a:lnTo>
                  <a:lnTo>
                    <a:pt x="240120" y="687697"/>
                  </a:lnTo>
                  <a:lnTo>
                    <a:pt x="182665" y="679131"/>
                  </a:lnTo>
                  <a:lnTo>
                    <a:pt x="131191" y="667704"/>
                  </a:lnTo>
                  <a:lnTo>
                    <a:pt x="86740" y="653744"/>
                  </a:lnTo>
                  <a:lnTo>
                    <a:pt x="50354" y="637579"/>
                  </a:lnTo>
                  <a:lnTo>
                    <a:pt x="5942"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77" name="object 74">
            <a:extLst>
              <a:ext uri="{FF2B5EF4-FFF2-40B4-BE49-F238E27FC236}">
                <a16:creationId xmlns:a16="http://schemas.microsoft.com/office/drawing/2014/main" id="{E893CBE7-8CEB-AA80-00E2-760F9F197D0F}"/>
              </a:ext>
            </a:extLst>
          </p:cNvPr>
          <p:cNvSpPr txBox="1"/>
          <p:nvPr/>
        </p:nvSpPr>
        <p:spPr>
          <a:xfrm>
            <a:off x="7404175" y="6113855"/>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5</a:t>
            </a:r>
            <a:endParaRPr sz="1800">
              <a:latin typeface="Arial"/>
              <a:cs typeface="Arial"/>
            </a:endParaRPr>
          </a:p>
        </p:txBody>
      </p:sp>
      <p:grpSp>
        <p:nvGrpSpPr>
          <p:cNvPr id="78" name="object 75">
            <a:extLst>
              <a:ext uri="{FF2B5EF4-FFF2-40B4-BE49-F238E27FC236}">
                <a16:creationId xmlns:a16="http://schemas.microsoft.com/office/drawing/2014/main" id="{1BF009C2-81AE-4A7E-E2DF-688961FEF1D4}"/>
              </a:ext>
            </a:extLst>
          </p:cNvPr>
          <p:cNvGrpSpPr/>
          <p:nvPr/>
        </p:nvGrpSpPr>
        <p:grpSpPr>
          <a:xfrm>
            <a:off x="8115300" y="5882687"/>
            <a:ext cx="774065" cy="721360"/>
            <a:chOff x="8115300" y="6554723"/>
            <a:chExt cx="774065" cy="721360"/>
          </a:xfrm>
        </p:grpSpPr>
        <p:sp>
          <p:nvSpPr>
            <p:cNvPr id="79" name="object 76">
              <a:extLst>
                <a:ext uri="{FF2B5EF4-FFF2-40B4-BE49-F238E27FC236}">
                  <a16:creationId xmlns:a16="http://schemas.microsoft.com/office/drawing/2014/main" id="{C50F95DC-5B3A-7D34-32B2-4A6B18F56AAA}"/>
                </a:ext>
              </a:extLst>
            </p:cNvPr>
            <p:cNvSpPr/>
            <p:nvPr/>
          </p:nvSpPr>
          <p:spPr>
            <a:xfrm>
              <a:off x="8128253" y="6567677"/>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80" name="object 77">
              <a:extLst>
                <a:ext uri="{FF2B5EF4-FFF2-40B4-BE49-F238E27FC236}">
                  <a16:creationId xmlns:a16="http://schemas.microsoft.com/office/drawing/2014/main" id="{F790D9AD-ADEF-A11B-E1B4-FB443F9403E0}"/>
                </a:ext>
              </a:extLst>
            </p:cNvPr>
            <p:cNvSpPr/>
            <p:nvPr/>
          </p:nvSpPr>
          <p:spPr>
            <a:xfrm>
              <a:off x="8128253" y="6683501"/>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81" name="object 78">
              <a:extLst>
                <a:ext uri="{FF2B5EF4-FFF2-40B4-BE49-F238E27FC236}">
                  <a16:creationId xmlns:a16="http://schemas.microsoft.com/office/drawing/2014/main" id="{B8B3DC88-92B5-FA52-1CAB-103CC2082E56}"/>
                </a:ext>
              </a:extLst>
            </p:cNvPr>
            <p:cNvSpPr/>
            <p:nvPr/>
          </p:nvSpPr>
          <p:spPr>
            <a:xfrm>
              <a:off x="8789936" y="6707809"/>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82" name="object 79">
              <a:extLst>
                <a:ext uri="{FF2B5EF4-FFF2-40B4-BE49-F238E27FC236}">
                  <a16:creationId xmlns:a16="http://schemas.microsoft.com/office/drawing/2014/main" id="{64136676-9939-D975-7F9B-D96AC8647CEC}"/>
                </a:ext>
              </a:extLst>
            </p:cNvPr>
            <p:cNvSpPr/>
            <p:nvPr/>
          </p:nvSpPr>
          <p:spPr>
            <a:xfrm>
              <a:off x="8128253" y="6567677"/>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83" name="object 80">
            <a:extLst>
              <a:ext uri="{FF2B5EF4-FFF2-40B4-BE49-F238E27FC236}">
                <a16:creationId xmlns:a16="http://schemas.microsoft.com/office/drawing/2014/main" id="{90A8E661-BCAF-E4C3-3F11-009FF2D47BB3}"/>
              </a:ext>
            </a:extLst>
          </p:cNvPr>
          <p:cNvSpPr txBox="1"/>
          <p:nvPr/>
        </p:nvSpPr>
        <p:spPr>
          <a:xfrm>
            <a:off x="8242375" y="6128043"/>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6</a:t>
            </a:r>
            <a:endParaRPr sz="1800">
              <a:latin typeface="Arial"/>
              <a:cs typeface="Arial"/>
            </a:endParaRPr>
          </a:p>
        </p:txBody>
      </p:sp>
      <p:sp>
        <p:nvSpPr>
          <p:cNvPr id="84" name="object 81">
            <a:extLst>
              <a:ext uri="{FF2B5EF4-FFF2-40B4-BE49-F238E27FC236}">
                <a16:creationId xmlns:a16="http://schemas.microsoft.com/office/drawing/2014/main" id="{38E24313-6B9C-F036-4F8D-8B90ADF71685}"/>
              </a:ext>
            </a:extLst>
          </p:cNvPr>
          <p:cNvSpPr txBox="1"/>
          <p:nvPr/>
        </p:nvSpPr>
        <p:spPr>
          <a:xfrm>
            <a:off x="7421930" y="4696550"/>
            <a:ext cx="49784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90" dirty="0">
                <a:latin typeface="Arial"/>
                <a:cs typeface="Arial"/>
              </a:rPr>
              <a:t>s</a:t>
            </a:r>
            <a:endParaRPr sz="1800">
              <a:latin typeface="Arial"/>
              <a:cs typeface="Arial"/>
            </a:endParaRPr>
          </a:p>
        </p:txBody>
      </p:sp>
      <p:sp>
        <p:nvSpPr>
          <p:cNvPr id="85" name="object 82">
            <a:extLst>
              <a:ext uri="{FF2B5EF4-FFF2-40B4-BE49-F238E27FC236}">
                <a16:creationId xmlns:a16="http://schemas.microsoft.com/office/drawing/2014/main" id="{48B492CE-4000-8260-BE33-AECC76B7C79C}"/>
              </a:ext>
            </a:extLst>
          </p:cNvPr>
          <p:cNvSpPr/>
          <p:nvPr/>
        </p:nvSpPr>
        <p:spPr>
          <a:xfrm>
            <a:off x="6593585" y="3904786"/>
            <a:ext cx="2326005" cy="2540"/>
          </a:xfrm>
          <a:custGeom>
            <a:avLst/>
            <a:gdLst/>
            <a:ahLst/>
            <a:cxnLst/>
            <a:rect l="l" t="t" r="r" b="b"/>
            <a:pathLst>
              <a:path w="2326004" h="2539">
                <a:moveTo>
                  <a:pt x="0" y="2387"/>
                </a:moveTo>
                <a:lnTo>
                  <a:pt x="2325674" y="0"/>
                </a:lnTo>
              </a:path>
            </a:pathLst>
          </a:custGeom>
          <a:ln w="25908">
            <a:solidFill>
              <a:srgbClr val="000000"/>
            </a:solidFill>
            <a:prstDash val="lgDash"/>
          </a:ln>
        </p:spPr>
        <p:txBody>
          <a:bodyPr wrap="square" lIns="0" tIns="0" rIns="0" bIns="0" rtlCol="0"/>
          <a:lstStyle/>
          <a:p>
            <a:endParaRPr/>
          </a:p>
        </p:txBody>
      </p:sp>
      <p:sp>
        <p:nvSpPr>
          <p:cNvPr id="86" name="object 83">
            <a:extLst>
              <a:ext uri="{FF2B5EF4-FFF2-40B4-BE49-F238E27FC236}">
                <a16:creationId xmlns:a16="http://schemas.microsoft.com/office/drawing/2014/main" id="{3C3BDB69-8AA8-6261-D03F-764B0BFEE07E}"/>
              </a:ext>
            </a:extLst>
          </p:cNvPr>
          <p:cNvSpPr/>
          <p:nvPr/>
        </p:nvSpPr>
        <p:spPr>
          <a:xfrm>
            <a:off x="4815840" y="4440984"/>
            <a:ext cx="809625" cy="1179830"/>
          </a:xfrm>
          <a:custGeom>
            <a:avLst/>
            <a:gdLst/>
            <a:ahLst/>
            <a:cxnLst/>
            <a:rect l="l" t="t" r="r" b="b"/>
            <a:pathLst>
              <a:path w="809625" h="1179829">
                <a:moveTo>
                  <a:pt x="202311" y="0"/>
                </a:moveTo>
                <a:lnTo>
                  <a:pt x="0" y="0"/>
                </a:lnTo>
                <a:lnTo>
                  <a:pt x="0" y="724382"/>
                </a:lnTo>
                <a:lnTo>
                  <a:pt x="3231" y="772423"/>
                </a:lnTo>
                <a:lnTo>
                  <a:pt x="12646" y="818499"/>
                </a:lnTo>
                <a:lnTo>
                  <a:pt x="27822" y="862189"/>
                </a:lnTo>
                <a:lnTo>
                  <a:pt x="48337" y="903072"/>
                </a:lnTo>
                <a:lnTo>
                  <a:pt x="73769" y="940724"/>
                </a:lnTo>
                <a:lnTo>
                  <a:pt x="103697" y="974725"/>
                </a:lnTo>
                <a:lnTo>
                  <a:pt x="137698" y="1004652"/>
                </a:lnTo>
                <a:lnTo>
                  <a:pt x="175352" y="1030083"/>
                </a:lnTo>
                <a:lnTo>
                  <a:pt x="216235" y="1050598"/>
                </a:lnTo>
                <a:lnTo>
                  <a:pt x="259928" y="1065773"/>
                </a:lnTo>
                <a:lnTo>
                  <a:pt x="306006" y="1075188"/>
                </a:lnTo>
                <a:lnTo>
                  <a:pt x="354050" y="1078420"/>
                </a:lnTo>
                <a:lnTo>
                  <a:pt x="606933" y="1078420"/>
                </a:lnTo>
                <a:lnTo>
                  <a:pt x="606933" y="1179576"/>
                </a:lnTo>
                <a:lnTo>
                  <a:pt x="809244" y="977265"/>
                </a:lnTo>
                <a:lnTo>
                  <a:pt x="606933" y="774954"/>
                </a:lnTo>
                <a:lnTo>
                  <a:pt x="606933" y="876109"/>
                </a:lnTo>
                <a:lnTo>
                  <a:pt x="354050" y="876109"/>
                </a:lnTo>
                <a:lnTo>
                  <a:pt x="306087" y="868374"/>
                </a:lnTo>
                <a:lnTo>
                  <a:pt x="264433" y="846834"/>
                </a:lnTo>
                <a:lnTo>
                  <a:pt x="231586" y="813989"/>
                </a:lnTo>
                <a:lnTo>
                  <a:pt x="210046" y="772339"/>
                </a:lnTo>
                <a:lnTo>
                  <a:pt x="202311" y="724382"/>
                </a:lnTo>
                <a:lnTo>
                  <a:pt x="202311" y="0"/>
                </a:lnTo>
                <a:close/>
              </a:path>
            </a:pathLst>
          </a:custGeom>
          <a:solidFill>
            <a:srgbClr val="6C9048"/>
          </a:solidFill>
        </p:spPr>
        <p:txBody>
          <a:bodyPr wrap="square" lIns="0" tIns="0" rIns="0" bIns="0" rtlCol="0"/>
          <a:lstStyle/>
          <a:p>
            <a:endParaRPr/>
          </a:p>
        </p:txBody>
      </p:sp>
      <p:sp>
        <p:nvSpPr>
          <p:cNvPr id="87" name="object 84">
            <a:extLst>
              <a:ext uri="{FF2B5EF4-FFF2-40B4-BE49-F238E27FC236}">
                <a16:creationId xmlns:a16="http://schemas.microsoft.com/office/drawing/2014/main" id="{99696B0F-BC25-8CE3-BDA9-3918FE27FEE4}"/>
              </a:ext>
            </a:extLst>
          </p:cNvPr>
          <p:cNvSpPr txBox="1"/>
          <p:nvPr/>
        </p:nvSpPr>
        <p:spPr>
          <a:xfrm>
            <a:off x="9768509" y="5375183"/>
            <a:ext cx="1400175" cy="330835"/>
          </a:xfrm>
          <a:prstGeom prst="rect">
            <a:avLst/>
          </a:prstGeom>
        </p:spPr>
        <p:txBody>
          <a:bodyPr vert="horz" wrap="square" lIns="0" tIns="12700" rIns="0" bIns="0" rtlCol="0">
            <a:spAutoFit/>
          </a:bodyPr>
          <a:lstStyle/>
          <a:p>
            <a:pPr marL="12700">
              <a:lnSpc>
                <a:spcPct val="100000"/>
              </a:lnSpc>
              <a:spcBef>
                <a:spcPts val="100"/>
              </a:spcBef>
            </a:pPr>
            <a:r>
              <a:rPr sz="2000" spc="10" dirty="0">
                <a:latin typeface="Arial"/>
                <a:cs typeface="Arial"/>
              </a:rPr>
              <a:t>Compaction</a:t>
            </a:r>
            <a:endParaRPr sz="2000">
              <a:latin typeface="Arial"/>
              <a:cs typeface="Arial"/>
            </a:endParaRPr>
          </a:p>
        </p:txBody>
      </p:sp>
      <p:sp>
        <p:nvSpPr>
          <p:cNvPr id="88" name="object 85">
            <a:extLst>
              <a:ext uri="{FF2B5EF4-FFF2-40B4-BE49-F238E27FC236}">
                <a16:creationId xmlns:a16="http://schemas.microsoft.com/office/drawing/2014/main" id="{21BADBE4-341C-B871-1BE4-9FF556542E03}"/>
              </a:ext>
            </a:extLst>
          </p:cNvPr>
          <p:cNvSpPr/>
          <p:nvPr/>
        </p:nvSpPr>
        <p:spPr>
          <a:xfrm>
            <a:off x="9474708" y="4840272"/>
            <a:ext cx="1969135" cy="1524000"/>
          </a:xfrm>
          <a:custGeom>
            <a:avLst/>
            <a:gdLst/>
            <a:ahLst/>
            <a:cxnLst/>
            <a:rect l="l" t="t" r="r" b="b"/>
            <a:pathLst>
              <a:path w="1969134" h="1524000">
                <a:moveTo>
                  <a:pt x="1860804" y="1355178"/>
                </a:moveTo>
                <a:lnTo>
                  <a:pt x="1557528" y="1186370"/>
                </a:lnTo>
                <a:lnTo>
                  <a:pt x="1557528" y="1284224"/>
                </a:lnTo>
                <a:lnTo>
                  <a:pt x="530733" y="1284224"/>
                </a:lnTo>
                <a:lnTo>
                  <a:pt x="481952" y="1281201"/>
                </a:lnTo>
                <a:lnTo>
                  <a:pt x="434987" y="1272349"/>
                </a:lnTo>
                <a:lnTo>
                  <a:pt x="390207" y="1258062"/>
                </a:lnTo>
                <a:lnTo>
                  <a:pt x="347954" y="1238669"/>
                </a:lnTo>
                <a:lnTo>
                  <a:pt x="308597" y="1214564"/>
                </a:lnTo>
                <a:lnTo>
                  <a:pt x="272503" y="1186103"/>
                </a:lnTo>
                <a:lnTo>
                  <a:pt x="240055" y="1153642"/>
                </a:lnTo>
                <a:lnTo>
                  <a:pt x="211582" y="1117549"/>
                </a:lnTo>
                <a:lnTo>
                  <a:pt x="187477" y="1078204"/>
                </a:lnTo>
                <a:lnTo>
                  <a:pt x="168097" y="1035951"/>
                </a:lnTo>
                <a:lnTo>
                  <a:pt x="153797" y="991158"/>
                </a:lnTo>
                <a:lnTo>
                  <a:pt x="144957" y="944194"/>
                </a:lnTo>
                <a:lnTo>
                  <a:pt x="141935" y="895413"/>
                </a:lnTo>
                <a:lnTo>
                  <a:pt x="141935" y="310896"/>
                </a:lnTo>
                <a:lnTo>
                  <a:pt x="0" y="310896"/>
                </a:lnTo>
                <a:lnTo>
                  <a:pt x="0" y="895413"/>
                </a:lnTo>
                <a:lnTo>
                  <a:pt x="2159" y="943724"/>
                </a:lnTo>
                <a:lnTo>
                  <a:pt x="8547" y="990815"/>
                </a:lnTo>
                <a:lnTo>
                  <a:pt x="18948" y="1036510"/>
                </a:lnTo>
                <a:lnTo>
                  <a:pt x="33197" y="1080604"/>
                </a:lnTo>
                <a:lnTo>
                  <a:pt x="51092" y="1122934"/>
                </a:lnTo>
                <a:lnTo>
                  <a:pt x="72453" y="1163294"/>
                </a:lnTo>
                <a:lnTo>
                  <a:pt x="97091" y="1201496"/>
                </a:lnTo>
                <a:lnTo>
                  <a:pt x="124815" y="1237361"/>
                </a:lnTo>
                <a:lnTo>
                  <a:pt x="155448" y="1270698"/>
                </a:lnTo>
                <a:lnTo>
                  <a:pt x="188785" y="1301330"/>
                </a:lnTo>
                <a:lnTo>
                  <a:pt x="224650" y="1329055"/>
                </a:lnTo>
                <a:lnTo>
                  <a:pt x="262851" y="1353693"/>
                </a:lnTo>
                <a:lnTo>
                  <a:pt x="303212" y="1375054"/>
                </a:lnTo>
                <a:lnTo>
                  <a:pt x="345541" y="1392948"/>
                </a:lnTo>
                <a:lnTo>
                  <a:pt x="389636" y="1407198"/>
                </a:lnTo>
                <a:lnTo>
                  <a:pt x="435330" y="1417599"/>
                </a:lnTo>
                <a:lnTo>
                  <a:pt x="482422" y="1423987"/>
                </a:lnTo>
                <a:lnTo>
                  <a:pt x="530733" y="1426146"/>
                </a:lnTo>
                <a:lnTo>
                  <a:pt x="1557528" y="1426146"/>
                </a:lnTo>
                <a:lnTo>
                  <a:pt x="1557528" y="1524000"/>
                </a:lnTo>
                <a:lnTo>
                  <a:pt x="1860804" y="1355178"/>
                </a:lnTo>
                <a:close/>
              </a:path>
              <a:path w="1969134" h="1524000">
                <a:moveTo>
                  <a:pt x="1969008" y="628586"/>
                </a:moveTo>
                <a:lnTo>
                  <a:pt x="1966836" y="580288"/>
                </a:lnTo>
                <a:lnTo>
                  <a:pt x="1960448" y="533196"/>
                </a:lnTo>
                <a:lnTo>
                  <a:pt x="1950046" y="487502"/>
                </a:lnTo>
                <a:lnTo>
                  <a:pt x="1935797" y="443407"/>
                </a:lnTo>
                <a:lnTo>
                  <a:pt x="1917903" y="401078"/>
                </a:lnTo>
                <a:lnTo>
                  <a:pt x="1896541" y="360718"/>
                </a:lnTo>
                <a:lnTo>
                  <a:pt x="1871903" y="322516"/>
                </a:lnTo>
                <a:lnTo>
                  <a:pt x="1844179" y="286651"/>
                </a:lnTo>
                <a:lnTo>
                  <a:pt x="1813560" y="253301"/>
                </a:lnTo>
                <a:lnTo>
                  <a:pt x="1780209" y="222681"/>
                </a:lnTo>
                <a:lnTo>
                  <a:pt x="1744345" y="194957"/>
                </a:lnTo>
                <a:lnTo>
                  <a:pt x="1706143" y="170319"/>
                </a:lnTo>
                <a:lnTo>
                  <a:pt x="1665782" y="148958"/>
                </a:lnTo>
                <a:lnTo>
                  <a:pt x="1623453" y="131064"/>
                </a:lnTo>
                <a:lnTo>
                  <a:pt x="1579359" y="116814"/>
                </a:lnTo>
                <a:lnTo>
                  <a:pt x="1533664" y="106413"/>
                </a:lnTo>
                <a:lnTo>
                  <a:pt x="1486573" y="100025"/>
                </a:lnTo>
                <a:lnTo>
                  <a:pt x="1438275" y="97853"/>
                </a:lnTo>
                <a:lnTo>
                  <a:pt x="411480" y="97853"/>
                </a:lnTo>
                <a:lnTo>
                  <a:pt x="411480" y="0"/>
                </a:lnTo>
                <a:lnTo>
                  <a:pt x="108204" y="168821"/>
                </a:lnTo>
                <a:lnTo>
                  <a:pt x="411480" y="337629"/>
                </a:lnTo>
                <a:lnTo>
                  <a:pt x="411480" y="239788"/>
                </a:lnTo>
                <a:lnTo>
                  <a:pt x="1438275" y="239788"/>
                </a:lnTo>
                <a:lnTo>
                  <a:pt x="1487043" y="242824"/>
                </a:lnTo>
                <a:lnTo>
                  <a:pt x="1534007" y="251663"/>
                </a:lnTo>
                <a:lnTo>
                  <a:pt x="1578787" y="265963"/>
                </a:lnTo>
                <a:lnTo>
                  <a:pt x="1621040" y="285343"/>
                </a:lnTo>
                <a:lnTo>
                  <a:pt x="1660398" y="309448"/>
                </a:lnTo>
                <a:lnTo>
                  <a:pt x="1696491" y="337921"/>
                </a:lnTo>
                <a:lnTo>
                  <a:pt x="1728939" y="370370"/>
                </a:lnTo>
                <a:lnTo>
                  <a:pt x="1757413" y="406463"/>
                </a:lnTo>
                <a:lnTo>
                  <a:pt x="1781517" y="445820"/>
                </a:lnTo>
                <a:lnTo>
                  <a:pt x="1800898" y="488073"/>
                </a:lnTo>
                <a:lnTo>
                  <a:pt x="1815198" y="532853"/>
                </a:lnTo>
                <a:lnTo>
                  <a:pt x="1824037" y="579818"/>
                </a:lnTo>
                <a:lnTo>
                  <a:pt x="1827072" y="628586"/>
                </a:lnTo>
                <a:lnTo>
                  <a:pt x="1827072" y="1213104"/>
                </a:lnTo>
                <a:lnTo>
                  <a:pt x="1969008" y="1213104"/>
                </a:lnTo>
                <a:lnTo>
                  <a:pt x="1969008" y="628586"/>
                </a:lnTo>
                <a:close/>
              </a:path>
            </a:pathLst>
          </a:custGeom>
          <a:solidFill>
            <a:srgbClr val="6C9048"/>
          </a:solidFill>
        </p:spPr>
        <p:txBody>
          <a:bodyPr wrap="square" lIns="0" tIns="0" rIns="0" bIns="0" rtlCol="0"/>
          <a:lstStyle/>
          <a:p>
            <a:endParaRPr/>
          </a:p>
        </p:txBody>
      </p:sp>
    </p:spTree>
    <p:extLst>
      <p:ext uri="{BB962C8B-B14F-4D97-AF65-F5344CB8AC3E}">
        <p14:creationId xmlns:p14="http://schemas.microsoft.com/office/powerpoint/2010/main" val="3211459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9250"/>
            <a:ext cx="10515600" cy="1325563"/>
          </a:xfrm>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的写入</a:t>
            </a:r>
          </a:p>
        </p:txBody>
      </p:sp>
      <p:sp>
        <p:nvSpPr>
          <p:cNvPr id="3" name="object 2">
            <a:extLst>
              <a:ext uri="{FF2B5EF4-FFF2-40B4-BE49-F238E27FC236}">
                <a16:creationId xmlns:a16="http://schemas.microsoft.com/office/drawing/2014/main" id="{E19152B1-A1E4-C7D1-C4A9-23144562A6F7}"/>
              </a:ext>
            </a:extLst>
          </p:cNvPr>
          <p:cNvSpPr/>
          <p:nvPr/>
        </p:nvSpPr>
        <p:spPr>
          <a:xfrm>
            <a:off x="3683508" y="1063329"/>
            <a:ext cx="6830695" cy="1600200"/>
          </a:xfrm>
          <a:custGeom>
            <a:avLst/>
            <a:gdLst/>
            <a:ahLst/>
            <a:cxnLst/>
            <a:rect l="l" t="t" r="r" b="b"/>
            <a:pathLst>
              <a:path w="6830695" h="1600200">
                <a:moveTo>
                  <a:pt x="6563868" y="0"/>
                </a:moveTo>
                <a:lnTo>
                  <a:pt x="266700" y="0"/>
                </a:lnTo>
                <a:lnTo>
                  <a:pt x="218760" y="4296"/>
                </a:lnTo>
                <a:lnTo>
                  <a:pt x="173639" y="16685"/>
                </a:lnTo>
                <a:lnTo>
                  <a:pt x="132091" y="36412"/>
                </a:lnTo>
                <a:lnTo>
                  <a:pt x="94868" y="62724"/>
                </a:lnTo>
                <a:lnTo>
                  <a:pt x="62724" y="94868"/>
                </a:lnTo>
                <a:lnTo>
                  <a:pt x="36412" y="132091"/>
                </a:lnTo>
                <a:lnTo>
                  <a:pt x="16685" y="173639"/>
                </a:lnTo>
                <a:lnTo>
                  <a:pt x="4296" y="218760"/>
                </a:lnTo>
                <a:lnTo>
                  <a:pt x="0" y="266700"/>
                </a:lnTo>
                <a:lnTo>
                  <a:pt x="0" y="1333500"/>
                </a:lnTo>
                <a:lnTo>
                  <a:pt x="4296" y="1381439"/>
                </a:lnTo>
                <a:lnTo>
                  <a:pt x="16685" y="1426560"/>
                </a:lnTo>
                <a:lnTo>
                  <a:pt x="36412" y="1468108"/>
                </a:lnTo>
                <a:lnTo>
                  <a:pt x="62724" y="1505331"/>
                </a:lnTo>
                <a:lnTo>
                  <a:pt x="94868" y="1537475"/>
                </a:lnTo>
                <a:lnTo>
                  <a:pt x="132091" y="1563787"/>
                </a:lnTo>
                <a:lnTo>
                  <a:pt x="173639" y="1583514"/>
                </a:lnTo>
                <a:lnTo>
                  <a:pt x="218760" y="1595903"/>
                </a:lnTo>
                <a:lnTo>
                  <a:pt x="266700" y="1600200"/>
                </a:lnTo>
                <a:lnTo>
                  <a:pt x="6563868" y="1600200"/>
                </a:lnTo>
                <a:lnTo>
                  <a:pt x="6611807" y="1595903"/>
                </a:lnTo>
                <a:lnTo>
                  <a:pt x="6656928" y="1583514"/>
                </a:lnTo>
                <a:lnTo>
                  <a:pt x="6698476" y="1563787"/>
                </a:lnTo>
                <a:lnTo>
                  <a:pt x="6735699" y="1537475"/>
                </a:lnTo>
                <a:lnTo>
                  <a:pt x="6767843" y="1505331"/>
                </a:lnTo>
                <a:lnTo>
                  <a:pt x="6794155" y="1468108"/>
                </a:lnTo>
                <a:lnTo>
                  <a:pt x="6813882" y="1426560"/>
                </a:lnTo>
                <a:lnTo>
                  <a:pt x="6826271" y="1381439"/>
                </a:lnTo>
                <a:lnTo>
                  <a:pt x="6830568" y="1333500"/>
                </a:lnTo>
                <a:lnTo>
                  <a:pt x="6830568" y="266700"/>
                </a:lnTo>
                <a:lnTo>
                  <a:pt x="6826271" y="218760"/>
                </a:lnTo>
                <a:lnTo>
                  <a:pt x="6813882" y="173639"/>
                </a:lnTo>
                <a:lnTo>
                  <a:pt x="6794155" y="132091"/>
                </a:lnTo>
                <a:lnTo>
                  <a:pt x="6767843" y="94868"/>
                </a:lnTo>
                <a:lnTo>
                  <a:pt x="6735699" y="62724"/>
                </a:lnTo>
                <a:lnTo>
                  <a:pt x="6698476" y="36412"/>
                </a:lnTo>
                <a:lnTo>
                  <a:pt x="6656928" y="16685"/>
                </a:lnTo>
                <a:lnTo>
                  <a:pt x="6611807" y="4296"/>
                </a:lnTo>
                <a:lnTo>
                  <a:pt x="6563868" y="0"/>
                </a:lnTo>
                <a:close/>
              </a:path>
            </a:pathLst>
          </a:custGeom>
          <a:solidFill>
            <a:srgbClr val="C3819D"/>
          </a:solidFill>
        </p:spPr>
        <p:txBody>
          <a:bodyPr wrap="square" lIns="0" tIns="0" rIns="0" bIns="0" rtlCol="0"/>
          <a:lstStyle/>
          <a:p>
            <a:endParaRPr/>
          </a:p>
        </p:txBody>
      </p:sp>
      <p:sp>
        <p:nvSpPr>
          <p:cNvPr id="4" name="object 4">
            <a:extLst>
              <a:ext uri="{FF2B5EF4-FFF2-40B4-BE49-F238E27FC236}">
                <a16:creationId xmlns:a16="http://schemas.microsoft.com/office/drawing/2014/main" id="{DA64EEFB-8B20-4231-6F11-ADA03C85C01E}"/>
              </a:ext>
            </a:extLst>
          </p:cNvPr>
          <p:cNvSpPr txBox="1"/>
          <p:nvPr/>
        </p:nvSpPr>
        <p:spPr>
          <a:xfrm>
            <a:off x="713740" y="1854539"/>
            <a:ext cx="1638300" cy="330835"/>
          </a:xfrm>
          <a:prstGeom prst="rect">
            <a:avLst/>
          </a:prstGeom>
        </p:spPr>
        <p:txBody>
          <a:bodyPr vert="horz" wrap="square" lIns="0" tIns="13335" rIns="0" bIns="0" rtlCol="0">
            <a:spAutoFit/>
          </a:bodyPr>
          <a:lstStyle/>
          <a:p>
            <a:pPr marL="12700">
              <a:lnSpc>
                <a:spcPct val="100000"/>
              </a:lnSpc>
              <a:spcBef>
                <a:spcPts val="105"/>
              </a:spcBef>
            </a:pPr>
            <a:r>
              <a:rPr sz="2000" spc="60" dirty="0">
                <a:latin typeface="Arial"/>
                <a:cs typeface="Arial"/>
              </a:rPr>
              <a:t>Write</a:t>
            </a:r>
            <a:r>
              <a:rPr sz="2000" spc="-210" dirty="0">
                <a:latin typeface="Arial"/>
                <a:cs typeface="Arial"/>
              </a:rPr>
              <a:t> </a:t>
            </a:r>
            <a:r>
              <a:rPr sz="2000" spc="-25" dirty="0">
                <a:latin typeface="Arial"/>
                <a:cs typeface="Arial"/>
              </a:rPr>
              <a:t>Request</a:t>
            </a:r>
            <a:endParaRPr sz="2000">
              <a:latin typeface="Arial"/>
              <a:cs typeface="Arial"/>
            </a:endParaRPr>
          </a:p>
        </p:txBody>
      </p:sp>
      <p:sp>
        <p:nvSpPr>
          <p:cNvPr id="5" name="object 5">
            <a:extLst>
              <a:ext uri="{FF2B5EF4-FFF2-40B4-BE49-F238E27FC236}">
                <a16:creationId xmlns:a16="http://schemas.microsoft.com/office/drawing/2014/main" id="{B1321EE7-CBAD-F51D-834A-C7D7E2E4F670}"/>
              </a:ext>
            </a:extLst>
          </p:cNvPr>
          <p:cNvSpPr txBox="1"/>
          <p:nvPr/>
        </p:nvSpPr>
        <p:spPr>
          <a:xfrm>
            <a:off x="4787394" y="1016444"/>
            <a:ext cx="965200" cy="330835"/>
          </a:xfrm>
          <a:prstGeom prst="rect">
            <a:avLst/>
          </a:prstGeom>
        </p:spPr>
        <p:txBody>
          <a:bodyPr vert="horz" wrap="square" lIns="0" tIns="13335" rIns="0" bIns="0" rtlCol="0">
            <a:spAutoFit/>
          </a:bodyPr>
          <a:lstStyle/>
          <a:p>
            <a:pPr marL="12700">
              <a:lnSpc>
                <a:spcPct val="100000"/>
              </a:lnSpc>
              <a:spcBef>
                <a:spcPts val="105"/>
              </a:spcBef>
            </a:pPr>
            <a:r>
              <a:rPr sz="2000" spc="35" dirty="0">
                <a:latin typeface="Arial"/>
                <a:cs typeface="Arial"/>
              </a:rPr>
              <a:t>M</a:t>
            </a:r>
            <a:r>
              <a:rPr sz="2000" spc="-60" dirty="0">
                <a:latin typeface="Arial"/>
                <a:cs typeface="Arial"/>
              </a:rPr>
              <a:t>e</a:t>
            </a:r>
            <a:r>
              <a:rPr sz="2000" spc="25" dirty="0">
                <a:latin typeface="Arial"/>
                <a:cs typeface="Arial"/>
              </a:rPr>
              <a:t>mo</a:t>
            </a:r>
            <a:r>
              <a:rPr sz="2000" spc="60" dirty="0">
                <a:latin typeface="Arial"/>
                <a:cs typeface="Arial"/>
              </a:rPr>
              <a:t>ry</a:t>
            </a:r>
            <a:endParaRPr sz="2000">
              <a:latin typeface="Arial"/>
              <a:cs typeface="Arial"/>
            </a:endParaRPr>
          </a:p>
        </p:txBody>
      </p:sp>
      <p:sp>
        <p:nvSpPr>
          <p:cNvPr id="89" name="object 6">
            <a:extLst>
              <a:ext uri="{FF2B5EF4-FFF2-40B4-BE49-F238E27FC236}">
                <a16:creationId xmlns:a16="http://schemas.microsoft.com/office/drawing/2014/main" id="{F92D3E91-3F6B-1A84-3B51-85569A68C651}"/>
              </a:ext>
            </a:extLst>
          </p:cNvPr>
          <p:cNvSpPr txBox="1"/>
          <p:nvPr/>
        </p:nvSpPr>
        <p:spPr>
          <a:xfrm>
            <a:off x="4599940" y="2622635"/>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90" name="object 7">
            <a:extLst>
              <a:ext uri="{FF2B5EF4-FFF2-40B4-BE49-F238E27FC236}">
                <a16:creationId xmlns:a16="http://schemas.microsoft.com/office/drawing/2014/main" id="{04289ADE-4092-F6FF-3AC0-35438E7F9F5A}"/>
              </a:ext>
            </a:extLst>
          </p:cNvPr>
          <p:cNvSpPr txBox="1"/>
          <p:nvPr/>
        </p:nvSpPr>
        <p:spPr>
          <a:xfrm>
            <a:off x="8205190" y="2576000"/>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91" name="object 8">
            <a:extLst>
              <a:ext uri="{FF2B5EF4-FFF2-40B4-BE49-F238E27FC236}">
                <a16:creationId xmlns:a16="http://schemas.microsoft.com/office/drawing/2014/main" id="{934F93F1-D482-0E0F-1A55-EC82B31CF98B}"/>
              </a:ext>
            </a:extLst>
          </p:cNvPr>
          <p:cNvSpPr txBox="1"/>
          <p:nvPr/>
        </p:nvSpPr>
        <p:spPr>
          <a:xfrm>
            <a:off x="8257540" y="1053169"/>
            <a:ext cx="2105660" cy="330835"/>
          </a:xfrm>
          <a:prstGeom prst="rect">
            <a:avLst/>
          </a:prstGeom>
        </p:spPr>
        <p:txBody>
          <a:bodyPr vert="horz" wrap="square" lIns="0" tIns="13335" rIns="0" bIns="0" rtlCol="0">
            <a:spAutoFit/>
          </a:bodyPr>
          <a:lstStyle/>
          <a:p>
            <a:pPr marL="12700">
              <a:lnSpc>
                <a:spcPct val="100000"/>
              </a:lnSpc>
              <a:spcBef>
                <a:spcPts val="105"/>
              </a:spcBef>
            </a:pPr>
            <a:r>
              <a:rPr sz="2000" spc="15" dirty="0">
                <a:latin typeface="Arial"/>
                <a:cs typeface="Arial"/>
              </a:rPr>
              <a:t>Persistent</a:t>
            </a:r>
            <a:r>
              <a:rPr sz="2000" spc="-220" dirty="0">
                <a:latin typeface="Arial"/>
                <a:cs typeface="Arial"/>
              </a:rPr>
              <a:t> </a:t>
            </a:r>
            <a:r>
              <a:rPr sz="2000" spc="-20" dirty="0">
                <a:latin typeface="Arial"/>
                <a:cs typeface="Arial"/>
              </a:rPr>
              <a:t>Storage</a:t>
            </a:r>
            <a:endParaRPr sz="2000">
              <a:latin typeface="Arial"/>
              <a:cs typeface="Arial"/>
            </a:endParaRPr>
          </a:p>
        </p:txBody>
      </p:sp>
      <p:sp>
        <p:nvSpPr>
          <p:cNvPr id="92" name="object 9">
            <a:extLst>
              <a:ext uri="{FF2B5EF4-FFF2-40B4-BE49-F238E27FC236}">
                <a16:creationId xmlns:a16="http://schemas.microsoft.com/office/drawing/2014/main" id="{652A820D-FA14-F14F-D6E6-BE8F32D32EFB}"/>
              </a:ext>
            </a:extLst>
          </p:cNvPr>
          <p:cNvSpPr txBox="1"/>
          <p:nvPr/>
        </p:nvSpPr>
        <p:spPr>
          <a:xfrm>
            <a:off x="4015400" y="4893440"/>
            <a:ext cx="643255" cy="330835"/>
          </a:xfrm>
          <a:prstGeom prst="rect">
            <a:avLst/>
          </a:prstGeom>
        </p:spPr>
        <p:txBody>
          <a:bodyPr vert="horz" wrap="square" lIns="0" tIns="12700" rIns="0" bIns="0" rtlCol="0">
            <a:spAutoFit/>
          </a:bodyPr>
          <a:lstStyle/>
          <a:p>
            <a:pPr marL="12700">
              <a:lnSpc>
                <a:spcPct val="100000"/>
              </a:lnSpc>
              <a:spcBef>
                <a:spcPts val="100"/>
              </a:spcBef>
            </a:pPr>
            <a:r>
              <a:rPr sz="2000" spc="-170" dirty="0">
                <a:latin typeface="Arial"/>
                <a:cs typeface="Arial"/>
              </a:rPr>
              <a:t>F</a:t>
            </a:r>
            <a:r>
              <a:rPr sz="2000" spc="114" dirty="0">
                <a:latin typeface="Arial"/>
                <a:cs typeface="Arial"/>
              </a:rPr>
              <a:t>l</a:t>
            </a:r>
            <a:r>
              <a:rPr sz="2000" spc="60" dirty="0">
                <a:latin typeface="Arial"/>
                <a:cs typeface="Arial"/>
              </a:rPr>
              <a:t>u</a:t>
            </a:r>
            <a:r>
              <a:rPr sz="2000" spc="-30" dirty="0">
                <a:latin typeface="Arial"/>
                <a:cs typeface="Arial"/>
              </a:rPr>
              <a:t>sh</a:t>
            </a:r>
            <a:endParaRPr sz="2000">
              <a:latin typeface="Arial"/>
              <a:cs typeface="Arial"/>
            </a:endParaRPr>
          </a:p>
        </p:txBody>
      </p:sp>
      <p:grpSp>
        <p:nvGrpSpPr>
          <p:cNvPr id="93" name="object 10">
            <a:extLst>
              <a:ext uri="{FF2B5EF4-FFF2-40B4-BE49-F238E27FC236}">
                <a16:creationId xmlns:a16="http://schemas.microsoft.com/office/drawing/2014/main" id="{58E878A5-3F33-4B56-58C6-7BDB28BB5CC6}"/>
              </a:ext>
            </a:extLst>
          </p:cNvPr>
          <p:cNvGrpSpPr/>
          <p:nvPr/>
        </p:nvGrpSpPr>
        <p:grpSpPr>
          <a:xfrm>
            <a:off x="3976052" y="1543325"/>
            <a:ext cx="2464435" cy="901065"/>
            <a:chOff x="3976052" y="2182304"/>
            <a:chExt cx="2464435" cy="901065"/>
          </a:xfrm>
        </p:grpSpPr>
        <p:sp>
          <p:nvSpPr>
            <p:cNvPr id="94" name="object 11">
              <a:extLst>
                <a:ext uri="{FF2B5EF4-FFF2-40B4-BE49-F238E27FC236}">
                  <a16:creationId xmlns:a16="http://schemas.microsoft.com/office/drawing/2014/main" id="{A4BD391A-A7C2-2C31-3A2A-A6B4E53AF99B}"/>
                </a:ext>
              </a:extLst>
            </p:cNvPr>
            <p:cNvSpPr/>
            <p:nvPr/>
          </p:nvSpPr>
          <p:spPr>
            <a:xfrm>
              <a:off x="3989070" y="2195322"/>
              <a:ext cx="2438400" cy="875030"/>
            </a:xfrm>
            <a:custGeom>
              <a:avLst/>
              <a:gdLst/>
              <a:ahLst/>
              <a:cxnLst/>
              <a:rect l="l" t="t" r="r" b="b"/>
              <a:pathLst>
                <a:path w="2438400" h="875030">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95" name="object 12">
              <a:extLst>
                <a:ext uri="{FF2B5EF4-FFF2-40B4-BE49-F238E27FC236}">
                  <a16:creationId xmlns:a16="http://schemas.microsoft.com/office/drawing/2014/main" id="{24D7DD50-40C9-5F04-8283-A57D8EA12B20}"/>
                </a:ext>
              </a:extLst>
            </p:cNvPr>
            <p:cNvSpPr/>
            <p:nvPr/>
          </p:nvSpPr>
          <p:spPr>
            <a:xfrm>
              <a:off x="3989070" y="2195322"/>
              <a:ext cx="2438400" cy="875030"/>
            </a:xfrm>
            <a:custGeom>
              <a:avLst/>
              <a:gdLst/>
              <a:ahLst/>
              <a:cxnLst/>
              <a:rect l="l" t="t" r="r" b="b"/>
              <a:pathLst>
                <a:path w="2438400" h="875030">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grpSp>
        <p:nvGrpSpPr>
          <p:cNvPr id="97" name="object 14">
            <a:extLst>
              <a:ext uri="{FF2B5EF4-FFF2-40B4-BE49-F238E27FC236}">
                <a16:creationId xmlns:a16="http://schemas.microsoft.com/office/drawing/2014/main" id="{DE8C9738-E196-D8D2-D0B3-7192B749D064}"/>
              </a:ext>
            </a:extLst>
          </p:cNvPr>
          <p:cNvGrpSpPr/>
          <p:nvPr/>
        </p:nvGrpSpPr>
        <p:grpSpPr>
          <a:xfrm>
            <a:off x="3989768" y="3160289"/>
            <a:ext cx="2464435" cy="902335"/>
            <a:chOff x="3989768" y="3799268"/>
            <a:chExt cx="2464435" cy="902335"/>
          </a:xfrm>
        </p:grpSpPr>
        <p:sp>
          <p:nvSpPr>
            <p:cNvPr id="98" name="object 15">
              <a:extLst>
                <a:ext uri="{FF2B5EF4-FFF2-40B4-BE49-F238E27FC236}">
                  <a16:creationId xmlns:a16="http://schemas.microsoft.com/office/drawing/2014/main" id="{F56E221E-8CB0-8E1A-C118-3AD95D53AD36}"/>
                </a:ext>
              </a:extLst>
            </p:cNvPr>
            <p:cNvSpPr/>
            <p:nvPr/>
          </p:nvSpPr>
          <p:spPr>
            <a:xfrm>
              <a:off x="4002785" y="38122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99" name="object 16">
              <a:extLst>
                <a:ext uri="{FF2B5EF4-FFF2-40B4-BE49-F238E27FC236}">
                  <a16:creationId xmlns:a16="http://schemas.microsoft.com/office/drawing/2014/main" id="{9F8E4EC0-B8CD-0874-97D0-DA4C41BFADBE}"/>
                </a:ext>
              </a:extLst>
            </p:cNvPr>
            <p:cNvSpPr/>
            <p:nvPr/>
          </p:nvSpPr>
          <p:spPr>
            <a:xfrm>
              <a:off x="4002785" y="38122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sp>
        <p:nvSpPr>
          <p:cNvPr id="100" name="object 17">
            <a:extLst>
              <a:ext uri="{FF2B5EF4-FFF2-40B4-BE49-F238E27FC236}">
                <a16:creationId xmlns:a16="http://schemas.microsoft.com/office/drawing/2014/main" id="{9620A071-83B1-B12F-923F-2D93AC821BCD}"/>
              </a:ext>
            </a:extLst>
          </p:cNvPr>
          <p:cNvSpPr txBox="1"/>
          <p:nvPr/>
        </p:nvSpPr>
        <p:spPr>
          <a:xfrm>
            <a:off x="4680165" y="3438076"/>
            <a:ext cx="1080135" cy="299720"/>
          </a:xfrm>
          <a:prstGeom prst="rect">
            <a:avLst/>
          </a:prstGeom>
        </p:spPr>
        <p:txBody>
          <a:bodyPr vert="horz" wrap="square" lIns="0" tIns="12700" rIns="0" bIns="0" rtlCol="0">
            <a:spAutoFit/>
          </a:bodyPr>
          <a:lstStyle/>
          <a:p>
            <a:pPr marL="12700">
              <a:lnSpc>
                <a:spcPct val="100000"/>
              </a:lnSpc>
              <a:spcBef>
                <a:spcPts val="100"/>
              </a:spcBef>
            </a:pPr>
            <a:r>
              <a:rPr sz="1800" spc="-30" dirty="0">
                <a:latin typeface="Arial"/>
                <a:cs typeface="Arial"/>
              </a:rPr>
              <a:t>MemTable</a:t>
            </a:r>
            <a:endParaRPr sz="1800">
              <a:latin typeface="Arial"/>
              <a:cs typeface="Arial"/>
            </a:endParaRPr>
          </a:p>
        </p:txBody>
      </p:sp>
      <p:grpSp>
        <p:nvGrpSpPr>
          <p:cNvPr id="101" name="object 18">
            <a:extLst>
              <a:ext uri="{FF2B5EF4-FFF2-40B4-BE49-F238E27FC236}">
                <a16:creationId xmlns:a16="http://schemas.microsoft.com/office/drawing/2014/main" id="{9E47806F-CDC5-F3BC-2262-298EAB86E11E}"/>
              </a:ext>
            </a:extLst>
          </p:cNvPr>
          <p:cNvGrpSpPr/>
          <p:nvPr/>
        </p:nvGrpSpPr>
        <p:grpSpPr>
          <a:xfrm>
            <a:off x="4142168" y="3312689"/>
            <a:ext cx="2464435" cy="902335"/>
            <a:chOff x="4142168" y="3951668"/>
            <a:chExt cx="2464435" cy="902335"/>
          </a:xfrm>
        </p:grpSpPr>
        <p:sp>
          <p:nvSpPr>
            <p:cNvPr id="102" name="object 19">
              <a:extLst>
                <a:ext uri="{FF2B5EF4-FFF2-40B4-BE49-F238E27FC236}">
                  <a16:creationId xmlns:a16="http://schemas.microsoft.com/office/drawing/2014/main" id="{BCF33571-C11C-6A14-4894-CBE0E1C0DB92}"/>
                </a:ext>
              </a:extLst>
            </p:cNvPr>
            <p:cNvSpPr/>
            <p:nvPr/>
          </p:nvSpPr>
          <p:spPr>
            <a:xfrm>
              <a:off x="4155185" y="39646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103" name="object 20">
              <a:extLst>
                <a:ext uri="{FF2B5EF4-FFF2-40B4-BE49-F238E27FC236}">
                  <a16:creationId xmlns:a16="http://schemas.microsoft.com/office/drawing/2014/main" id="{6A3719CD-38D8-0BC5-4B55-29480773C176}"/>
                </a:ext>
              </a:extLst>
            </p:cNvPr>
            <p:cNvSpPr/>
            <p:nvPr/>
          </p:nvSpPr>
          <p:spPr>
            <a:xfrm>
              <a:off x="4155185" y="39646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grpSp>
        <p:nvGrpSpPr>
          <p:cNvPr id="105" name="object 22">
            <a:extLst>
              <a:ext uri="{FF2B5EF4-FFF2-40B4-BE49-F238E27FC236}">
                <a16:creationId xmlns:a16="http://schemas.microsoft.com/office/drawing/2014/main" id="{87C1EEB6-7B0E-8A0F-25E0-99AF4B9B6A2E}"/>
              </a:ext>
            </a:extLst>
          </p:cNvPr>
          <p:cNvGrpSpPr/>
          <p:nvPr/>
        </p:nvGrpSpPr>
        <p:grpSpPr>
          <a:xfrm>
            <a:off x="8816276" y="1650005"/>
            <a:ext cx="926465" cy="722630"/>
            <a:chOff x="8816276" y="2288984"/>
            <a:chExt cx="926465" cy="722630"/>
          </a:xfrm>
        </p:grpSpPr>
        <p:sp>
          <p:nvSpPr>
            <p:cNvPr id="106" name="object 23">
              <a:extLst>
                <a:ext uri="{FF2B5EF4-FFF2-40B4-BE49-F238E27FC236}">
                  <a16:creationId xmlns:a16="http://schemas.microsoft.com/office/drawing/2014/main" id="{77507937-192D-1AB2-844B-463B1706DA20}"/>
                </a:ext>
              </a:extLst>
            </p:cNvPr>
            <p:cNvSpPr/>
            <p:nvPr/>
          </p:nvSpPr>
          <p:spPr>
            <a:xfrm>
              <a:off x="8829294" y="2302002"/>
              <a:ext cx="896619" cy="696595"/>
            </a:xfrm>
            <a:custGeom>
              <a:avLst/>
              <a:gdLst/>
              <a:ahLst/>
              <a:cxnLst/>
              <a:rect l="l" t="t" r="r" b="b"/>
              <a:pathLst>
                <a:path w="896620" h="696594">
                  <a:moveTo>
                    <a:pt x="448056" y="0"/>
                  </a:moveTo>
                  <a:lnTo>
                    <a:pt x="375377" y="1519"/>
                  </a:lnTo>
                  <a:lnTo>
                    <a:pt x="306433" y="5917"/>
                  </a:lnTo>
                  <a:lnTo>
                    <a:pt x="242146" y="12956"/>
                  </a:lnTo>
                  <a:lnTo>
                    <a:pt x="183437" y="22395"/>
                  </a:lnTo>
                  <a:lnTo>
                    <a:pt x="131230" y="33997"/>
                  </a:lnTo>
                  <a:lnTo>
                    <a:pt x="86447" y="47523"/>
                  </a:lnTo>
                  <a:lnTo>
                    <a:pt x="50010" y="62732"/>
                  </a:lnTo>
                  <a:lnTo>
                    <a:pt x="5864" y="97249"/>
                  </a:lnTo>
                  <a:lnTo>
                    <a:pt x="0" y="116077"/>
                  </a:lnTo>
                  <a:lnTo>
                    <a:pt x="0" y="580389"/>
                  </a:lnTo>
                  <a:lnTo>
                    <a:pt x="22841" y="617080"/>
                  </a:lnTo>
                  <a:lnTo>
                    <a:pt x="86447" y="648944"/>
                  </a:lnTo>
                  <a:lnTo>
                    <a:pt x="131230" y="662470"/>
                  </a:lnTo>
                  <a:lnTo>
                    <a:pt x="183437" y="674072"/>
                  </a:lnTo>
                  <a:lnTo>
                    <a:pt x="242146" y="683511"/>
                  </a:lnTo>
                  <a:lnTo>
                    <a:pt x="306433" y="690550"/>
                  </a:lnTo>
                  <a:lnTo>
                    <a:pt x="375377" y="694948"/>
                  </a:lnTo>
                  <a:lnTo>
                    <a:pt x="448056" y="696467"/>
                  </a:lnTo>
                  <a:lnTo>
                    <a:pt x="520734" y="694948"/>
                  </a:lnTo>
                  <a:lnTo>
                    <a:pt x="589678" y="690550"/>
                  </a:lnTo>
                  <a:lnTo>
                    <a:pt x="653965" y="683511"/>
                  </a:lnTo>
                  <a:lnTo>
                    <a:pt x="712674" y="674072"/>
                  </a:lnTo>
                  <a:lnTo>
                    <a:pt x="764881" y="662470"/>
                  </a:lnTo>
                  <a:lnTo>
                    <a:pt x="809664" y="648944"/>
                  </a:lnTo>
                  <a:lnTo>
                    <a:pt x="846101" y="633735"/>
                  </a:lnTo>
                  <a:lnTo>
                    <a:pt x="890247" y="599218"/>
                  </a:lnTo>
                  <a:lnTo>
                    <a:pt x="896112" y="580389"/>
                  </a:lnTo>
                  <a:lnTo>
                    <a:pt x="896112" y="116077"/>
                  </a:lnTo>
                  <a:lnTo>
                    <a:pt x="873270" y="79387"/>
                  </a:lnTo>
                  <a:lnTo>
                    <a:pt x="809664" y="47523"/>
                  </a:lnTo>
                  <a:lnTo>
                    <a:pt x="764881" y="33997"/>
                  </a:lnTo>
                  <a:lnTo>
                    <a:pt x="712674" y="22395"/>
                  </a:lnTo>
                  <a:lnTo>
                    <a:pt x="653965" y="12956"/>
                  </a:lnTo>
                  <a:lnTo>
                    <a:pt x="589678" y="5917"/>
                  </a:lnTo>
                  <a:lnTo>
                    <a:pt x="520734" y="1519"/>
                  </a:lnTo>
                  <a:lnTo>
                    <a:pt x="448056" y="0"/>
                  </a:lnTo>
                  <a:close/>
                </a:path>
              </a:pathLst>
            </a:custGeom>
            <a:solidFill>
              <a:srgbClr val="92A6C9"/>
            </a:solidFill>
          </p:spPr>
          <p:txBody>
            <a:bodyPr wrap="square" lIns="0" tIns="0" rIns="0" bIns="0" rtlCol="0"/>
            <a:lstStyle/>
            <a:p>
              <a:endParaRPr/>
            </a:p>
          </p:txBody>
        </p:sp>
        <p:sp>
          <p:nvSpPr>
            <p:cNvPr id="107" name="object 24">
              <a:extLst>
                <a:ext uri="{FF2B5EF4-FFF2-40B4-BE49-F238E27FC236}">
                  <a16:creationId xmlns:a16="http://schemas.microsoft.com/office/drawing/2014/main" id="{D4398E4D-5EE8-ABAB-7945-B1033BD104FB}"/>
                </a:ext>
              </a:extLst>
            </p:cNvPr>
            <p:cNvSpPr/>
            <p:nvPr/>
          </p:nvSpPr>
          <p:spPr>
            <a:xfrm>
              <a:off x="8829294" y="2418080"/>
              <a:ext cx="887094" cy="116205"/>
            </a:xfrm>
            <a:custGeom>
              <a:avLst/>
              <a:gdLst/>
              <a:ahLst/>
              <a:cxnLst/>
              <a:rect l="l" t="t" r="r" b="b"/>
              <a:pathLst>
                <a:path w="887095" h="116205">
                  <a:moveTo>
                    <a:pt x="886574" y="23939"/>
                  </a:moveTo>
                  <a:lnTo>
                    <a:pt x="838923" y="56792"/>
                  </a:lnTo>
                  <a:lnTo>
                    <a:pt x="801910" y="71217"/>
                  </a:lnTo>
                  <a:lnTo>
                    <a:pt x="757224" y="84020"/>
                  </a:lnTo>
                  <a:lnTo>
                    <a:pt x="705703" y="94981"/>
                  </a:lnTo>
                  <a:lnTo>
                    <a:pt x="648187" y="103885"/>
                  </a:lnTo>
                  <a:lnTo>
                    <a:pt x="585515" y="110514"/>
                  </a:lnTo>
                  <a:lnTo>
                    <a:pt x="518524" y="114650"/>
                  </a:lnTo>
                  <a:lnTo>
                    <a:pt x="448055" y="116077"/>
                  </a:lnTo>
                  <a:lnTo>
                    <a:pt x="375377" y="114558"/>
                  </a:lnTo>
                  <a:lnTo>
                    <a:pt x="306433" y="110160"/>
                  </a:lnTo>
                  <a:lnTo>
                    <a:pt x="242146" y="103121"/>
                  </a:lnTo>
                  <a:lnTo>
                    <a:pt x="183437" y="93682"/>
                  </a:lnTo>
                  <a:lnTo>
                    <a:pt x="131230" y="82080"/>
                  </a:lnTo>
                  <a:lnTo>
                    <a:pt x="86447" y="68554"/>
                  </a:lnTo>
                  <a:lnTo>
                    <a:pt x="50010" y="53345"/>
                  </a:lnTo>
                  <a:lnTo>
                    <a:pt x="5864" y="18828"/>
                  </a:lnTo>
                  <a:lnTo>
                    <a:pt x="0" y="0"/>
                  </a:lnTo>
                </a:path>
              </a:pathLst>
            </a:custGeom>
            <a:ln w="25908">
              <a:solidFill>
                <a:srgbClr val="AA4443"/>
              </a:solidFill>
            </a:ln>
          </p:spPr>
          <p:txBody>
            <a:bodyPr wrap="square" lIns="0" tIns="0" rIns="0" bIns="0" rtlCol="0"/>
            <a:lstStyle/>
            <a:p>
              <a:endParaRPr/>
            </a:p>
          </p:txBody>
        </p:sp>
        <p:sp>
          <p:nvSpPr>
            <p:cNvPr id="108" name="object 25">
              <a:extLst>
                <a:ext uri="{FF2B5EF4-FFF2-40B4-BE49-F238E27FC236}">
                  <a16:creationId xmlns:a16="http://schemas.microsoft.com/office/drawing/2014/main" id="{3326442E-7DD1-CC56-99A0-5B04466D1491}"/>
                </a:ext>
              </a:extLst>
            </p:cNvPr>
            <p:cNvSpPr/>
            <p:nvPr/>
          </p:nvSpPr>
          <p:spPr>
            <a:xfrm>
              <a:off x="9645027" y="2441905"/>
              <a:ext cx="84455" cy="89535"/>
            </a:xfrm>
            <a:custGeom>
              <a:avLst/>
              <a:gdLst/>
              <a:ahLst/>
              <a:cxnLst/>
              <a:rect l="l" t="t" r="r" b="b"/>
              <a:pathLst>
                <a:path w="84454" h="89535">
                  <a:moveTo>
                    <a:pt x="0" y="55422"/>
                  </a:moveTo>
                  <a:lnTo>
                    <a:pt x="70891" y="0"/>
                  </a:lnTo>
                  <a:lnTo>
                    <a:pt x="84239" y="88988"/>
                  </a:lnTo>
                </a:path>
              </a:pathLst>
            </a:custGeom>
            <a:ln w="25907">
              <a:solidFill>
                <a:srgbClr val="AA4443"/>
              </a:solidFill>
            </a:ln>
          </p:spPr>
          <p:txBody>
            <a:bodyPr wrap="square" lIns="0" tIns="0" rIns="0" bIns="0" rtlCol="0"/>
            <a:lstStyle/>
            <a:p>
              <a:endParaRPr/>
            </a:p>
          </p:txBody>
        </p:sp>
        <p:sp>
          <p:nvSpPr>
            <p:cNvPr id="109" name="object 26">
              <a:extLst>
                <a:ext uri="{FF2B5EF4-FFF2-40B4-BE49-F238E27FC236}">
                  <a16:creationId xmlns:a16="http://schemas.microsoft.com/office/drawing/2014/main" id="{CBC33B8B-C3E9-B311-9BC4-01086BCCF352}"/>
                </a:ext>
              </a:extLst>
            </p:cNvPr>
            <p:cNvSpPr/>
            <p:nvPr/>
          </p:nvSpPr>
          <p:spPr>
            <a:xfrm>
              <a:off x="8829294" y="2302002"/>
              <a:ext cx="896619" cy="696595"/>
            </a:xfrm>
            <a:custGeom>
              <a:avLst/>
              <a:gdLst/>
              <a:ahLst/>
              <a:cxnLst/>
              <a:rect l="l" t="t" r="r" b="b"/>
              <a:pathLst>
                <a:path w="896620" h="696594">
                  <a:moveTo>
                    <a:pt x="0" y="116077"/>
                  </a:moveTo>
                  <a:lnTo>
                    <a:pt x="22841" y="79387"/>
                  </a:lnTo>
                  <a:lnTo>
                    <a:pt x="86447" y="47523"/>
                  </a:lnTo>
                  <a:lnTo>
                    <a:pt x="131230" y="33997"/>
                  </a:lnTo>
                  <a:lnTo>
                    <a:pt x="183437" y="22395"/>
                  </a:lnTo>
                  <a:lnTo>
                    <a:pt x="242146" y="12956"/>
                  </a:lnTo>
                  <a:lnTo>
                    <a:pt x="306433" y="5917"/>
                  </a:lnTo>
                  <a:lnTo>
                    <a:pt x="375377" y="1519"/>
                  </a:lnTo>
                  <a:lnTo>
                    <a:pt x="448056" y="0"/>
                  </a:lnTo>
                  <a:lnTo>
                    <a:pt x="520734" y="1519"/>
                  </a:lnTo>
                  <a:lnTo>
                    <a:pt x="589678" y="5917"/>
                  </a:lnTo>
                  <a:lnTo>
                    <a:pt x="653965" y="12956"/>
                  </a:lnTo>
                  <a:lnTo>
                    <a:pt x="712674" y="22395"/>
                  </a:lnTo>
                  <a:lnTo>
                    <a:pt x="764881" y="33997"/>
                  </a:lnTo>
                  <a:lnTo>
                    <a:pt x="809664" y="47523"/>
                  </a:lnTo>
                  <a:lnTo>
                    <a:pt x="846101" y="62732"/>
                  </a:lnTo>
                  <a:lnTo>
                    <a:pt x="890247" y="97249"/>
                  </a:lnTo>
                  <a:lnTo>
                    <a:pt x="896112" y="116077"/>
                  </a:lnTo>
                  <a:lnTo>
                    <a:pt x="896112" y="580389"/>
                  </a:lnTo>
                  <a:lnTo>
                    <a:pt x="873270" y="617080"/>
                  </a:lnTo>
                  <a:lnTo>
                    <a:pt x="809664" y="648944"/>
                  </a:lnTo>
                  <a:lnTo>
                    <a:pt x="764881" y="662470"/>
                  </a:lnTo>
                  <a:lnTo>
                    <a:pt x="712674" y="674072"/>
                  </a:lnTo>
                  <a:lnTo>
                    <a:pt x="653965" y="683511"/>
                  </a:lnTo>
                  <a:lnTo>
                    <a:pt x="589678" y="690550"/>
                  </a:lnTo>
                  <a:lnTo>
                    <a:pt x="520734" y="694948"/>
                  </a:lnTo>
                  <a:lnTo>
                    <a:pt x="448056" y="696467"/>
                  </a:lnTo>
                  <a:lnTo>
                    <a:pt x="375377" y="694948"/>
                  </a:lnTo>
                  <a:lnTo>
                    <a:pt x="306433" y="690550"/>
                  </a:lnTo>
                  <a:lnTo>
                    <a:pt x="242146" y="683511"/>
                  </a:lnTo>
                  <a:lnTo>
                    <a:pt x="183437" y="674072"/>
                  </a:lnTo>
                  <a:lnTo>
                    <a:pt x="131230" y="662470"/>
                  </a:lnTo>
                  <a:lnTo>
                    <a:pt x="86447" y="648944"/>
                  </a:lnTo>
                  <a:lnTo>
                    <a:pt x="50010" y="633735"/>
                  </a:lnTo>
                  <a:lnTo>
                    <a:pt x="5864" y="599218"/>
                  </a:lnTo>
                  <a:lnTo>
                    <a:pt x="0" y="580389"/>
                  </a:lnTo>
                  <a:lnTo>
                    <a:pt x="0" y="116077"/>
                  </a:lnTo>
                  <a:close/>
                </a:path>
              </a:pathLst>
            </a:custGeom>
            <a:ln w="25908">
              <a:solidFill>
                <a:srgbClr val="AA4443"/>
              </a:solidFill>
            </a:ln>
          </p:spPr>
          <p:txBody>
            <a:bodyPr wrap="square" lIns="0" tIns="0" rIns="0" bIns="0" rtlCol="0"/>
            <a:lstStyle/>
            <a:p>
              <a:endParaRPr/>
            </a:p>
          </p:txBody>
        </p:sp>
      </p:grpSp>
      <p:sp>
        <p:nvSpPr>
          <p:cNvPr id="110" name="object 27">
            <a:extLst>
              <a:ext uri="{FF2B5EF4-FFF2-40B4-BE49-F238E27FC236}">
                <a16:creationId xmlns:a16="http://schemas.microsoft.com/office/drawing/2014/main" id="{E535D2EA-D39D-9636-DE50-2E2791FBFFA9}"/>
              </a:ext>
            </a:extLst>
          </p:cNvPr>
          <p:cNvSpPr txBox="1"/>
          <p:nvPr/>
        </p:nvSpPr>
        <p:spPr>
          <a:xfrm>
            <a:off x="9038818" y="1895725"/>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111" name="object 28">
            <a:extLst>
              <a:ext uri="{FF2B5EF4-FFF2-40B4-BE49-F238E27FC236}">
                <a16:creationId xmlns:a16="http://schemas.microsoft.com/office/drawing/2014/main" id="{4725461E-7337-E899-997C-9A1E830659CD}"/>
              </a:ext>
            </a:extLst>
          </p:cNvPr>
          <p:cNvGrpSpPr/>
          <p:nvPr/>
        </p:nvGrpSpPr>
        <p:grpSpPr>
          <a:xfrm>
            <a:off x="8753792" y="3248681"/>
            <a:ext cx="926465" cy="721360"/>
            <a:chOff x="8753792" y="3887660"/>
            <a:chExt cx="926465" cy="721360"/>
          </a:xfrm>
        </p:grpSpPr>
        <p:sp>
          <p:nvSpPr>
            <p:cNvPr id="112" name="object 29">
              <a:extLst>
                <a:ext uri="{FF2B5EF4-FFF2-40B4-BE49-F238E27FC236}">
                  <a16:creationId xmlns:a16="http://schemas.microsoft.com/office/drawing/2014/main" id="{670BD58F-F72D-C24B-5570-2D4A0E7B8B90}"/>
                </a:ext>
              </a:extLst>
            </p:cNvPr>
            <p:cNvSpPr/>
            <p:nvPr/>
          </p:nvSpPr>
          <p:spPr>
            <a:xfrm>
              <a:off x="8766810" y="39006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113" name="object 30">
              <a:extLst>
                <a:ext uri="{FF2B5EF4-FFF2-40B4-BE49-F238E27FC236}">
                  <a16:creationId xmlns:a16="http://schemas.microsoft.com/office/drawing/2014/main" id="{51CE6D13-A726-14E0-940F-148736A484E8}"/>
                </a:ext>
              </a:extLst>
            </p:cNvPr>
            <p:cNvSpPr/>
            <p:nvPr/>
          </p:nvSpPr>
          <p:spPr>
            <a:xfrm>
              <a:off x="8766810" y="40165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114" name="object 31">
              <a:extLst>
                <a:ext uri="{FF2B5EF4-FFF2-40B4-BE49-F238E27FC236}">
                  <a16:creationId xmlns:a16="http://schemas.microsoft.com/office/drawing/2014/main" id="{B58F8907-FD16-DFDA-CB74-43FEEB649050}"/>
                </a:ext>
              </a:extLst>
            </p:cNvPr>
            <p:cNvSpPr/>
            <p:nvPr/>
          </p:nvSpPr>
          <p:spPr>
            <a:xfrm>
              <a:off x="9582480" y="40403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115" name="object 32">
              <a:extLst>
                <a:ext uri="{FF2B5EF4-FFF2-40B4-BE49-F238E27FC236}">
                  <a16:creationId xmlns:a16="http://schemas.microsoft.com/office/drawing/2014/main" id="{E9AB1889-C1A2-CB5C-41FA-8D94DD8DD873}"/>
                </a:ext>
              </a:extLst>
            </p:cNvPr>
            <p:cNvSpPr/>
            <p:nvPr/>
          </p:nvSpPr>
          <p:spPr>
            <a:xfrm>
              <a:off x="8766810" y="39006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16" name="object 33">
            <a:extLst>
              <a:ext uri="{FF2B5EF4-FFF2-40B4-BE49-F238E27FC236}">
                <a16:creationId xmlns:a16="http://schemas.microsoft.com/office/drawing/2014/main" id="{28C4A02D-3B71-22E4-1A62-DBE7108B5D71}"/>
              </a:ext>
            </a:extLst>
          </p:cNvPr>
          <p:cNvSpPr txBox="1"/>
          <p:nvPr/>
        </p:nvSpPr>
        <p:spPr>
          <a:xfrm>
            <a:off x="8975800" y="3493639"/>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117" name="object 34">
            <a:extLst>
              <a:ext uri="{FF2B5EF4-FFF2-40B4-BE49-F238E27FC236}">
                <a16:creationId xmlns:a16="http://schemas.microsoft.com/office/drawing/2014/main" id="{FDC9F85F-4BCA-C50D-5EA9-A0F4601F201B}"/>
              </a:ext>
            </a:extLst>
          </p:cNvPr>
          <p:cNvGrpSpPr/>
          <p:nvPr/>
        </p:nvGrpSpPr>
        <p:grpSpPr>
          <a:xfrm>
            <a:off x="8906192" y="3401081"/>
            <a:ext cx="926465" cy="721360"/>
            <a:chOff x="8906192" y="4040060"/>
            <a:chExt cx="926465" cy="721360"/>
          </a:xfrm>
        </p:grpSpPr>
        <p:sp>
          <p:nvSpPr>
            <p:cNvPr id="118" name="object 35">
              <a:extLst>
                <a:ext uri="{FF2B5EF4-FFF2-40B4-BE49-F238E27FC236}">
                  <a16:creationId xmlns:a16="http://schemas.microsoft.com/office/drawing/2014/main" id="{115E1BD6-615D-F58C-3968-417A166D4007}"/>
                </a:ext>
              </a:extLst>
            </p:cNvPr>
            <p:cNvSpPr/>
            <p:nvPr/>
          </p:nvSpPr>
          <p:spPr>
            <a:xfrm>
              <a:off x="8919210" y="40530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119" name="object 36">
              <a:extLst>
                <a:ext uri="{FF2B5EF4-FFF2-40B4-BE49-F238E27FC236}">
                  <a16:creationId xmlns:a16="http://schemas.microsoft.com/office/drawing/2014/main" id="{9D9800DC-9D8C-8567-2112-A8231CA59167}"/>
                </a:ext>
              </a:extLst>
            </p:cNvPr>
            <p:cNvSpPr/>
            <p:nvPr/>
          </p:nvSpPr>
          <p:spPr>
            <a:xfrm>
              <a:off x="8919210" y="41689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120" name="object 37">
              <a:extLst>
                <a:ext uri="{FF2B5EF4-FFF2-40B4-BE49-F238E27FC236}">
                  <a16:creationId xmlns:a16="http://schemas.microsoft.com/office/drawing/2014/main" id="{5703D0F1-2241-0A9D-2C7C-3CF54E2F6834}"/>
                </a:ext>
              </a:extLst>
            </p:cNvPr>
            <p:cNvSpPr/>
            <p:nvPr/>
          </p:nvSpPr>
          <p:spPr>
            <a:xfrm>
              <a:off x="9734880" y="41927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121" name="object 38">
              <a:extLst>
                <a:ext uri="{FF2B5EF4-FFF2-40B4-BE49-F238E27FC236}">
                  <a16:creationId xmlns:a16="http://schemas.microsoft.com/office/drawing/2014/main" id="{8C2EEC7D-827F-3248-7D86-935AA6DF6157}"/>
                </a:ext>
              </a:extLst>
            </p:cNvPr>
            <p:cNvSpPr/>
            <p:nvPr/>
          </p:nvSpPr>
          <p:spPr>
            <a:xfrm>
              <a:off x="8919210" y="40530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22" name="object 39">
            <a:extLst>
              <a:ext uri="{FF2B5EF4-FFF2-40B4-BE49-F238E27FC236}">
                <a16:creationId xmlns:a16="http://schemas.microsoft.com/office/drawing/2014/main" id="{B916069A-4AFD-C324-1E42-804090E10707}"/>
              </a:ext>
            </a:extLst>
          </p:cNvPr>
          <p:cNvSpPr txBox="1"/>
          <p:nvPr/>
        </p:nvSpPr>
        <p:spPr>
          <a:xfrm>
            <a:off x="9128200" y="3646039"/>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sp>
        <p:nvSpPr>
          <p:cNvPr id="123" name="object 40">
            <a:extLst>
              <a:ext uri="{FF2B5EF4-FFF2-40B4-BE49-F238E27FC236}">
                <a16:creationId xmlns:a16="http://schemas.microsoft.com/office/drawing/2014/main" id="{8BF02C6F-DDF3-BC04-EF0D-2132DA9CCAA7}"/>
              </a:ext>
            </a:extLst>
          </p:cNvPr>
          <p:cNvSpPr/>
          <p:nvPr/>
        </p:nvSpPr>
        <p:spPr>
          <a:xfrm>
            <a:off x="2540507" y="1863429"/>
            <a:ext cx="1089660" cy="304800"/>
          </a:xfrm>
          <a:custGeom>
            <a:avLst/>
            <a:gdLst/>
            <a:ahLst/>
            <a:cxnLst/>
            <a:rect l="l" t="t" r="r" b="b"/>
            <a:pathLst>
              <a:path w="1089660" h="304800">
                <a:moveTo>
                  <a:pt x="937260" y="0"/>
                </a:moveTo>
                <a:lnTo>
                  <a:pt x="937260" y="76200"/>
                </a:lnTo>
                <a:lnTo>
                  <a:pt x="0" y="76200"/>
                </a:lnTo>
                <a:lnTo>
                  <a:pt x="0" y="228600"/>
                </a:lnTo>
                <a:lnTo>
                  <a:pt x="937260" y="228600"/>
                </a:lnTo>
                <a:lnTo>
                  <a:pt x="937260" y="304800"/>
                </a:lnTo>
                <a:lnTo>
                  <a:pt x="1089660" y="152400"/>
                </a:lnTo>
                <a:lnTo>
                  <a:pt x="937260" y="0"/>
                </a:lnTo>
                <a:close/>
              </a:path>
            </a:pathLst>
          </a:custGeom>
          <a:solidFill>
            <a:srgbClr val="6C9048"/>
          </a:solidFill>
        </p:spPr>
        <p:txBody>
          <a:bodyPr wrap="square" lIns="0" tIns="0" rIns="0" bIns="0" rtlCol="0"/>
          <a:lstStyle/>
          <a:p>
            <a:endParaRPr/>
          </a:p>
        </p:txBody>
      </p:sp>
      <p:grpSp>
        <p:nvGrpSpPr>
          <p:cNvPr id="124" name="object 41">
            <a:extLst>
              <a:ext uri="{FF2B5EF4-FFF2-40B4-BE49-F238E27FC236}">
                <a16:creationId xmlns:a16="http://schemas.microsoft.com/office/drawing/2014/main" id="{2ECA53D4-CA61-804C-01A2-C31A24FCD5A7}"/>
              </a:ext>
            </a:extLst>
          </p:cNvPr>
          <p:cNvGrpSpPr/>
          <p:nvPr/>
        </p:nvGrpSpPr>
        <p:grpSpPr>
          <a:xfrm>
            <a:off x="5436108" y="2023449"/>
            <a:ext cx="3962400" cy="1059180"/>
            <a:chOff x="5436108" y="2662428"/>
            <a:chExt cx="3962400" cy="1059180"/>
          </a:xfrm>
        </p:grpSpPr>
        <p:sp>
          <p:nvSpPr>
            <p:cNvPr id="125" name="object 42">
              <a:extLst>
                <a:ext uri="{FF2B5EF4-FFF2-40B4-BE49-F238E27FC236}">
                  <a16:creationId xmlns:a16="http://schemas.microsoft.com/office/drawing/2014/main" id="{D6CBF0E1-4A21-1F58-E718-1D2DF1D7019A}"/>
                </a:ext>
              </a:extLst>
            </p:cNvPr>
            <p:cNvSpPr/>
            <p:nvPr/>
          </p:nvSpPr>
          <p:spPr>
            <a:xfrm>
              <a:off x="5436108" y="3112008"/>
              <a:ext cx="311150" cy="609600"/>
            </a:xfrm>
            <a:custGeom>
              <a:avLst/>
              <a:gdLst/>
              <a:ahLst/>
              <a:cxnLst/>
              <a:rect l="l" t="t" r="r" b="b"/>
              <a:pathLst>
                <a:path w="311150" h="609600">
                  <a:moveTo>
                    <a:pt x="233172" y="0"/>
                  </a:moveTo>
                  <a:lnTo>
                    <a:pt x="77724" y="0"/>
                  </a:lnTo>
                  <a:lnTo>
                    <a:pt x="77724" y="454152"/>
                  </a:lnTo>
                  <a:lnTo>
                    <a:pt x="0" y="454152"/>
                  </a:lnTo>
                  <a:lnTo>
                    <a:pt x="155448" y="609600"/>
                  </a:lnTo>
                  <a:lnTo>
                    <a:pt x="310896" y="454152"/>
                  </a:lnTo>
                  <a:lnTo>
                    <a:pt x="233172" y="454152"/>
                  </a:lnTo>
                  <a:lnTo>
                    <a:pt x="233172" y="0"/>
                  </a:lnTo>
                  <a:close/>
                </a:path>
              </a:pathLst>
            </a:custGeom>
            <a:solidFill>
              <a:srgbClr val="6C9048"/>
            </a:solidFill>
          </p:spPr>
          <p:txBody>
            <a:bodyPr wrap="square" lIns="0" tIns="0" rIns="0" bIns="0" rtlCol="0"/>
            <a:lstStyle/>
            <a:p>
              <a:endParaRPr/>
            </a:p>
          </p:txBody>
        </p:sp>
        <p:sp>
          <p:nvSpPr>
            <p:cNvPr id="126" name="object 43">
              <a:extLst>
                <a:ext uri="{FF2B5EF4-FFF2-40B4-BE49-F238E27FC236}">
                  <a16:creationId xmlns:a16="http://schemas.microsoft.com/office/drawing/2014/main" id="{A38503DF-E7FE-C482-1B85-51D4334E53ED}"/>
                </a:ext>
              </a:extLst>
            </p:cNvPr>
            <p:cNvSpPr/>
            <p:nvPr/>
          </p:nvSpPr>
          <p:spPr>
            <a:xfrm>
              <a:off x="6427470" y="2675382"/>
              <a:ext cx="2402840" cy="17780"/>
            </a:xfrm>
            <a:custGeom>
              <a:avLst/>
              <a:gdLst/>
              <a:ahLst/>
              <a:cxnLst/>
              <a:rect l="l" t="t" r="r" b="b"/>
              <a:pathLst>
                <a:path w="2402840" h="17780">
                  <a:moveTo>
                    <a:pt x="0" y="0"/>
                  </a:moveTo>
                  <a:lnTo>
                    <a:pt x="2402560" y="17399"/>
                  </a:lnTo>
                </a:path>
              </a:pathLst>
            </a:custGeom>
            <a:ln w="25908">
              <a:solidFill>
                <a:srgbClr val="000000"/>
              </a:solidFill>
              <a:prstDash val="lgDash"/>
            </a:ln>
          </p:spPr>
          <p:txBody>
            <a:bodyPr wrap="square" lIns="0" tIns="0" rIns="0" bIns="0" rtlCol="0"/>
            <a:lstStyle/>
            <a:p>
              <a:endParaRPr/>
            </a:p>
          </p:txBody>
        </p:sp>
        <p:sp>
          <p:nvSpPr>
            <p:cNvPr id="127" name="object 44">
              <a:extLst>
                <a:ext uri="{FF2B5EF4-FFF2-40B4-BE49-F238E27FC236}">
                  <a16:creationId xmlns:a16="http://schemas.microsoft.com/office/drawing/2014/main" id="{96D1E55B-83AA-5ECF-0D7C-61D9441A2422}"/>
                </a:ext>
              </a:extLst>
            </p:cNvPr>
            <p:cNvSpPr/>
            <p:nvPr/>
          </p:nvSpPr>
          <p:spPr>
            <a:xfrm>
              <a:off x="9086088" y="3073908"/>
              <a:ext cx="312420" cy="609600"/>
            </a:xfrm>
            <a:custGeom>
              <a:avLst/>
              <a:gdLst/>
              <a:ahLst/>
              <a:cxnLst/>
              <a:rect l="l" t="t" r="r" b="b"/>
              <a:pathLst>
                <a:path w="312420" h="609600">
                  <a:moveTo>
                    <a:pt x="234315" y="0"/>
                  </a:moveTo>
                  <a:lnTo>
                    <a:pt x="78105" y="0"/>
                  </a:lnTo>
                  <a:lnTo>
                    <a:pt x="78105" y="453390"/>
                  </a:lnTo>
                  <a:lnTo>
                    <a:pt x="0" y="453390"/>
                  </a:lnTo>
                  <a:lnTo>
                    <a:pt x="156210" y="609600"/>
                  </a:lnTo>
                  <a:lnTo>
                    <a:pt x="312420" y="453390"/>
                  </a:lnTo>
                  <a:lnTo>
                    <a:pt x="234315" y="453390"/>
                  </a:lnTo>
                  <a:lnTo>
                    <a:pt x="234315" y="0"/>
                  </a:lnTo>
                  <a:close/>
                </a:path>
              </a:pathLst>
            </a:custGeom>
            <a:solidFill>
              <a:srgbClr val="6C9048"/>
            </a:solidFill>
          </p:spPr>
          <p:txBody>
            <a:bodyPr wrap="square" lIns="0" tIns="0" rIns="0" bIns="0" rtlCol="0"/>
            <a:lstStyle/>
            <a:p>
              <a:endParaRPr/>
            </a:p>
          </p:txBody>
        </p:sp>
      </p:grpSp>
      <p:grpSp>
        <p:nvGrpSpPr>
          <p:cNvPr id="128" name="object 45">
            <a:extLst>
              <a:ext uri="{FF2B5EF4-FFF2-40B4-BE49-F238E27FC236}">
                <a16:creationId xmlns:a16="http://schemas.microsoft.com/office/drawing/2014/main" id="{7BA66AB8-2F0B-0CE4-AE44-0DECE133877A}"/>
              </a:ext>
            </a:extLst>
          </p:cNvPr>
          <p:cNvGrpSpPr/>
          <p:nvPr/>
        </p:nvGrpSpPr>
        <p:grpSpPr>
          <a:xfrm>
            <a:off x="5893308" y="4618821"/>
            <a:ext cx="3523615" cy="2235835"/>
            <a:chOff x="5893308" y="5257800"/>
            <a:chExt cx="3523615" cy="2235835"/>
          </a:xfrm>
        </p:grpSpPr>
        <p:sp>
          <p:nvSpPr>
            <p:cNvPr id="129" name="object 46">
              <a:extLst>
                <a:ext uri="{FF2B5EF4-FFF2-40B4-BE49-F238E27FC236}">
                  <a16:creationId xmlns:a16="http://schemas.microsoft.com/office/drawing/2014/main" id="{ECD309C5-1BC6-09AC-D3FF-33BC41BA6A44}"/>
                </a:ext>
              </a:extLst>
            </p:cNvPr>
            <p:cNvSpPr/>
            <p:nvPr/>
          </p:nvSpPr>
          <p:spPr>
            <a:xfrm>
              <a:off x="5893308" y="5257800"/>
              <a:ext cx="3523615" cy="2235835"/>
            </a:xfrm>
            <a:custGeom>
              <a:avLst/>
              <a:gdLst/>
              <a:ahLst/>
              <a:cxnLst/>
              <a:rect l="l" t="t" r="r" b="b"/>
              <a:pathLst>
                <a:path w="3523615" h="2235834">
                  <a:moveTo>
                    <a:pt x="3150857" y="0"/>
                  </a:moveTo>
                  <a:lnTo>
                    <a:pt x="372630" y="0"/>
                  </a:lnTo>
                  <a:lnTo>
                    <a:pt x="325887" y="2903"/>
                  </a:lnTo>
                  <a:lnTo>
                    <a:pt x="280877" y="11380"/>
                  </a:lnTo>
                  <a:lnTo>
                    <a:pt x="237949" y="25083"/>
                  </a:lnTo>
                  <a:lnTo>
                    <a:pt x="197452" y="43660"/>
                  </a:lnTo>
                  <a:lnTo>
                    <a:pt x="159736" y="66765"/>
                  </a:lnTo>
                  <a:lnTo>
                    <a:pt x="125149" y="94046"/>
                  </a:lnTo>
                  <a:lnTo>
                    <a:pt x="94041" y="125154"/>
                  </a:lnTo>
                  <a:lnTo>
                    <a:pt x="66761" y="159742"/>
                  </a:lnTo>
                  <a:lnTo>
                    <a:pt x="43658" y="197458"/>
                  </a:lnTo>
                  <a:lnTo>
                    <a:pt x="25081" y="237954"/>
                  </a:lnTo>
                  <a:lnTo>
                    <a:pt x="11380" y="280881"/>
                  </a:lnTo>
                  <a:lnTo>
                    <a:pt x="2903" y="325890"/>
                  </a:lnTo>
                  <a:lnTo>
                    <a:pt x="0" y="372630"/>
                  </a:lnTo>
                  <a:lnTo>
                    <a:pt x="0" y="1863090"/>
                  </a:lnTo>
                  <a:lnTo>
                    <a:pt x="2903" y="1909830"/>
                  </a:lnTo>
                  <a:lnTo>
                    <a:pt x="11380" y="1954838"/>
                  </a:lnTo>
                  <a:lnTo>
                    <a:pt x="25081" y="1997764"/>
                  </a:lnTo>
                  <a:lnTo>
                    <a:pt x="43658" y="2038259"/>
                  </a:lnTo>
                  <a:lnTo>
                    <a:pt x="66761" y="2075974"/>
                  </a:lnTo>
                  <a:lnTo>
                    <a:pt x="94041" y="2110560"/>
                  </a:lnTo>
                  <a:lnTo>
                    <a:pt x="125149" y="2141667"/>
                  </a:lnTo>
                  <a:lnTo>
                    <a:pt x="159736" y="2168947"/>
                  </a:lnTo>
                  <a:lnTo>
                    <a:pt x="197452" y="2192049"/>
                  </a:lnTo>
                  <a:lnTo>
                    <a:pt x="237949" y="2210626"/>
                  </a:lnTo>
                  <a:lnTo>
                    <a:pt x="280877" y="2224327"/>
                  </a:lnTo>
                  <a:lnTo>
                    <a:pt x="325887" y="2232804"/>
                  </a:lnTo>
                  <a:lnTo>
                    <a:pt x="372630" y="2235708"/>
                  </a:lnTo>
                  <a:lnTo>
                    <a:pt x="3150857" y="2235708"/>
                  </a:lnTo>
                  <a:lnTo>
                    <a:pt x="3197600" y="2232804"/>
                  </a:lnTo>
                  <a:lnTo>
                    <a:pt x="3242610" y="2224327"/>
                  </a:lnTo>
                  <a:lnTo>
                    <a:pt x="3285538" y="2210626"/>
                  </a:lnTo>
                  <a:lnTo>
                    <a:pt x="3326035" y="2192049"/>
                  </a:lnTo>
                  <a:lnTo>
                    <a:pt x="3363751" y="2168947"/>
                  </a:lnTo>
                  <a:lnTo>
                    <a:pt x="3398338" y="2141667"/>
                  </a:lnTo>
                  <a:lnTo>
                    <a:pt x="3429446" y="2110560"/>
                  </a:lnTo>
                  <a:lnTo>
                    <a:pt x="3456726" y="2075974"/>
                  </a:lnTo>
                  <a:lnTo>
                    <a:pt x="3479829" y="2038259"/>
                  </a:lnTo>
                  <a:lnTo>
                    <a:pt x="3498406" y="1997764"/>
                  </a:lnTo>
                  <a:lnTo>
                    <a:pt x="3512107" y="1954838"/>
                  </a:lnTo>
                  <a:lnTo>
                    <a:pt x="3520584" y="1909830"/>
                  </a:lnTo>
                  <a:lnTo>
                    <a:pt x="3523488" y="1863090"/>
                  </a:lnTo>
                  <a:lnTo>
                    <a:pt x="3523488" y="372630"/>
                  </a:lnTo>
                  <a:lnTo>
                    <a:pt x="3520584" y="325890"/>
                  </a:lnTo>
                  <a:lnTo>
                    <a:pt x="3512107" y="280881"/>
                  </a:lnTo>
                  <a:lnTo>
                    <a:pt x="3498406" y="237954"/>
                  </a:lnTo>
                  <a:lnTo>
                    <a:pt x="3479829" y="197458"/>
                  </a:lnTo>
                  <a:lnTo>
                    <a:pt x="3456726" y="159742"/>
                  </a:lnTo>
                  <a:lnTo>
                    <a:pt x="3429446" y="125154"/>
                  </a:lnTo>
                  <a:lnTo>
                    <a:pt x="3398338" y="94046"/>
                  </a:lnTo>
                  <a:lnTo>
                    <a:pt x="3363751" y="66765"/>
                  </a:lnTo>
                  <a:lnTo>
                    <a:pt x="3326035" y="43660"/>
                  </a:lnTo>
                  <a:lnTo>
                    <a:pt x="3285538" y="25083"/>
                  </a:lnTo>
                  <a:lnTo>
                    <a:pt x="3242610" y="11380"/>
                  </a:lnTo>
                  <a:lnTo>
                    <a:pt x="3197600" y="2903"/>
                  </a:lnTo>
                  <a:lnTo>
                    <a:pt x="3150857" y="0"/>
                  </a:lnTo>
                  <a:close/>
                </a:path>
              </a:pathLst>
            </a:custGeom>
            <a:solidFill>
              <a:srgbClr val="EBD5DE"/>
            </a:solidFill>
          </p:spPr>
          <p:txBody>
            <a:bodyPr wrap="square" lIns="0" tIns="0" rIns="0" bIns="0" rtlCol="0"/>
            <a:lstStyle/>
            <a:p>
              <a:endParaRPr/>
            </a:p>
          </p:txBody>
        </p:sp>
        <p:sp>
          <p:nvSpPr>
            <p:cNvPr id="130" name="object 47">
              <a:extLst>
                <a:ext uri="{FF2B5EF4-FFF2-40B4-BE49-F238E27FC236}">
                  <a16:creationId xmlns:a16="http://schemas.microsoft.com/office/drawing/2014/main" id="{736F5AF9-A41F-B4ED-CEC1-BEA1AD3EC191}"/>
                </a:ext>
              </a:extLst>
            </p:cNvPr>
            <p:cNvSpPr/>
            <p:nvPr/>
          </p:nvSpPr>
          <p:spPr>
            <a:xfrm>
              <a:off x="6427470" y="58072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131" name="object 48">
              <a:extLst>
                <a:ext uri="{FF2B5EF4-FFF2-40B4-BE49-F238E27FC236}">
                  <a16:creationId xmlns:a16="http://schemas.microsoft.com/office/drawing/2014/main" id="{1F81B2E3-7930-E651-EC7C-29AD9AC79962}"/>
                </a:ext>
              </a:extLst>
            </p:cNvPr>
            <p:cNvSpPr/>
            <p:nvPr/>
          </p:nvSpPr>
          <p:spPr>
            <a:xfrm>
              <a:off x="6427470" y="592302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132" name="object 49">
              <a:extLst>
                <a:ext uri="{FF2B5EF4-FFF2-40B4-BE49-F238E27FC236}">
                  <a16:creationId xmlns:a16="http://schemas.microsoft.com/office/drawing/2014/main" id="{31F2DDC1-0ED5-0D03-477D-F51A313CC8AD}"/>
                </a:ext>
              </a:extLst>
            </p:cNvPr>
            <p:cNvSpPr/>
            <p:nvPr/>
          </p:nvSpPr>
          <p:spPr>
            <a:xfrm>
              <a:off x="7087679" y="594733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133" name="object 50">
              <a:extLst>
                <a:ext uri="{FF2B5EF4-FFF2-40B4-BE49-F238E27FC236}">
                  <a16:creationId xmlns:a16="http://schemas.microsoft.com/office/drawing/2014/main" id="{48D7C340-F5A4-A18A-1A22-AB29877491A4}"/>
                </a:ext>
              </a:extLst>
            </p:cNvPr>
            <p:cNvSpPr/>
            <p:nvPr/>
          </p:nvSpPr>
          <p:spPr>
            <a:xfrm>
              <a:off x="6427470" y="58072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34" name="object 51">
            <a:extLst>
              <a:ext uri="{FF2B5EF4-FFF2-40B4-BE49-F238E27FC236}">
                <a16:creationId xmlns:a16="http://schemas.microsoft.com/office/drawing/2014/main" id="{4EDD0180-7FD2-04E2-729A-93897ED19863}"/>
              </a:ext>
            </a:extLst>
          </p:cNvPr>
          <p:cNvSpPr txBox="1"/>
          <p:nvPr/>
        </p:nvSpPr>
        <p:spPr>
          <a:xfrm>
            <a:off x="6540677" y="5400188"/>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1</a:t>
            </a:r>
            <a:endParaRPr sz="1800">
              <a:latin typeface="Arial"/>
              <a:cs typeface="Arial"/>
            </a:endParaRPr>
          </a:p>
        </p:txBody>
      </p:sp>
      <p:grpSp>
        <p:nvGrpSpPr>
          <p:cNvPr id="135" name="object 52">
            <a:extLst>
              <a:ext uri="{FF2B5EF4-FFF2-40B4-BE49-F238E27FC236}">
                <a16:creationId xmlns:a16="http://schemas.microsoft.com/office/drawing/2014/main" id="{ADF34843-CF55-CF6E-C809-F2ADF0C6F142}"/>
              </a:ext>
            </a:extLst>
          </p:cNvPr>
          <p:cNvGrpSpPr/>
          <p:nvPr/>
        </p:nvGrpSpPr>
        <p:grpSpPr>
          <a:xfrm>
            <a:off x="7277036" y="5155205"/>
            <a:ext cx="774065" cy="721360"/>
            <a:chOff x="7277036" y="5794184"/>
            <a:chExt cx="774065" cy="721360"/>
          </a:xfrm>
        </p:grpSpPr>
        <p:sp>
          <p:nvSpPr>
            <p:cNvPr id="136" name="object 53">
              <a:extLst>
                <a:ext uri="{FF2B5EF4-FFF2-40B4-BE49-F238E27FC236}">
                  <a16:creationId xmlns:a16="http://schemas.microsoft.com/office/drawing/2014/main" id="{23B31E51-A353-7DDE-4881-F21A0C3DC7E8}"/>
                </a:ext>
              </a:extLst>
            </p:cNvPr>
            <p:cNvSpPr/>
            <p:nvPr/>
          </p:nvSpPr>
          <p:spPr>
            <a:xfrm>
              <a:off x="7290053" y="58072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37" name="object 54">
              <a:extLst>
                <a:ext uri="{FF2B5EF4-FFF2-40B4-BE49-F238E27FC236}">
                  <a16:creationId xmlns:a16="http://schemas.microsoft.com/office/drawing/2014/main" id="{A5030EAD-5233-07A0-A922-19252D8B5275}"/>
                </a:ext>
              </a:extLst>
            </p:cNvPr>
            <p:cNvSpPr/>
            <p:nvPr/>
          </p:nvSpPr>
          <p:spPr>
            <a:xfrm>
              <a:off x="7290053" y="592302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38" name="object 55">
              <a:extLst>
                <a:ext uri="{FF2B5EF4-FFF2-40B4-BE49-F238E27FC236}">
                  <a16:creationId xmlns:a16="http://schemas.microsoft.com/office/drawing/2014/main" id="{4B13961B-98CE-BB1E-6E9A-65A7340FB908}"/>
                </a:ext>
              </a:extLst>
            </p:cNvPr>
            <p:cNvSpPr/>
            <p:nvPr/>
          </p:nvSpPr>
          <p:spPr>
            <a:xfrm>
              <a:off x="7951736" y="5947334"/>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39" name="object 56">
              <a:extLst>
                <a:ext uri="{FF2B5EF4-FFF2-40B4-BE49-F238E27FC236}">
                  <a16:creationId xmlns:a16="http://schemas.microsoft.com/office/drawing/2014/main" id="{FCBE2A36-A2F0-3208-F2FB-9646F9B6171F}"/>
                </a:ext>
              </a:extLst>
            </p:cNvPr>
            <p:cNvSpPr/>
            <p:nvPr/>
          </p:nvSpPr>
          <p:spPr>
            <a:xfrm>
              <a:off x="7290053" y="58072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40" name="object 57">
            <a:extLst>
              <a:ext uri="{FF2B5EF4-FFF2-40B4-BE49-F238E27FC236}">
                <a16:creationId xmlns:a16="http://schemas.microsoft.com/office/drawing/2014/main" id="{01716165-6046-8CEF-5CF4-CFB5AAA9CCC6}"/>
              </a:ext>
            </a:extLst>
          </p:cNvPr>
          <p:cNvSpPr txBox="1"/>
          <p:nvPr/>
        </p:nvSpPr>
        <p:spPr>
          <a:xfrm>
            <a:off x="7404175" y="5400188"/>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2</a:t>
            </a:r>
            <a:endParaRPr sz="1800">
              <a:latin typeface="Arial"/>
              <a:cs typeface="Arial"/>
            </a:endParaRPr>
          </a:p>
        </p:txBody>
      </p:sp>
      <p:grpSp>
        <p:nvGrpSpPr>
          <p:cNvPr id="141" name="object 58">
            <a:extLst>
              <a:ext uri="{FF2B5EF4-FFF2-40B4-BE49-F238E27FC236}">
                <a16:creationId xmlns:a16="http://schemas.microsoft.com/office/drawing/2014/main" id="{61F002E3-E944-E110-7001-0BDA58A1444B}"/>
              </a:ext>
            </a:extLst>
          </p:cNvPr>
          <p:cNvGrpSpPr/>
          <p:nvPr/>
        </p:nvGrpSpPr>
        <p:grpSpPr>
          <a:xfrm>
            <a:off x="8115236" y="5168921"/>
            <a:ext cx="774065" cy="721360"/>
            <a:chOff x="8115236" y="5807900"/>
            <a:chExt cx="774065" cy="721360"/>
          </a:xfrm>
        </p:grpSpPr>
        <p:sp>
          <p:nvSpPr>
            <p:cNvPr id="142" name="object 59">
              <a:extLst>
                <a:ext uri="{FF2B5EF4-FFF2-40B4-BE49-F238E27FC236}">
                  <a16:creationId xmlns:a16="http://schemas.microsoft.com/office/drawing/2014/main" id="{55A1B1E3-42D6-1B9E-07A3-9FB523B8CB08}"/>
                </a:ext>
              </a:extLst>
            </p:cNvPr>
            <p:cNvSpPr/>
            <p:nvPr/>
          </p:nvSpPr>
          <p:spPr>
            <a:xfrm>
              <a:off x="8128253" y="582091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43" name="object 60">
              <a:extLst>
                <a:ext uri="{FF2B5EF4-FFF2-40B4-BE49-F238E27FC236}">
                  <a16:creationId xmlns:a16="http://schemas.microsoft.com/office/drawing/2014/main" id="{289E818A-5B31-766B-C228-5E8896CBF830}"/>
                </a:ext>
              </a:extLst>
            </p:cNvPr>
            <p:cNvSpPr/>
            <p:nvPr/>
          </p:nvSpPr>
          <p:spPr>
            <a:xfrm>
              <a:off x="8128253" y="593674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44" name="object 61">
              <a:extLst>
                <a:ext uri="{FF2B5EF4-FFF2-40B4-BE49-F238E27FC236}">
                  <a16:creationId xmlns:a16="http://schemas.microsoft.com/office/drawing/2014/main" id="{7BA32521-48D4-2E67-DFCF-54DF5C82E972}"/>
                </a:ext>
              </a:extLst>
            </p:cNvPr>
            <p:cNvSpPr/>
            <p:nvPr/>
          </p:nvSpPr>
          <p:spPr>
            <a:xfrm>
              <a:off x="8789936" y="5961050"/>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45" name="object 62">
              <a:extLst>
                <a:ext uri="{FF2B5EF4-FFF2-40B4-BE49-F238E27FC236}">
                  <a16:creationId xmlns:a16="http://schemas.microsoft.com/office/drawing/2014/main" id="{C6CC1DE7-52B9-E08A-275A-CF8AC8FBA93F}"/>
                </a:ext>
              </a:extLst>
            </p:cNvPr>
            <p:cNvSpPr/>
            <p:nvPr/>
          </p:nvSpPr>
          <p:spPr>
            <a:xfrm>
              <a:off x="8128253" y="582091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46" name="object 63">
            <a:extLst>
              <a:ext uri="{FF2B5EF4-FFF2-40B4-BE49-F238E27FC236}">
                <a16:creationId xmlns:a16="http://schemas.microsoft.com/office/drawing/2014/main" id="{D9EEE6B0-74B3-EAB3-470D-6D7BA4E0360A}"/>
              </a:ext>
            </a:extLst>
          </p:cNvPr>
          <p:cNvSpPr txBox="1"/>
          <p:nvPr/>
        </p:nvSpPr>
        <p:spPr>
          <a:xfrm>
            <a:off x="8242375" y="5414374"/>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3</a:t>
            </a:r>
            <a:endParaRPr sz="1800">
              <a:latin typeface="Arial"/>
              <a:cs typeface="Arial"/>
            </a:endParaRPr>
          </a:p>
        </p:txBody>
      </p:sp>
      <p:grpSp>
        <p:nvGrpSpPr>
          <p:cNvPr id="147" name="object 64">
            <a:extLst>
              <a:ext uri="{FF2B5EF4-FFF2-40B4-BE49-F238E27FC236}">
                <a16:creationId xmlns:a16="http://schemas.microsoft.com/office/drawing/2014/main" id="{6C1C3A34-E7B6-E354-BFD4-5FA111A3133C}"/>
              </a:ext>
            </a:extLst>
          </p:cNvPr>
          <p:cNvGrpSpPr/>
          <p:nvPr/>
        </p:nvGrpSpPr>
        <p:grpSpPr>
          <a:xfrm>
            <a:off x="6414452" y="5901965"/>
            <a:ext cx="772795" cy="721360"/>
            <a:chOff x="6414452" y="6540944"/>
            <a:chExt cx="772795" cy="721360"/>
          </a:xfrm>
        </p:grpSpPr>
        <p:sp>
          <p:nvSpPr>
            <p:cNvPr id="148" name="object 65">
              <a:extLst>
                <a:ext uri="{FF2B5EF4-FFF2-40B4-BE49-F238E27FC236}">
                  <a16:creationId xmlns:a16="http://schemas.microsoft.com/office/drawing/2014/main" id="{93D6F6A3-37FA-5EF9-2117-CB72B48ED71B}"/>
                </a:ext>
              </a:extLst>
            </p:cNvPr>
            <p:cNvSpPr/>
            <p:nvPr/>
          </p:nvSpPr>
          <p:spPr>
            <a:xfrm>
              <a:off x="6427470" y="655396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3"/>
                  </a:lnTo>
                  <a:lnTo>
                    <a:pt x="0" y="579119"/>
                  </a:lnTo>
                  <a:lnTo>
                    <a:pt x="23026" y="619535"/>
                  </a:lnTo>
                  <a:lnTo>
                    <a:pt x="86560" y="653744"/>
                  </a:lnTo>
                  <a:lnTo>
                    <a:pt x="130919" y="667704"/>
                  </a:lnTo>
                  <a:lnTo>
                    <a:pt x="182287" y="679131"/>
                  </a:lnTo>
                  <a:lnTo>
                    <a:pt x="239623" y="687697"/>
                  </a:lnTo>
                  <a:lnTo>
                    <a:pt x="301889" y="693077"/>
                  </a:lnTo>
                  <a:lnTo>
                    <a:pt x="368046" y="694943"/>
                  </a:lnTo>
                  <a:lnTo>
                    <a:pt x="434202" y="693077"/>
                  </a:lnTo>
                  <a:lnTo>
                    <a:pt x="496468" y="687697"/>
                  </a:lnTo>
                  <a:lnTo>
                    <a:pt x="553804" y="679131"/>
                  </a:lnTo>
                  <a:lnTo>
                    <a:pt x="605172" y="667704"/>
                  </a:lnTo>
                  <a:lnTo>
                    <a:pt x="649531" y="653744"/>
                  </a:lnTo>
                  <a:lnTo>
                    <a:pt x="685842" y="637579"/>
                  </a:lnTo>
                  <a:lnTo>
                    <a:pt x="730162" y="599940"/>
                  </a:lnTo>
                  <a:lnTo>
                    <a:pt x="736092" y="579119"/>
                  </a:lnTo>
                  <a:lnTo>
                    <a:pt x="736092" y="115823"/>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149" name="object 66">
              <a:extLst>
                <a:ext uri="{FF2B5EF4-FFF2-40B4-BE49-F238E27FC236}">
                  <a16:creationId xmlns:a16="http://schemas.microsoft.com/office/drawing/2014/main" id="{043252B0-3A3E-F7BE-2EA0-C56C1CE780CD}"/>
                </a:ext>
              </a:extLst>
            </p:cNvPr>
            <p:cNvSpPr/>
            <p:nvPr/>
          </p:nvSpPr>
          <p:spPr>
            <a:xfrm>
              <a:off x="6427470" y="666978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3"/>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150" name="object 67">
              <a:extLst>
                <a:ext uri="{FF2B5EF4-FFF2-40B4-BE49-F238E27FC236}">
                  <a16:creationId xmlns:a16="http://schemas.microsoft.com/office/drawing/2014/main" id="{AEACF82F-79E2-5C1C-3568-7BB2E8F60A7C}"/>
                </a:ext>
              </a:extLst>
            </p:cNvPr>
            <p:cNvSpPr/>
            <p:nvPr/>
          </p:nvSpPr>
          <p:spPr>
            <a:xfrm>
              <a:off x="7087679" y="6694094"/>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151" name="object 68">
              <a:extLst>
                <a:ext uri="{FF2B5EF4-FFF2-40B4-BE49-F238E27FC236}">
                  <a16:creationId xmlns:a16="http://schemas.microsoft.com/office/drawing/2014/main" id="{92E75A51-C58E-0782-DF88-7733910FE297}"/>
                </a:ext>
              </a:extLst>
            </p:cNvPr>
            <p:cNvSpPr/>
            <p:nvPr/>
          </p:nvSpPr>
          <p:spPr>
            <a:xfrm>
              <a:off x="6427470" y="6553962"/>
              <a:ext cx="736600" cy="695325"/>
            </a:xfrm>
            <a:custGeom>
              <a:avLst/>
              <a:gdLst/>
              <a:ahLst/>
              <a:cxnLst/>
              <a:rect l="l" t="t" r="r" b="b"/>
              <a:pathLst>
                <a:path w="736600" h="695325">
                  <a:moveTo>
                    <a:pt x="0" y="115823"/>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3"/>
                  </a:lnTo>
                  <a:lnTo>
                    <a:pt x="736092" y="579119"/>
                  </a:lnTo>
                  <a:lnTo>
                    <a:pt x="713065" y="619535"/>
                  </a:lnTo>
                  <a:lnTo>
                    <a:pt x="649531" y="653744"/>
                  </a:lnTo>
                  <a:lnTo>
                    <a:pt x="605172" y="667704"/>
                  </a:lnTo>
                  <a:lnTo>
                    <a:pt x="553804" y="679131"/>
                  </a:lnTo>
                  <a:lnTo>
                    <a:pt x="496468" y="687697"/>
                  </a:lnTo>
                  <a:lnTo>
                    <a:pt x="434202" y="693077"/>
                  </a:lnTo>
                  <a:lnTo>
                    <a:pt x="368046" y="694943"/>
                  </a:lnTo>
                  <a:lnTo>
                    <a:pt x="301889" y="693077"/>
                  </a:lnTo>
                  <a:lnTo>
                    <a:pt x="239623" y="687697"/>
                  </a:lnTo>
                  <a:lnTo>
                    <a:pt x="182287" y="679131"/>
                  </a:lnTo>
                  <a:lnTo>
                    <a:pt x="130919" y="667704"/>
                  </a:lnTo>
                  <a:lnTo>
                    <a:pt x="86560" y="653744"/>
                  </a:lnTo>
                  <a:lnTo>
                    <a:pt x="50249" y="637579"/>
                  </a:lnTo>
                  <a:lnTo>
                    <a:pt x="5929"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152" name="object 69">
            <a:extLst>
              <a:ext uri="{FF2B5EF4-FFF2-40B4-BE49-F238E27FC236}">
                <a16:creationId xmlns:a16="http://schemas.microsoft.com/office/drawing/2014/main" id="{96265E8D-B022-655C-7CEE-DEAA8C7A6245}"/>
              </a:ext>
            </a:extLst>
          </p:cNvPr>
          <p:cNvSpPr txBox="1"/>
          <p:nvPr/>
        </p:nvSpPr>
        <p:spPr>
          <a:xfrm>
            <a:off x="6540677" y="6146912"/>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4</a:t>
            </a:r>
            <a:endParaRPr sz="1800">
              <a:latin typeface="Arial"/>
              <a:cs typeface="Arial"/>
            </a:endParaRPr>
          </a:p>
        </p:txBody>
      </p:sp>
      <p:grpSp>
        <p:nvGrpSpPr>
          <p:cNvPr id="153" name="object 70">
            <a:extLst>
              <a:ext uri="{FF2B5EF4-FFF2-40B4-BE49-F238E27FC236}">
                <a16:creationId xmlns:a16="http://schemas.microsoft.com/office/drawing/2014/main" id="{418F5976-82D5-5AD3-C92A-8ADAC1844856}"/>
              </a:ext>
            </a:extLst>
          </p:cNvPr>
          <p:cNvGrpSpPr/>
          <p:nvPr/>
        </p:nvGrpSpPr>
        <p:grpSpPr>
          <a:xfrm>
            <a:off x="7277036" y="5901965"/>
            <a:ext cx="774065" cy="721360"/>
            <a:chOff x="7277036" y="6540944"/>
            <a:chExt cx="774065" cy="721360"/>
          </a:xfrm>
        </p:grpSpPr>
        <p:sp>
          <p:nvSpPr>
            <p:cNvPr id="154" name="object 71">
              <a:extLst>
                <a:ext uri="{FF2B5EF4-FFF2-40B4-BE49-F238E27FC236}">
                  <a16:creationId xmlns:a16="http://schemas.microsoft.com/office/drawing/2014/main" id="{43322E09-E8A0-E947-4A58-1F907FA1CF46}"/>
                </a:ext>
              </a:extLst>
            </p:cNvPr>
            <p:cNvSpPr/>
            <p:nvPr/>
          </p:nvSpPr>
          <p:spPr>
            <a:xfrm>
              <a:off x="7290053" y="655396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3"/>
                  </a:lnTo>
                  <a:lnTo>
                    <a:pt x="0" y="579119"/>
                  </a:lnTo>
                  <a:lnTo>
                    <a:pt x="23074" y="619535"/>
                  </a:lnTo>
                  <a:lnTo>
                    <a:pt x="86740" y="653744"/>
                  </a:lnTo>
                  <a:lnTo>
                    <a:pt x="131191" y="667704"/>
                  </a:lnTo>
                  <a:lnTo>
                    <a:pt x="182665" y="679131"/>
                  </a:lnTo>
                  <a:lnTo>
                    <a:pt x="240120" y="687697"/>
                  </a:lnTo>
                  <a:lnTo>
                    <a:pt x="302515" y="693077"/>
                  </a:lnTo>
                  <a:lnTo>
                    <a:pt x="368808" y="694943"/>
                  </a:lnTo>
                  <a:lnTo>
                    <a:pt x="435100" y="693077"/>
                  </a:lnTo>
                  <a:lnTo>
                    <a:pt x="497495" y="687697"/>
                  </a:lnTo>
                  <a:lnTo>
                    <a:pt x="554950" y="679131"/>
                  </a:lnTo>
                  <a:lnTo>
                    <a:pt x="606424" y="667704"/>
                  </a:lnTo>
                  <a:lnTo>
                    <a:pt x="650875" y="653744"/>
                  </a:lnTo>
                  <a:lnTo>
                    <a:pt x="687261" y="637579"/>
                  </a:lnTo>
                  <a:lnTo>
                    <a:pt x="731673" y="599940"/>
                  </a:lnTo>
                  <a:lnTo>
                    <a:pt x="737616" y="579119"/>
                  </a:lnTo>
                  <a:lnTo>
                    <a:pt x="737616" y="115823"/>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55" name="object 72">
              <a:extLst>
                <a:ext uri="{FF2B5EF4-FFF2-40B4-BE49-F238E27FC236}">
                  <a16:creationId xmlns:a16="http://schemas.microsoft.com/office/drawing/2014/main" id="{0E38A391-6111-FF50-5B88-CCC7B2CF89C7}"/>
                </a:ext>
              </a:extLst>
            </p:cNvPr>
            <p:cNvSpPr/>
            <p:nvPr/>
          </p:nvSpPr>
          <p:spPr>
            <a:xfrm>
              <a:off x="7290053" y="666978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3"/>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56" name="object 73">
              <a:extLst>
                <a:ext uri="{FF2B5EF4-FFF2-40B4-BE49-F238E27FC236}">
                  <a16:creationId xmlns:a16="http://schemas.microsoft.com/office/drawing/2014/main" id="{2CD9FB15-2861-E902-80A5-FC87EF2EA9C3}"/>
                </a:ext>
              </a:extLst>
            </p:cNvPr>
            <p:cNvSpPr/>
            <p:nvPr/>
          </p:nvSpPr>
          <p:spPr>
            <a:xfrm>
              <a:off x="7951736" y="6694094"/>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57" name="object 74">
              <a:extLst>
                <a:ext uri="{FF2B5EF4-FFF2-40B4-BE49-F238E27FC236}">
                  <a16:creationId xmlns:a16="http://schemas.microsoft.com/office/drawing/2014/main" id="{CECF26D6-033A-A4B6-F3C3-71AC945579E8}"/>
                </a:ext>
              </a:extLst>
            </p:cNvPr>
            <p:cNvSpPr/>
            <p:nvPr/>
          </p:nvSpPr>
          <p:spPr>
            <a:xfrm>
              <a:off x="7290053" y="6553962"/>
              <a:ext cx="737870" cy="695325"/>
            </a:xfrm>
            <a:custGeom>
              <a:avLst/>
              <a:gdLst/>
              <a:ahLst/>
              <a:cxnLst/>
              <a:rect l="l" t="t" r="r" b="b"/>
              <a:pathLst>
                <a:path w="737870" h="695325">
                  <a:moveTo>
                    <a:pt x="0" y="115823"/>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3"/>
                  </a:lnTo>
                  <a:lnTo>
                    <a:pt x="737616" y="579119"/>
                  </a:lnTo>
                  <a:lnTo>
                    <a:pt x="714541" y="619535"/>
                  </a:lnTo>
                  <a:lnTo>
                    <a:pt x="650875" y="653744"/>
                  </a:lnTo>
                  <a:lnTo>
                    <a:pt x="606424" y="667704"/>
                  </a:lnTo>
                  <a:lnTo>
                    <a:pt x="554950" y="679131"/>
                  </a:lnTo>
                  <a:lnTo>
                    <a:pt x="497495" y="687697"/>
                  </a:lnTo>
                  <a:lnTo>
                    <a:pt x="435100" y="693077"/>
                  </a:lnTo>
                  <a:lnTo>
                    <a:pt x="368808" y="694943"/>
                  </a:lnTo>
                  <a:lnTo>
                    <a:pt x="302515" y="693077"/>
                  </a:lnTo>
                  <a:lnTo>
                    <a:pt x="240120" y="687697"/>
                  </a:lnTo>
                  <a:lnTo>
                    <a:pt x="182665" y="679131"/>
                  </a:lnTo>
                  <a:lnTo>
                    <a:pt x="131191" y="667704"/>
                  </a:lnTo>
                  <a:lnTo>
                    <a:pt x="86740" y="653744"/>
                  </a:lnTo>
                  <a:lnTo>
                    <a:pt x="50354" y="637579"/>
                  </a:lnTo>
                  <a:lnTo>
                    <a:pt x="5942"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158" name="object 75">
            <a:extLst>
              <a:ext uri="{FF2B5EF4-FFF2-40B4-BE49-F238E27FC236}">
                <a16:creationId xmlns:a16="http://schemas.microsoft.com/office/drawing/2014/main" id="{CF0690AD-D5AC-3930-E406-A647D04523E5}"/>
              </a:ext>
            </a:extLst>
          </p:cNvPr>
          <p:cNvSpPr txBox="1"/>
          <p:nvPr/>
        </p:nvSpPr>
        <p:spPr>
          <a:xfrm>
            <a:off x="7404175" y="6146912"/>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5</a:t>
            </a:r>
            <a:endParaRPr sz="1800">
              <a:latin typeface="Arial"/>
              <a:cs typeface="Arial"/>
            </a:endParaRPr>
          </a:p>
        </p:txBody>
      </p:sp>
      <p:grpSp>
        <p:nvGrpSpPr>
          <p:cNvPr id="159" name="object 76">
            <a:extLst>
              <a:ext uri="{FF2B5EF4-FFF2-40B4-BE49-F238E27FC236}">
                <a16:creationId xmlns:a16="http://schemas.microsoft.com/office/drawing/2014/main" id="{D4EE86F7-913F-B002-4B37-F61B1CBF3E52}"/>
              </a:ext>
            </a:extLst>
          </p:cNvPr>
          <p:cNvGrpSpPr/>
          <p:nvPr/>
        </p:nvGrpSpPr>
        <p:grpSpPr>
          <a:xfrm>
            <a:off x="8115300" y="5915744"/>
            <a:ext cx="774065" cy="721360"/>
            <a:chOff x="8115300" y="6554723"/>
            <a:chExt cx="774065" cy="721360"/>
          </a:xfrm>
        </p:grpSpPr>
        <p:sp>
          <p:nvSpPr>
            <p:cNvPr id="160" name="object 77">
              <a:extLst>
                <a:ext uri="{FF2B5EF4-FFF2-40B4-BE49-F238E27FC236}">
                  <a16:creationId xmlns:a16="http://schemas.microsoft.com/office/drawing/2014/main" id="{77C18D1D-C340-6469-8F00-1DF6574894E7}"/>
                </a:ext>
              </a:extLst>
            </p:cNvPr>
            <p:cNvSpPr/>
            <p:nvPr/>
          </p:nvSpPr>
          <p:spPr>
            <a:xfrm>
              <a:off x="8128253" y="6567677"/>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61" name="object 78">
              <a:extLst>
                <a:ext uri="{FF2B5EF4-FFF2-40B4-BE49-F238E27FC236}">
                  <a16:creationId xmlns:a16="http://schemas.microsoft.com/office/drawing/2014/main" id="{1710D0F1-0896-74DB-1537-624B309981AC}"/>
                </a:ext>
              </a:extLst>
            </p:cNvPr>
            <p:cNvSpPr/>
            <p:nvPr/>
          </p:nvSpPr>
          <p:spPr>
            <a:xfrm>
              <a:off x="8128253" y="6683501"/>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62" name="object 79">
              <a:extLst>
                <a:ext uri="{FF2B5EF4-FFF2-40B4-BE49-F238E27FC236}">
                  <a16:creationId xmlns:a16="http://schemas.microsoft.com/office/drawing/2014/main" id="{14F1CF3F-3675-0BEC-482E-1117114C989A}"/>
                </a:ext>
              </a:extLst>
            </p:cNvPr>
            <p:cNvSpPr/>
            <p:nvPr/>
          </p:nvSpPr>
          <p:spPr>
            <a:xfrm>
              <a:off x="8789936" y="6707809"/>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63" name="object 80">
              <a:extLst>
                <a:ext uri="{FF2B5EF4-FFF2-40B4-BE49-F238E27FC236}">
                  <a16:creationId xmlns:a16="http://schemas.microsoft.com/office/drawing/2014/main" id="{ED2E5A0F-52A9-1F4B-37EA-A2B47C39A0A4}"/>
                </a:ext>
              </a:extLst>
            </p:cNvPr>
            <p:cNvSpPr/>
            <p:nvPr/>
          </p:nvSpPr>
          <p:spPr>
            <a:xfrm>
              <a:off x="8128253" y="6567677"/>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64" name="object 81">
            <a:extLst>
              <a:ext uri="{FF2B5EF4-FFF2-40B4-BE49-F238E27FC236}">
                <a16:creationId xmlns:a16="http://schemas.microsoft.com/office/drawing/2014/main" id="{77B6C601-B5A0-1EF0-F96F-7C049C2C8C99}"/>
              </a:ext>
            </a:extLst>
          </p:cNvPr>
          <p:cNvSpPr txBox="1"/>
          <p:nvPr/>
        </p:nvSpPr>
        <p:spPr>
          <a:xfrm>
            <a:off x="8242375" y="6161100"/>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6</a:t>
            </a:r>
            <a:endParaRPr sz="1800">
              <a:latin typeface="Arial"/>
              <a:cs typeface="Arial"/>
            </a:endParaRPr>
          </a:p>
        </p:txBody>
      </p:sp>
      <p:sp>
        <p:nvSpPr>
          <p:cNvPr id="165" name="object 82">
            <a:extLst>
              <a:ext uri="{FF2B5EF4-FFF2-40B4-BE49-F238E27FC236}">
                <a16:creationId xmlns:a16="http://schemas.microsoft.com/office/drawing/2014/main" id="{EEBA1D4D-9DB6-FD27-01DD-0BD71CA2019E}"/>
              </a:ext>
            </a:extLst>
          </p:cNvPr>
          <p:cNvSpPr txBox="1"/>
          <p:nvPr/>
        </p:nvSpPr>
        <p:spPr>
          <a:xfrm>
            <a:off x="7421930" y="4729607"/>
            <a:ext cx="49784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90" dirty="0">
                <a:latin typeface="Arial"/>
                <a:cs typeface="Arial"/>
              </a:rPr>
              <a:t>s</a:t>
            </a:r>
            <a:endParaRPr sz="1800">
              <a:latin typeface="Arial"/>
              <a:cs typeface="Arial"/>
            </a:endParaRPr>
          </a:p>
        </p:txBody>
      </p:sp>
      <p:sp>
        <p:nvSpPr>
          <p:cNvPr id="166" name="object 83">
            <a:extLst>
              <a:ext uri="{FF2B5EF4-FFF2-40B4-BE49-F238E27FC236}">
                <a16:creationId xmlns:a16="http://schemas.microsoft.com/office/drawing/2014/main" id="{E5541605-9088-8F3E-038E-CD3F6277DAF0}"/>
              </a:ext>
            </a:extLst>
          </p:cNvPr>
          <p:cNvSpPr/>
          <p:nvPr/>
        </p:nvSpPr>
        <p:spPr>
          <a:xfrm>
            <a:off x="6593585" y="3761571"/>
            <a:ext cx="2326005" cy="2540"/>
          </a:xfrm>
          <a:custGeom>
            <a:avLst/>
            <a:gdLst/>
            <a:ahLst/>
            <a:cxnLst/>
            <a:rect l="l" t="t" r="r" b="b"/>
            <a:pathLst>
              <a:path w="2326004" h="2539">
                <a:moveTo>
                  <a:pt x="0" y="2387"/>
                </a:moveTo>
                <a:lnTo>
                  <a:pt x="2325674" y="0"/>
                </a:lnTo>
              </a:path>
            </a:pathLst>
          </a:custGeom>
          <a:ln w="25908">
            <a:solidFill>
              <a:srgbClr val="000000"/>
            </a:solidFill>
            <a:prstDash val="lgDash"/>
          </a:ln>
        </p:spPr>
        <p:txBody>
          <a:bodyPr wrap="square" lIns="0" tIns="0" rIns="0" bIns="0" rtlCol="0"/>
          <a:lstStyle/>
          <a:p>
            <a:endParaRPr/>
          </a:p>
        </p:txBody>
      </p:sp>
      <p:sp>
        <p:nvSpPr>
          <p:cNvPr id="167" name="object 84">
            <a:extLst>
              <a:ext uri="{FF2B5EF4-FFF2-40B4-BE49-F238E27FC236}">
                <a16:creationId xmlns:a16="http://schemas.microsoft.com/office/drawing/2014/main" id="{E48D9116-4819-459A-A218-2E4B74177C02}"/>
              </a:ext>
            </a:extLst>
          </p:cNvPr>
          <p:cNvSpPr/>
          <p:nvPr/>
        </p:nvSpPr>
        <p:spPr>
          <a:xfrm>
            <a:off x="4815840" y="4474041"/>
            <a:ext cx="809625" cy="1179830"/>
          </a:xfrm>
          <a:custGeom>
            <a:avLst/>
            <a:gdLst/>
            <a:ahLst/>
            <a:cxnLst/>
            <a:rect l="l" t="t" r="r" b="b"/>
            <a:pathLst>
              <a:path w="809625" h="1179829">
                <a:moveTo>
                  <a:pt x="202311" y="0"/>
                </a:moveTo>
                <a:lnTo>
                  <a:pt x="0" y="0"/>
                </a:lnTo>
                <a:lnTo>
                  <a:pt x="0" y="724382"/>
                </a:lnTo>
                <a:lnTo>
                  <a:pt x="3231" y="772423"/>
                </a:lnTo>
                <a:lnTo>
                  <a:pt x="12646" y="818499"/>
                </a:lnTo>
                <a:lnTo>
                  <a:pt x="27822" y="862189"/>
                </a:lnTo>
                <a:lnTo>
                  <a:pt x="48337" y="903072"/>
                </a:lnTo>
                <a:lnTo>
                  <a:pt x="73769" y="940724"/>
                </a:lnTo>
                <a:lnTo>
                  <a:pt x="103697" y="974725"/>
                </a:lnTo>
                <a:lnTo>
                  <a:pt x="137698" y="1004652"/>
                </a:lnTo>
                <a:lnTo>
                  <a:pt x="175352" y="1030083"/>
                </a:lnTo>
                <a:lnTo>
                  <a:pt x="216235" y="1050598"/>
                </a:lnTo>
                <a:lnTo>
                  <a:pt x="259928" y="1065773"/>
                </a:lnTo>
                <a:lnTo>
                  <a:pt x="306006" y="1075188"/>
                </a:lnTo>
                <a:lnTo>
                  <a:pt x="354050" y="1078420"/>
                </a:lnTo>
                <a:lnTo>
                  <a:pt x="606933" y="1078420"/>
                </a:lnTo>
                <a:lnTo>
                  <a:pt x="606933" y="1179576"/>
                </a:lnTo>
                <a:lnTo>
                  <a:pt x="809244" y="977265"/>
                </a:lnTo>
                <a:lnTo>
                  <a:pt x="606933" y="774954"/>
                </a:lnTo>
                <a:lnTo>
                  <a:pt x="606933" y="876109"/>
                </a:lnTo>
                <a:lnTo>
                  <a:pt x="354050" y="876109"/>
                </a:lnTo>
                <a:lnTo>
                  <a:pt x="306087" y="868374"/>
                </a:lnTo>
                <a:lnTo>
                  <a:pt x="264433" y="846834"/>
                </a:lnTo>
                <a:lnTo>
                  <a:pt x="231586" y="813989"/>
                </a:lnTo>
                <a:lnTo>
                  <a:pt x="210046" y="772339"/>
                </a:lnTo>
                <a:lnTo>
                  <a:pt x="202311" y="724382"/>
                </a:lnTo>
                <a:lnTo>
                  <a:pt x="202311" y="0"/>
                </a:lnTo>
                <a:close/>
              </a:path>
            </a:pathLst>
          </a:custGeom>
          <a:solidFill>
            <a:srgbClr val="6C9048"/>
          </a:solidFill>
        </p:spPr>
        <p:txBody>
          <a:bodyPr wrap="square" lIns="0" tIns="0" rIns="0" bIns="0" rtlCol="0"/>
          <a:lstStyle/>
          <a:p>
            <a:endParaRPr/>
          </a:p>
        </p:txBody>
      </p:sp>
      <p:sp>
        <p:nvSpPr>
          <p:cNvPr id="168" name="object 85">
            <a:extLst>
              <a:ext uri="{FF2B5EF4-FFF2-40B4-BE49-F238E27FC236}">
                <a16:creationId xmlns:a16="http://schemas.microsoft.com/office/drawing/2014/main" id="{62678C43-5A56-F851-F631-66825CAA5AAA}"/>
              </a:ext>
            </a:extLst>
          </p:cNvPr>
          <p:cNvSpPr txBox="1"/>
          <p:nvPr/>
        </p:nvSpPr>
        <p:spPr>
          <a:xfrm>
            <a:off x="9768509" y="5408240"/>
            <a:ext cx="1400175" cy="330835"/>
          </a:xfrm>
          <a:prstGeom prst="rect">
            <a:avLst/>
          </a:prstGeom>
        </p:spPr>
        <p:txBody>
          <a:bodyPr vert="horz" wrap="square" lIns="0" tIns="12700" rIns="0" bIns="0" rtlCol="0">
            <a:spAutoFit/>
          </a:bodyPr>
          <a:lstStyle/>
          <a:p>
            <a:pPr marL="12700">
              <a:lnSpc>
                <a:spcPct val="100000"/>
              </a:lnSpc>
              <a:spcBef>
                <a:spcPts val="100"/>
              </a:spcBef>
            </a:pPr>
            <a:r>
              <a:rPr sz="2000" spc="10" dirty="0">
                <a:latin typeface="Arial"/>
                <a:cs typeface="Arial"/>
              </a:rPr>
              <a:t>Compaction</a:t>
            </a:r>
            <a:endParaRPr sz="2000">
              <a:latin typeface="Arial"/>
              <a:cs typeface="Arial"/>
            </a:endParaRPr>
          </a:p>
        </p:txBody>
      </p:sp>
      <p:sp>
        <p:nvSpPr>
          <p:cNvPr id="169" name="object 86">
            <a:extLst>
              <a:ext uri="{FF2B5EF4-FFF2-40B4-BE49-F238E27FC236}">
                <a16:creationId xmlns:a16="http://schemas.microsoft.com/office/drawing/2014/main" id="{71DD406C-8A20-99B9-2036-B06EEFD80706}"/>
              </a:ext>
            </a:extLst>
          </p:cNvPr>
          <p:cNvSpPr/>
          <p:nvPr/>
        </p:nvSpPr>
        <p:spPr>
          <a:xfrm>
            <a:off x="9474708" y="4873329"/>
            <a:ext cx="1969135" cy="1524000"/>
          </a:xfrm>
          <a:custGeom>
            <a:avLst/>
            <a:gdLst/>
            <a:ahLst/>
            <a:cxnLst/>
            <a:rect l="l" t="t" r="r" b="b"/>
            <a:pathLst>
              <a:path w="1969134" h="1524000">
                <a:moveTo>
                  <a:pt x="1860804" y="1355178"/>
                </a:moveTo>
                <a:lnTo>
                  <a:pt x="1557528" y="1186370"/>
                </a:lnTo>
                <a:lnTo>
                  <a:pt x="1557528" y="1284224"/>
                </a:lnTo>
                <a:lnTo>
                  <a:pt x="530733" y="1284224"/>
                </a:lnTo>
                <a:lnTo>
                  <a:pt x="481952" y="1281201"/>
                </a:lnTo>
                <a:lnTo>
                  <a:pt x="434987" y="1272349"/>
                </a:lnTo>
                <a:lnTo>
                  <a:pt x="390207" y="1258062"/>
                </a:lnTo>
                <a:lnTo>
                  <a:pt x="347954" y="1238669"/>
                </a:lnTo>
                <a:lnTo>
                  <a:pt x="308597" y="1214564"/>
                </a:lnTo>
                <a:lnTo>
                  <a:pt x="272503" y="1186103"/>
                </a:lnTo>
                <a:lnTo>
                  <a:pt x="240055" y="1153642"/>
                </a:lnTo>
                <a:lnTo>
                  <a:pt x="211582" y="1117549"/>
                </a:lnTo>
                <a:lnTo>
                  <a:pt x="187477" y="1078204"/>
                </a:lnTo>
                <a:lnTo>
                  <a:pt x="168097" y="1035951"/>
                </a:lnTo>
                <a:lnTo>
                  <a:pt x="153797" y="991158"/>
                </a:lnTo>
                <a:lnTo>
                  <a:pt x="144957" y="944194"/>
                </a:lnTo>
                <a:lnTo>
                  <a:pt x="141935" y="895413"/>
                </a:lnTo>
                <a:lnTo>
                  <a:pt x="141935" y="310896"/>
                </a:lnTo>
                <a:lnTo>
                  <a:pt x="0" y="310896"/>
                </a:lnTo>
                <a:lnTo>
                  <a:pt x="0" y="895413"/>
                </a:lnTo>
                <a:lnTo>
                  <a:pt x="2159" y="943724"/>
                </a:lnTo>
                <a:lnTo>
                  <a:pt x="8547" y="990815"/>
                </a:lnTo>
                <a:lnTo>
                  <a:pt x="18948" y="1036510"/>
                </a:lnTo>
                <a:lnTo>
                  <a:pt x="33197" y="1080604"/>
                </a:lnTo>
                <a:lnTo>
                  <a:pt x="51092" y="1122934"/>
                </a:lnTo>
                <a:lnTo>
                  <a:pt x="72453" y="1163294"/>
                </a:lnTo>
                <a:lnTo>
                  <a:pt x="97091" y="1201496"/>
                </a:lnTo>
                <a:lnTo>
                  <a:pt x="124815" y="1237361"/>
                </a:lnTo>
                <a:lnTo>
                  <a:pt x="155448" y="1270698"/>
                </a:lnTo>
                <a:lnTo>
                  <a:pt x="188785" y="1301330"/>
                </a:lnTo>
                <a:lnTo>
                  <a:pt x="224650" y="1329055"/>
                </a:lnTo>
                <a:lnTo>
                  <a:pt x="262851" y="1353693"/>
                </a:lnTo>
                <a:lnTo>
                  <a:pt x="303212" y="1375054"/>
                </a:lnTo>
                <a:lnTo>
                  <a:pt x="345541" y="1392948"/>
                </a:lnTo>
                <a:lnTo>
                  <a:pt x="389636" y="1407198"/>
                </a:lnTo>
                <a:lnTo>
                  <a:pt x="435330" y="1417599"/>
                </a:lnTo>
                <a:lnTo>
                  <a:pt x="482422" y="1423987"/>
                </a:lnTo>
                <a:lnTo>
                  <a:pt x="530733" y="1426146"/>
                </a:lnTo>
                <a:lnTo>
                  <a:pt x="1557528" y="1426146"/>
                </a:lnTo>
                <a:lnTo>
                  <a:pt x="1557528" y="1524000"/>
                </a:lnTo>
                <a:lnTo>
                  <a:pt x="1860804" y="1355178"/>
                </a:lnTo>
                <a:close/>
              </a:path>
              <a:path w="1969134" h="1524000">
                <a:moveTo>
                  <a:pt x="1969008" y="628586"/>
                </a:moveTo>
                <a:lnTo>
                  <a:pt x="1966836" y="580288"/>
                </a:lnTo>
                <a:lnTo>
                  <a:pt x="1960448" y="533196"/>
                </a:lnTo>
                <a:lnTo>
                  <a:pt x="1950046" y="487502"/>
                </a:lnTo>
                <a:lnTo>
                  <a:pt x="1935797" y="443407"/>
                </a:lnTo>
                <a:lnTo>
                  <a:pt x="1917903" y="401078"/>
                </a:lnTo>
                <a:lnTo>
                  <a:pt x="1896541" y="360718"/>
                </a:lnTo>
                <a:lnTo>
                  <a:pt x="1871903" y="322516"/>
                </a:lnTo>
                <a:lnTo>
                  <a:pt x="1844179" y="286651"/>
                </a:lnTo>
                <a:lnTo>
                  <a:pt x="1813560" y="253301"/>
                </a:lnTo>
                <a:lnTo>
                  <a:pt x="1780209" y="222681"/>
                </a:lnTo>
                <a:lnTo>
                  <a:pt x="1744345" y="194957"/>
                </a:lnTo>
                <a:lnTo>
                  <a:pt x="1706143" y="170319"/>
                </a:lnTo>
                <a:lnTo>
                  <a:pt x="1665782" y="148958"/>
                </a:lnTo>
                <a:lnTo>
                  <a:pt x="1623453" y="131064"/>
                </a:lnTo>
                <a:lnTo>
                  <a:pt x="1579359" y="116814"/>
                </a:lnTo>
                <a:lnTo>
                  <a:pt x="1533664" y="106413"/>
                </a:lnTo>
                <a:lnTo>
                  <a:pt x="1486573" y="100025"/>
                </a:lnTo>
                <a:lnTo>
                  <a:pt x="1438275" y="97853"/>
                </a:lnTo>
                <a:lnTo>
                  <a:pt x="411480" y="97853"/>
                </a:lnTo>
                <a:lnTo>
                  <a:pt x="411480" y="0"/>
                </a:lnTo>
                <a:lnTo>
                  <a:pt x="108204" y="168821"/>
                </a:lnTo>
                <a:lnTo>
                  <a:pt x="411480" y="337629"/>
                </a:lnTo>
                <a:lnTo>
                  <a:pt x="411480" y="239788"/>
                </a:lnTo>
                <a:lnTo>
                  <a:pt x="1438275" y="239788"/>
                </a:lnTo>
                <a:lnTo>
                  <a:pt x="1487043" y="242824"/>
                </a:lnTo>
                <a:lnTo>
                  <a:pt x="1534007" y="251663"/>
                </a:lnTo>
                <a:lnTo>
                  <a:pt x="1578787" y="265963"/>
                </a:lnTo>
                <a:lnTo>
                  <a:pt x="1621040" y="285343"/>
                </a:lnTo>
                <a:lnTo>
                  <a:pt x="1660398" y="309448"/>
                </a:lnTo>
                <a:lnTo>
                  <a:pt x="1696491" y="337921"/>
                </a:lnTo>
                <a:lnTo>
                  <a:pt x="1728939" y="370370"/>
                </a:lnTo>
                <a:lnTo>
                  <a:pt x="1757413" y="406463"/>
                </a:lnTo>
                <a:lnTo>
                  <a:pt x="1781517" y="445820"/>
                </a:lnTo>
                <a:lnTo>
                  <a:pt x="1800898" y="488073"/>
                </a:lnTo>
                <a:lnTo>
                  <a:pt x="1815198" y="532853"/>
                </a:lnTo>
                <a:lnTo>
                  <a:pt x="1824037" y="579818"/>
                </a:lnTo>
                <a:lnTo>
                  <a:pt x="1827072" y="628586"/>
                </a:lnTo>
                <a:lnTo>
                  <a:pt x="1827072" y="1213104"/>
                </a:lnTo>
                <a:lnTo>
                  <a:pt x="1969008" y="1213104"/>
                </a:lnTo>
                <a:lnTo>
                  <a:pt x="1969008" y="628586"/>
                </a:lnTo>
                <a:close/>
              </a:path>
            </a:pathLst>
          </a:custGeom>
          <a:solidFill>
            <a:srgbClr val="6C9048"/>
          </a:solidFill>
        </p:spPr>
        <p:txBody>
          <a:bodyPr wrap="square" lIns="0" tIns="0" rIns="0" bIns="0" rtlCol="0"/>
          <a:lstStyle/>
          <a:p>
            <a:endParaRPr/>
          </a:p>
        </p:txBody>
      </p:sp>
      <p:sp>
        <p:nvSpPr>
          <p:cNvPr id="6" name="object 12">
            <a:extLst>
              <a:ext uri="{FF2B5EF4-FFF2-40B4-BE49-F238E27FC236}">
                <a16:creationId xmlns:a16="http://schemas.microsoft.com/office/drawing/2014/main" id="{06A5A4FD-A4CF-EC94-184C-0FE4DC9181F5}"/>
              </a:ext>
            </a:extLst>
          </p:cNvPr>
          <p:cNvSpPr txBox="1"/>
          <p:nvPr/>
        </p:nvSpPr>
        <p:spPr>
          <a:xfrm>
            <a:off x="4329519" y="1831387"/>
            <a:ext cx="1754505" cy="299720"/>
          </a:xfrm>
          <a:prstGeom prst="rect">
            <a:avLst/>
          </a:prstGeom>
        </p:spPr>
        <p:txBody>
          <a:bodyPr vert="horz" wrap="square" lIns="0" tIns="12700" rIns="0" bIns="0" rtlCol="0">
            <a:spAutoFit/>
          </a:bodyPr>
          <a:lstStyle/>
          <a:p>
            <a:pPr marL="12700" algn="ctr">
              <a:lnSpc>
                <a:spcPct val="100000"/>
              </a:lnSpc>
              <a:spcBef>
                <a:spcPts val="100"/>
              </a:spcBef>
            </a:pPr>
            <a:r>
              <a:rPr sz="1800" spc="-30" dirty="0" err="1">
                <a:latin typeface="Arial"/>
                <a:cs typeface="Arial"/>
              </a:rPr>
              <a:t>MemTable</a:t>
            </a:r>
            <a:endParaRPr sz="1800" dirty="0">
              <a:latin typeface="Arial"/>
              <a:cs typeface="Arial"/>
            </a:endParaRPr>
          </a:p>
        </p:txBody>
      </p:sp>
      <p:sp>
        <p:nvSpPr>
          <p:cNvPr id="7" name="object 20">
            <a:extLst>
              <a:ext uri="{FF2B5EF4-FFF2-40B4-BE49-F238E27FC236}">
                <a16:creationId xmlns:a16="http://schemas.microsoft.com/office/drawing/2014/main" id="{B161CFAB-DD0E-EC96-3552-8FA058C6426E}"/>
              </a:ext>
            </a:extLst>
          </p:cNvPr>
          <p:cNvSpPr txBox="1"/>
          <p:nvPr/>
        </p:nvSpPr>
        <p:spPr>
          <a:xfrm>
            <a:off x="4267961" y="3601487"/>
            <a:ext cx="2173224" cy="289823"/>
          </a:xfrm>
          <a:prstGeom prst="rect">
            <a:avLst/>
          </a:prstGeom>
        </p:spPr>
        <p:txBody>
          <a:bodyPr vert="horz" wrap="square" lIns="0" tIns="12700" rIns="0" bIns="0" rtlCol="0">
            <a:spAutoFit/>
          </a:bodyPr>
          <a:lstStyle/>
          <a:p>
            <a:pPr marL="12700" algn="ctr">
              <a:lnSpc>
                <a:spcPct val="100000"/>
              </a:lnSpc>
              <a:spcBef>
                <a:spcPts val="100"/>
              </a:spcBef>
            </a:pPr>
            <a:r>
              <a:rPr lang="en-US" altLang="zh-CN" sz="1800" spc="-30" dirty="0">
                <a:latin typeface="Arial"/>
                <a:cs typeface="Arial"/>
              </a:rPr>
              <a:t>Immutable</a:t>
            </a:r>
            <a:r>
              <a:rPr lang="zh-CN" altLang="en-US" sz="1800" spc="-30" dirty="0">
                <a:latin typeface="Arial"/>
                <a:cs typeface="Arial"/>
              </a:rPr>
              <a:t> </a:t>
            </a:r>
            <a:r>
              <a:rPr sz="1800" spc="-30" dirty="0" err="1">
                <a:latin typeface="Arial"/>
                <a:cs typeface="Arial"/>
              </a:rPr>
              <a:t>MemTable</a:t>
            </a:r>
            <a:endParaRPr sz="1800" dirty="0">
              <a:latin typeface="Arial"/>
              <a:cs typeface="Arial"/>
            </a:endParaRPr>
          </a:p>
        </p:txBody>
      </p:sp>
    </p:spTree>
    <p:extLst>
      <p:ext uri="{BB962C8B-B14F-4D97-AF65-F5344CB8AC3E}">
        <p14:creationId xmlns:p14="http://schemas.microsoft.com/office/powerpoint/2010/main" val="13587539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9250"/>
            <a:ext cx="10515600" cy="1325563"/>
          </a:xfrm>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的写入</a:t>
            </a:r>
          </a:p>
        </p:txBody>
      </p:sp>
      <p:sp>
        <p:nvSpPr>
          <p:cNvPr id="6" name="object 2">
            <a:extLst>
              <a:ext uri="{FF2B5EF4-FFF2-40B4-BE49-F238E27FC236}">
                <a16:creationId xmlns:a16="http://schemas.microsoft.com/office/drawing/2014/main" id="{FC8EE62B-DB06-40CC-983A-B930D9DB7A83}"/>
              </a:ext>
            </a:extLst>
          </p:cNvPr>
          <p:cNvSpPr/>
          <p:nvPr/>
        </p:nvSpPr>
        <p:spPr>
          <a:xfrm>
            <a:off x="3683508" y="1052316"/>
            <a:ext cx="6830695" cy="3411220"/>
          </a:xfrm>
          <a:custGeom>
            <a:avLst/>
            <a:gdLst/>
            <a:ahLst/>
            <a:cxnLst/>
            <a:rect l="l" t="t" r="r" b="b"/>
            <a:pathLst>
              <a:path w="6830695" h="3411220">
                <a:moveTo>
                  <a:pt x="6262103" y="0"/>
                </a:moveTo>
                <a:lnTo>
                  <a:pt x="568464" y="0"/>
                </a:lnTo>
                <a:lnTo>
                  <a:pt x="519415" y="2086"/>
                </a:lnTo>
                <a:lnTo>
                  <a:pt x="471524" y="8232"/>
                </a:lnTo>
                <a:lnTo>
                  <a:pt x="424962" y="18267"/>
                </a:lnTo>
                <a:lnTo>
                  <a:pt x="379900" y="32020"/>
                </a:lnTo>
                <a:lnTo>
                  <a:pt x="336509" y="49320"/>
                </a:lnTo>
                <a:lnTo>
                  <a:pt x="294959" y="69998"/>
                </a:lnTo>
                <a:lnTo>
                  <a:pt x="255421" y="93881"/>
                </a:lnTo>
                <a:lnTo>
                  <a:pt x="218066" y="120801"/>
                </a:lnTo>
                <a:lnTo>
                  <a:pt x="183064" y="150585"/>
                </a:lnTo>
                <a:lnTo>
                  <a:pt x="150585" y="183064"/>
                </a:lnTo>
                <a:lnTo>
                  <a:pt x="120801" y="218066"/>
                </a:lnTo>
                <a:lnTo>
                  <a:pt x="93881" y="255421"/>
                </a:lnTo>
                <a:lnTo>
                  <a:pt x="69998" y="294959"/>
                </a:lnTo>
                <a:lnTo>
                  <a:pt x="49320" y="336509"/>
                </a:lnTo>
                <a:lnTo>
                  <a:pt x="32020" y="379900"/>
                </a:lnTo>
                <a:lnTo>
                  <a:pt x="18267" y="424962"/>
                </a:lnTo>
                <a:lnTo>
                  <a:pt x="8232" y="471524"/>
                </a:lnTo>
                <a:lnTo>
                  <a:pt x="2086" y="519415"/>
                </a:lnTo>
                <a:lnTo>
                  <a:pt x="0" y="568464"/>
                </a:lnTo>
                <a:lnTo>
                  <a:pt x="0" y="2842260"/>
                </a:lnTo>
                <a:lnTo>
                  <a:pt x="2086" y="2891307"/>
                </a:lnTo>
                <a:lnTo>
                  <a:pt x="8232" y="2939196"/>
                </a:lnTo>
                <a:lnTo>
                  <a:pt x="18267" y="2985757"/>
                </a:lnTo>
                <a:lnTo>
                  <a:pt x="32020" y="3030817"/>
                </a:lnTo>
                <a:lnTo>
                  <a:pt x="49320" y="3074207"/>
                </a:lnTo>
                <a:lnTo>
                  <a:pt x="69998" y="3115756"/>
                </a:lnTo>
                <a:lnTo>
                  <a:pt x="93881" y="3155293"/>
                </a:lnTo>
                <a:lnTo>
                  <a:pt x="120801" y="3192648"/>
                </a:lnTo>
                <a:lnTo>
                  <a:pt x="150585" y="3227649"/>
                </a:lnTo>
                <a:lnTo>
                  <a:pt x="183064" y="3260127"/>
                </a:lnTo>
                <a:lnTo>
                  <a:pt x="218066" y="3289911"/>
                </a:lnTo>
                <a:lnTo>
                  <a:pt x="255421" y="3316830"/>
                </a:lnTo>
                <a:lnTo>
                  <a:pt x="294959" y="3340714"/>
                </a:lnTo>
                <a:lnTo>
                  <a:pt x="336509" y="3361391"/>
                </a:lnTo>
                <a:lnTo>
                  <a:pt x="379900" y="3378691"/>
                </a:lnTo>
                <a:lnTo>
                  <a:pt x="424962" y="3392444"/>
                </a:lnTo>
                <a:lnTo>
                  <a:pt x="471524" y="3402479"/>
                </a:lnTo>
                <a:lnTo>
                  <a:pt x="519415" y="3408625"/>
                </a:lnTo>
                <a:lnTo>
                  <a:pt x="568464" y="3410712"/>
                </a:lnTo>
                <a:lnTo>
                  <a:pt x="6262103" y="3410712"/>
                </a:lnTo>
                <a:lnTo>
                  <a:pt x="6311152" y="3408625"/>
                </a:lnTo>
                <a:lnTo>
                  <a:pt x="6359043" y="3402479"/>
                </a:lnTo>
                <a:lnTo>
                  <a:pt x="6405605" y="3392444"/>
                </a:lnTo>
                <a:lnTo>
                  <a:pt x="6450667" y="3378691"/>
                </a:lnTo>
                <a:lnTo>
                  <a:pt x="6494058" y="3361391"/>
                </a:lnTo>
                <a:lnTo>
                  <a:pt x="6535608" y="3340714"/>
                </a:lnTo>
                <a:lnTo>
                  <a:pt x="6575146" y="3316830"/>
                </a:lnTo>
                <a:lnTo>
                  <a:pt x="6612501" y="3289911"/>
                </a:lnTo>
                <a:lnTo>
                  <a:pt x="6647503" y="3260127"/>
                </a:lnTo>
                <a:lnTo>
                  <a:pt x="6679982" y="3227649"/>
                </a:lnTo>
                <a:lnTo>
                  <a:pt x="6709766" y="3192648"/>
                </a:lnTo>
                <a:lnTo>
                  <a:pt x="6736686" y="3155293"/>
                </a:lnTo>
                <a:lnTo>
                  <a:pt x="6760569" y="3115756"/>
                </a:lnTo>
                <a:lnTo>
                  <a:pt x="6781247" y="3074207"/>
                </a:lnTo>
                <a:lnTo>
                  <a:pt x="6798547" y="3030817"/>
                </a:lnTo>
                <a:lnTo>
                  <a:pt x="6812300" y="2985757"/>
                </a:lnTo>
                <a:lnTo>
                  <a:pt x="6822335" y="2939196"/>
                </a:lnTo>
                <a:lnTo>
                  <a:pt x="6828481" y="2891307"/>
                </a:lnTo>
                <a:lnTo>
                  <a:pt x="6830568" y="2842260"/>
                </a:lnTo>
                <a:lnTo>
                  <a:pt x="6830568" y="568464"/>
                </a:lnTo>
                <a:lnTo>
                  <a:pt x="6828481" y="519415"/>
                </a:lnTo>
                <a:lnTo>
                  <a:pt x="6822335" y="471524"/>
                </a:lnTo>
                <a:lnTo>
                  <a:pt x="6812300" y="424962"/>
                </a:lnTo>
                <a:lnTo>
                  <a:pt x="6798547" y="379900"/>
                </a:lnTo>
                <a:lnTo>
                  <a:pt x="6781247" y="336509"/>
                </a:lnTo>
                <a:lnTo>
                  <a:pt x="6760569" y="294959"/>
                </a:lnTo>
                <a:lnTo>
                  <a:pt x="6736686" y="255421"/>
                </a:lnTo>
                <a:lnTo>
                  <a:pt x="6709766" y="218066"/>
                </a:lnTo>
                <a:lnTo>
                  <a:pt x="6679982" y="183064"/>
                </a:lnTo>
                <a:lnTo>
                  <a:pt x="6647503" y="150585"/>
                </a:lnTo>
                <a:lnTo>
                  <a:pt x="6612501" y="120801"/>
                </a:lnTo>
                <a:lnTo>
                  <a:pt x="6575146" y="93881"/>
                </a:lnTo>
                <a:lnTo>
                  <a:pt x="6535608" y="69998"/>
                </a:lnTo>
                <a:lnTo>
                  <a:pt x="6494058" y="49320"/>
                </a:lnTo>
                <a:lnTo>
                  <a:pt x="6450667" y="32020"/>
                </a:lnTo>
                <a:lnTo>
                  <a:pt x="6405605" y="18267"/>
                </a:lnTo>
                <a:lnTo>
                  <a:pt x="6359043" y="8232"/>
                </a:lnTo>
                <a:lnTo>
                  <a:pt x="6311152" y="2086"/>
                </a:lnTo>
                <a:lnTo>
                  <a:pt x="6262103" y="0"/>
                </a:lnTo>
                <a:close/>
              </a:path>
            </a:pathLst>
          </a:custGeom>
          <a:solidFill>
            <a:srgbClr val="C3819D"/>
          </a:solidFill>
        </p:spPr>
        <p:txBody>
          <a:bodyPr wrap="square" lIns="0" tIns="0" rIns="0" bIns="0" rtlCol="0"/>
          <a:lstStyle/>
          <a:p>
            <a:endParaRPr/>
          </a:p>
        </p:txBody>
      </p:sp>
      <p:sp>
        <p:nvSpPr>
          <p:cNvPr id="7" name="object 4">
            <a:extLst>
              <a:ext uri="{FF2B5EF4-FFF2-40B4-BE49-F238E27FC236}">
                <a16:creationId xmlns:a16="http://schemas.microsoft.com/office/drawing/2014/main" id="{E75DC23C-F9D9-5D15-96B3-05B89DB76820}"/>
              </a:ext>
            </a:extLst>
          </p:cNvPr>
          <p:cNvSpPr txBox="1"/>
          <p:nvPr/>
        </p:nvSpPr>
        <p:spPr>
          <a:xfrm>
            <a:off x="713740" y="1843526"/>
            <a:ext cx="1638300" cy="330835"/>
          </a:xfrm>
          <a:prstGeom prst="rect">
            <a:avLst/>
          </a:prstGeom>
        </p:spPr>
        <p:txBody>
          <a:bodyPr vert="horz" wrap="square" lIns="0" tIns="13335" rIns="0" bIns="0" rtlCol="0">
            <a:spAutoFit/>
          </a:bodyPr>
          <a:lstStyle/>
          <a:p>
            <a:pPr marL="12700">
              <a:lnSpc>
                <a:spcPct val="100000"/>
              </a:lnSpc>
              <a:spcBef>
                <a:spcPts val="105"/>
              </a:spcBef>
            </a:pPr>
            <a:r>
              <a:rPr sz="2000" spc="60" dirty="0">
                <a:latin typeface="Arial"/>
                <a:cs typeface="Arial"/>
              </a:rPr>
              <a:t>Write</a:t>
            </a:r>
            <a:r>
              <a:rPr sz="2000" spc="-210" dirty="0">
                <a:latin typeface="Arial"/>
                <a:cs typeface="Arial"/>
              </a:rPr>
              <a:t> </a:t>
            </a:r>
            <a:r>
              <a:rPr sz="2000" spc="-25" dirty="0">
                <a:latin typeface="Arial"/>
                <a:cs typeface="Arial"/>
              </a:rPr>
              <a:t>Request</a:t>
            </a:r>
            <a:endParaRPr sz="2000">
              <a:latin typeface="Arial"/>
              <a:cs typeface="Arial"/>
            </a:endParaRPr>
          </a:p>
        </p:txBody>
      </p:sp>
      <p:sp>
        <p:nvSpPr>
          <p:cNvPr id="8" name="object 5">
            <a:extLst>
              <a:ext uri="{FF2B5EF4-FFF2-40B4-BE49-F238E27FC236}">
                <a16:creationId xmlns:a16="http://schemas.microsoft.com/office/drawing/2014/main" id="{A4BB10C9-0325-FB8E-A6A1-6B5E95C9FF7F}"/>
              </a:ext>
            </a:extLst>
          </p:cNvPr>
          <p:cNvSpPr txBox="1"/>
          <p:nvPr/>
        </p:nvSpPr>
        <p:spPr>
          <a:xfrm>
            <a:off x="4787394" y="1005431"/>
            <a:ext cx="965200" cy="330835"/>
          </a:xfrm>
          <a:prstGeom prst="rect">
            <a:avLst/>
          </a:prstGeom>
        </p:spPr>
        <p:txBody>
          <a:bodyPr vert="horz" wrap="square" lIns="0" tIns="13335" rIns="0" bIns="0" rtlCol="0">
            <a:spAutoFit/>
          </a:bodyPr>
          <a:lstStyle/>
          <a:p>
            <a:pPr marL="12700">
              <a:lnSpc>
                <a:spcPct val="100000"/>
              </a:lnSpc>
              <a:spcBef>
                <a:spcPts val="105"/>
              </a:spcBef>
            </a:pPr>
            <a:r>
              <a:rPr sz="2000" spc="35" dirty="0">
                <a:latin typeface="Arial"/>
                <a:cs typeface="Arial"/>
              </a:rPr>
              <a:t>M</a:t>
            </a:r>
            <a:r>
              <a:rPr sz="2000" spc="-60" dirty="0">
                <a:latin typeface="Arial"/>
                <a:cs typeface="Arial"/>
              </a:rPr>
              <a:t>e</a:t>
            </a:r>
            <a:r>
              <a:rPr sz="2000" spc="25" dirty="0">
                <a:latin typeface="Arial"/>
                <a:cs typeface="Arial"/>
              </a:rPr>
              <a:t>mo</a:t>
            </a:r>
            <a:r>
              <a:rPr sz="2000" spc="60" dirty="0">
                <a:latin typeface="Arial"/>
                <a:cs typeface="Arial"/>
              </a:rPr>
              <a:t>ry</a:t>
            </a:r>
            <a:endParaRPr sz="2000">
              <a:latin typeface="Arial"/>
              <a:cs typeface="Arial"/>
            </a:endParaRPr>
          </a:p>
        </p:txBody>
      </p:sp>
      <p:sp>
        <p:nvSpPr>
          <p:cNvPr id="9" name="object 6">
            <a:extLst>
              <a:ext uri="{FF2B5EF4-FFF2-40B4-BE49-F238E27FC236}">
                <a16:creationId xmlns:a16="http://schemas.microsoft.com/office/drawing/2014/main" id="{07193BA2-E48A-DE4D-4A4D-0841F92EDE9E}"/>
              </a:ext>
            </a:extLst>
          </p:cNvPr>
          <p:cNvSpPr txBox="1"/>
          <p:nvPr/>
        </p:nvSpPr>
        <p:spPr>
          <a:xfrm>
            <a:off x="4599940" y="2611622"/>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10" name="object 7">
            <a:extLst>
              <a:ext uri="{FF2B5EF4-FFF2-40B4-BE49-F238E27FC236}">
                <a16:creationId xmlns:a16="http://schemas.microsoft.com/office/drawing/2014/main" id="{122B1664-BF53-5896-BDC7-B82D26270165}"/>
              </a:ext>
            </a:extLst>
          </p:cNvPr>
          <p:cNvSpPr txBox="1"/>
          <p:nvPr/>
        </p:nvSpPr>
        <p:spPr>
          <a:xfrm>
            <a:off x="8205190" y="2564987"/>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11" name="object 8">
            <a:extLst>
              <a:ext uri="{FF2B5EF4-FFF2-40B4-BE49-F238E27FC236}">
                <a16:creationId xmlns:a16="http://schemas.microsoft.com/office/drawing/2014/main" id="{BAD03AA7-D416-EE30-3E5C-26258B098AB0}"/>
              </a:ext>
            </a:extLst>
          </p:cNvPr>
          <p:cNvSpPr txBox="1"/>
          <p:nvPr/>
        </p:nvSpPr>
        <p:spPr>
          <a:xfrm>
            <a:off x="8257540" y="1042156"/>
            <a:ext cx="2105660" cy="330835"/>
          </a:xfrm>
          <a:prstGeom prst="rect">
            <a:avLst/>
          </a:prstGeom>
        </p:spPr>
        <p:txBody>
          <a:bodyPr vert="horz" wrap="square" lIns="0" tIns="13335" rIns="0" bIns="0" rtlCol="0">
            <a:spAutoFit/>
          </a:bodyPr>
          <a:lstStyle/>
          <a:p>
            <a:pPr marL="12700">
              <a:lnSpc>
                <a:spcPct val="100000"/>
              </a:lnSpc>
              <a:spcBef>
                <a:spcPts val="105"/>
              </a:spcBef>
            </a:pPr>
            <a:r>
              <a:rPr sz="2000" spc="15" dirty="0">
                <a:latin typeface="Arial"/>
                <a:cs typeface="Arial"/>
              </a:rPr>
              <a:t>Persistent</a:t>
            </a:r>
            <a:r>
              <a:rPr sz="2000" spc="-220" dirty="0">
                <a:latin typeface="Arial"/>
                <a:cs typeface="Arial"/>
              </a:rPr>
              <a:t> </a:t>
            </a:r>
            <a:r>
              <a:rPr sz="2000" spc="-20" dirty="0">
                <a:latin typeface="Arial"/>
                <a:cs typeface="Arial"/>
              </a:rPr>
              <a:t>Storage</a:t>
            </a:r>
            <a:endParaRPr sz="2000">
              <a:latin typeface="Arial"/>
              <a:cs typeface="Arial"/>
            </a:endParaRPr>
          </a:p>
        </p:txBody>
      </p:sp>
      <p:sp>
        <p:nvSpPr>
          <p:cNvPr id="12" name="object 9">
            <a:extLst>
              <a:ext uri="{FF2B5EF4-FFF2-40B4-BE49-F238E27FC236}">
                <a16:creationId xmlns:a16="http://schemas.microsoft.com/office/drawing/2014/main" id="{9C7941A2-8141-8C12-C246-F92F7EE27325}"/>
              </a:ext>
            </a:extLst>
          </p:cNvPr>
          <p:cNvSpPr txBox="1"/>
          <p:nvPr/>
        </p:nvSpPr>
        <p:spPr>
          <a:xfrm>
            <a:off x="4015400" y="4882427"/>
            <a:ext cx="643255" cy="330835"/>
          </a:xfrm>
          <a:prstGeom prst="rect">
            <a:avLst/>
          </a:prstGeom>
        </p:spPr>
        <p:txBody>
          <a:bodyPr vert="horz" wrap="square" lIns="0" tIns="12700" rIns="0" bIns="0" rtlCol="0">
            <a:spAutoFit/>
          </a:bodyPr>
          <a:lstStyle/>
          <a:p>
            <a:pPr marL="12700">
              <a:lnSpc>
                <a:spcPct val="100000"/>
              </a:lnSpc>
              <a:spcBef>
                <a:spcPts val="100"/>
              </a:spcBef>
            </a:pPr>
            <a:r>
              <a:rPr sz="2000" spc="-170" dirty="0">
                <a:latin typeface="Arial"/>
                <a:cs typeface="Arial"/>
              </a:rPr>
              <a:t>F</a:t>
            </a:r>
            <a:r>
              <a:rPr sz="2000" spc="114" dirty="0">
                <a:latin typeface="Arial"/>
                <a:cs typeface="Arial"/>
              </a:rPr>
              <a:t>l</a:t>
            </a:r>
            <a:r>
              <a:rPr sz="2000" spc="60" dirty="0">
                <a:latin typeface="Arial"/>
                <a:cs typeface="Arial"/>
              </a:rPr>
              <a:t>u</a:t>
            </a:r>
            <a:r>
              <a:rPr sz="2000" spc="-30" dirty="0">
                <a:latin typeface="Arial"/>
                <a:cs typeface="Arial"/>
              </a:rPr>
              <a:t>sh</a:t>
            </a:r>
            <a:endParaRPr sz="2000">
              <a:latin typeface="Arial"/>
              <a:cs typeface="Arial"/>
            </a:endParaRPr>
          </a:p>
        </p:txBody>
      </p:sp>
      <p:grpSp>
        <p:nvGrpSpPr>
          <p:cNvPr id="13" name="object 10">
            <a:extLst>
              <a:ext uri="{FF2B5EF4-FFF2-40B4-BE49-F238E27FC236}">
                <a16:creationId xmlns:a16="http://schemas.microsoft.com/office/drawing/2014/main" id="{B631EA56-9135-1A29-8C3B-AB12E7AC4F4A}"/>
              </a:ext>
            </a:extLst>
          </p:cNvPr>
          <p:cNvGrpSpPr/>
          <p:nvPr/>
        </p:nvGrpSpPr>
        <p:grpSpPr>
          <a:xfrm>
            <a:off x="3976052" y="1532312"/>
            <a:ext cx="2464435" cy="901065"/>
            <a:chOff x="3976052" y="2182304"/>
            <a:chExt cx="2464435" cy="901065"/>
          </a:xfrm>
        </p:grpSpPr>
        <p:sp>
          <p:nvSpPr>
            <p:cNvPr id="14" name="object 11">
              <a:extLst>
                <a:ext uri="{FF2B5EF4-FFF2-40B4-BE49-F238E27FC236}">
                  <a16:creationId xmlns:a16="http://schemas.microsoft.com/office/drawing/2014/main" id="{15F1B81C-B113-E705-0FD1-A8E666125235}"/>
                </a:ext>
              </a:extLst>
            </p:cNvPr>
            <p:cNvSpPr/>
            <p:nvPr/>
          </p:nvSpPr>
          <p:spPr>
            <a:xfrm>
              <a:off x="3989070" y="2195322"/>
              <a:ext cx="2438400" cy="875030"/>
            </a:xfrm>
            <a:custGeom>
              <a:avLst/>
              <a:gdLst/>
              <a:ahLst/>
              <a:cxnLst/>
              <a:rect l="l" t="t" r="r" b="b"/>
              <a:pathLst>
                <a:path w="2438400" h="875030">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15" name="object 12">
              <a:extLst>
                <a:ext uri="{FF2B5EF4-FFF2-40B4-BE49-F238E27FC236}">
                  <a16:creationId xmlns:a16="http://schemas.microsoft.com/office/drawing/2014/main" id="{C71D882B-0256-6689-17EB-A56F868FA666}"/>
                </a:ext>
              </a:extLst>
            </p:cNvPr>
            <p:cNvSpPr/>
            <p:nvPr/>
          </p:nvSpPr>
          <p:spPr>
            <a:xfrm>
              <a:off x="3989070" y="2195322"/>
              <a:ext cx="2438400" cy="875030"/>
            </a:xfrm>
            <a:custGeom>
              <a:avLst/>
              <a:gdLst/>
              <a:ahLst/>
              <a:cxnLst/>
              <a:rect l="l" t="t" r="r" b="b"/>
              <a:pathLst>
                <a:path w="2438400" h="875030">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grpSp>
        <p:nvGrpSpPr>
          <p:cNvPr id="17" name="object 14">
            <a:extLst>
              <a:ext uri="{FF2B5EF4-FFF2-40B4-BE49-F238E27FC236}">
                <a16:creationId xmlns:a16="http://schemas.microsoft.com/office/drawing/2014/main" id="{18B572A7-4DF3-AB6F-BDC8-CBA48844AD55}"/>
              </a:ext>
            </a:extLst>
          </p:cNvPr>
          <p:cNvGrpSpPr/>
          <p:nvPr/>
        </p:nvGrpSpPr>
        <p:grpSpPr>
          <a:xfrm>
            <a:off x="3989768" y="3149276"/>
            <a:ext cx="2464435" cy="902335"/>
            <a:chOff x="3989768" y="3799268"/>
            <a:chExt cx="2464435" cy="902335"/>
          </a:xfrm>
        </p:grpSpPr>
        <p:sp>
          <p:nvSpPr>
            <p:cNvPr id="18" name="object 15">
              <a:extLst>
                <a:ext uri="{FF2B5EF4-FFF2-40B4-BE49-F238E27FC236}">
                  <a16:creationId xmlns:a16="http://schemas.microsoft.com/office/drawing/2014/main" id="{AB6909CF-9ED1-F4CE-11E7-D89A37B809FD}"/>
                </a:ext>
              </a:extLst>
            </p:cNvPr>
            <p:cNvSpPr/>
            <p:nvPr/>
          </p:nvSpPr>
          <p:spPr>
            <a:xfrm>
              <a:off x="4002785" y="38122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19" name="object 16">
              <a:extLst>
                <a:ext uri="{FF2B5EF4-FFF2-40B4-BE49-F238E27FC236}">
                  <a16:creationId xmlns:a16="http://schemas.microsoft.com/office/drawing/2014/main" id="{8D756C10-3437-29F2-6BF1-B5957A6F1E86}"/>
                </a:ext>
              </a:extLst>
            </p:cNvPr>
            <p:cNvSpPr/>
            <p:nvPr/>
          </p:nvSpPr>
          <p:spPr>
            <a:xfrm>
              <a:off x="4002785" y="38122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sp>
        <p:nvSpPr>
          <p:cNvPr id="20" name="object 17">
            <a:extLst>
              <a:ext uri="{FF2B5EF4-FFF2-40B4-BE49-F238E27FC236}">
                <a16:creationId xmlns:a16="http://schemas.microsoft.com/office/drawing/2014/main" id="{A6738EF2-D104-D6A8-57E0-4457FA4013D0}"/>
              </a:ext>
            </a:extLst>
          </p:cNvPr>
          <p:cNvSpPr txBox="1"/>
          <p:nvPr/>
        </p:nvSpPr>
        <p:spPr>
          <a:xfrm>
            <a:off x="4680165" y="3427063"/>
            <a:ext cx="1080135" cy="299720"/>
          </a:xfrm>
          <a:prstGeom prst="rect">
            <a:avLst/>
          </a:prstGeom>
        </p:spPr>
        <p:txBody>
          <a:bodyPr vert="horz" wrap="square" lIns="0" tIns="12700" rIns="0" bIns="0" rtlCol="0">
            <a:spAutoFit/>
          </a:bodyPr>
          <a:lstStyle/>
          <a:p>
            <a:pPr marL="12700">
              <a:lnSpc>
                <a:spcPct val="100000"/>
              </a:lnSpc>
              <a:spcBef>
                <a:spcPts val="100"/>
              </a:spcBef>
            </a:pPr>
            <a:r>
              <a:rPr sz="1800" spc="-30" dirty="0">
                <a:latin typeface="Arial"/>
                <a:cs typeface="Arial"/>
              </a:rPr>
              <a:t>MemTable</a:t>
            </a:r>
            <a:endParaRPr sz="1800">
              <a:latin typeface="Arial"/>
              <a:cs typeface="Arial"/>
            </a:endParaRPr>
          </a:p>
        </p:txBody>
      </p:sp>
      <p:grpSp>
        <p:nvGrpSpPr>
          <p:cNvPr id="21" name="object 18">
            <a:extLst>
              <a:ext uri="{FF2B5EF4-FFF2-40B4-BE49-F238E27FC236}">
                <a16:creationId xmlns:a16="http://schemas.microsoft.com/office/drawing/2014/main" id="{6C0A51DC-C573-A335-AA35-C81E441ECAC2}"/>
              </a:ext>
            </a:extLst>
          </p:cNvPr>
          <p:cNvGrpSpPr/>
          <p:nvPr/>
        </p:nvGrpSpPr>
        <p:grpSpPr>
          <a:xfrm>
            <a:off x="4142168" y="3301676"/>
            <a:ext cx="2464435" cy="902335"/>
            <a:chOff x="4142168" y="3951668"/>
            <a:chExt cx="2464435" cy="902335"/>
          </a:xfrm>
        </p:grpSpPr>
        <p:sp>
          <p:nvSpPr>
            <p:cNvPr id="22" name="object 19">
              <a:extLst>
                <a:ext uri="{FF2B5EF4-FFF2-40B4-BE49-F238E27FC236}">
                  <a16:creationId xmlns:a16="http://schemas.microsoft.com/office/drawing/2014/main" id="{0C05DBF8-93B2-542C-57DA-2268B90902A6}"/>
                </a:ext>
              </a:extLst>
            </p:cNvPr>
            <p:cNvSpPr/>
            <p:nvPr/>
          </p:nvSpPr>
          <p:spPr>
            <a:xfrm>
              <a:off x="4155185" y="39646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23" name="object 20">
              <a:extLst>
                <a:ext uri="{FF2B5EF4-FFF2-40B4-BE49-F238E27FC236}">
                  <a16:creationId xmlns:a16="http://schemas.microsoft.com/office/drawing/2014/main" id="{707DEA25-E75E-7B80-A229-AC010164DF7D}"/>
                </a:ext>
              </a:extLst>
            </p:cNvPr>
            <p:cNvSpPr/>
            <p:nvPr/>
          </p:nvSpPr>
          <p:spPr>
            <a:xfrm>
              <a:off x="4155185" y="39646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grpSp>
        <p:nvGrpSpPr>
          <p:cNvPr id="25" name="object 22">
            <a:extLst>
              <a:ext uri="{FF2B5EF4-FFF2-40B4-BE49-F238E27FC236}">
                <a16:creationId xmlns:a16="http://schemas.microsoft.com/office/drawing/2014/main" id="{DFA6DC5A-9D6D-1CE4-DD6A-6A962ABA98C5}"/>
              </a:ext>
            </a:extLst>
          </p:cNvPr>
          <p:cNvGrpSpPr/>
          <p:nvPr/>
        </p:nvGrpSpPr>
        <p:grpSpPr>
          <a:xfrm>
            <a:off x="8816276" y="1638992"/>
            <a:ext cx="926465" cy="722630"/>
            <a:chOff x="8816276" y="2288984"/>
            <a:chExt cx="926465" cy="722630"/>
          </a:xfrm>
        </p:grpSpPr>
        <p:sp>
          <p:nvSpPr>
            <p:cNvPr id="26" name="object 23">
              <a:extLst>
                <a:ext uri="{FF2B5EF4-FFF2-40B4-BE49-F238E27FC236}">
                  <a16:creationId xmlns:a16="http://schemas.microsoft.com/office/drawing/2014/main" id="{C80630EE-770B-F061-E6FA-2DB9C36879ED}"/>
                </a:ext>
              </a:extLst>
            </p:cNvPr>
            <p:cNvSpPr/>
            <p:nvPr/>
          </p:nvSpPr>
          <p:spPr>
            <a:xfrm>
              <a:off x="8829294" y="2302002"/>
              <a:ext cx="896619" cy="696595"/>
            </a:xfrm>
            <a:custGeom>
              <a:avLst/>
              <a:gdLst/>
              <a:ahLst/>
              <a:cxnLst/>
              <a:rect l="l" t="t" r="r" b="b"/>
              <a:pathLst>
                <a:path w="896620" h="696594">
                  <a:moveTo>
                    <a:pt x="448056" y="0"/>
                  </a:moveTo>
                  <a:lnTo>
                    <a:pt x="375377" y="1519"/>
                  </a:lnTo>
                  <a:lnTo>
                    <a:pt x="306433" y="5917"/>
                  </a:lnTo>
                  <a:lnTo>
                    <a:pt x="242146" y="12956"/>
                  </a:lnTo>
                  <a:lnTo>
                    <a:pt x="183437" y="22395"/>
                  </a:lnTo>
                  <a:lnTo>
                    <a:pt x="131230" y="33997"/>
                  </a:lnTo>
                  <a:lnTo>
                    <a:pt x="86447" y="47523"/>
                  </a:lnTo>
                  <a:lnTo>
                    <a:pt x="50010" y="62732"/>
                  </a:lnTo>
                  <a:lnTo>
                    <a:pt x="5864" y="97249"/>
                  </a:lnTo>
                  <a:lnTo>
                    <a:pt x="0" y="116077"/>
                  </a:lnTo>
                  <a:lnTo>
                    <a:pt x="0" y="580389"/>
                  </a:lnTo>
                  <a:lnTo>
                    <a:pt x="22841" y="617080"/>
                  </a:lnTo>
                  <a:lnTo>
                    <a:pt x="86447" y="648944"/>
                  </a:lnTo>
                  <a:lnTo>
                    <a:pt x="131230" y="662470"/>
                  </a:lnTo>
                  <a:lnTo>
                    <a:pt x="183437" y="674072"/>
                  </a:lnTo>
                  <a:lnTo>
                    <a:pt x="242146" y="683511"/>
                  </a:lnTo>
                  <a:lnTo>
                    <a:pt x="306433" y="690550"/>
                  </a:lnTo>
                  <a:lnTo>
                    <a:pt x="375377" y="694948"/>
                  </a:lnTo>
                  <a:lnTo>
                    <a:pt x="448056" y="696467"/>
                  </a:lnTo>
                  <a:lnTo>
                    <a:pt x="520734" y="694948"/>
                  </a:lnTo>
                  <a:lnTo>
                    <a:pt x="589678" y="690550"/>
                  </a:lnTo>
                  <a:lnTo>
                    <a:pt x="653965" y="683511"/>
                  </a:lnTo>
                  <a:lnTo>
                    <a:pt x="712674" y="674072"/>
                  </a:lnTo>
                  <a:lnTo>
                    <a:pt x="764881" y="662470"/>
                  </a:lnTo>
                  <a:lnTo>
                    <a:pt x="809664" y="648944"/>
                  </a:lnTo>
                  <a:lnTo>
                    <a:pt x="846101" y="633735"/>
                  </a:lnTo>
                  <a:lnTo>
                    <a:pt x="890247" y="599218"/>
                  </a:lnTo>
                  <a:lnTo>
                    <a:pt x="896112" y="580389"/>
                  </a:lnTo>
                  <a:lnTo>
                    <a:pt x="896112" y="116077"/>
                  </a:lnTo>
                  <a:lnTo>
                    <a:pt x="873270" y="79387"/>
                  </a:lnTo>
                  <a:lnTo>
                    <a:pt x="809664" y="47523"/>
                  </a:lnTo>
                  <a:lnTo>
                    <a:pt x="764881" y="33997"/>
                  </a:lnTo>
                  <a:lnTo>
                    <a:pt x="712674" y="22395"/>
                  </a:lnTo>
                  <a:lnTo>
                    <a:pt x="653965" y="12956"/>
                  </a:lnTo>
                  <a:lnTo>
                    <a:pt x="589678" y="5917"/>
                  </a:lnTo>
                  <a:lnTo>
                    <a:pt x="520734" y="1519"/>
                  </a:lnTo>
                  <a:lnTo>
                    <a:pt x="448056" y="0"/>
                  </a:lnTo>
                  <a:close/>
                </a:path>
              </a:pathLst>
            </a:custGeom>
            <a:solidFill>
              <a:srgbClr val="92A6C9"/>
            </a:solidFill>
          </p:spPr>
          <p:txBody>
            <a:bodyPr wrap="square" lIns="0" tIns="0" rIns="0" bIns="0" rtlCol="0"/>
            <a:lstStyle/>
            <a:p>
              <a:endParaRPr/>
            </a:p>
          </p:txBody>
        </p:sp>
        <p:sp>
          <p:nvSpPr>
            <p:cNvPr id="27" name="object 24">
              <a:extLst>
                <a:ext uri="{FF2B5EF4-FFF2-40B4-BE49-F238E27FC236}">
                  <a16:creationId xmlns:a16="http://schemas.microsoft.com/office/drawing/2014/main" id="{F6B88CF5-AE33-1EFD-44AA-FE7A6A4D33FC}"/>
                </a:ext>
              </a:extLst>
            </p:cNvPr>
            <p:cNvSpPr/>
            <p:nvPr/>
          </p:nvSpPr>
          <p:spPr>
            <a:xfrm>
              <a:off x="8829294" y="2418080"/>
              <a:ext cx="887094" cy="116205"/>
            </a:xfrm>
            <a:custGeom>
              <a:avLst/>
              <a:gdLst/>
              <a:ahLst/>
              <a:cxnLst/>
              <a:rect l="l" t="t" r="r" b="b"/>
              <a:pathLst>
                <a:path w="887095" h="116205">
                  <a:moveTo>
                    <a:pt x="886574" y="23939"/>
                  </a:moveTo>
                  <a:lnTo>
                    <a:pt x="838923" y="56792"/>
                  </a:lnTo>
                  <a:lnTo>
                    <a:pt x="801910" y="71217"/>
                  </a:lnTo>
                  <a:lnTo>
                    <a:pt x="757224" y="84020"/>
                  </a:lnTo>
                  <a:lnTo>
                    <a:pt x="705703" y="94981"/>
                  </a:lnTo>
                  <a:lnTo>
                    <a:pt x="648187" y="103885"/>
                  </a:lnTo>
                  <a:lnTo>
                    <a:pt x="585515" y="110514"/>
                  </a:lnTo>
                  <a:lnTo>
                    <a:pt x="518524" y="114650"/>
                  </a:lnTo>
                  <a:lnTo>
                    <a:pt x="448055" y="116077"/>
                  </a:lnTo>
                  <a:lnTo>
                    <a:pt x="375377" y="114558"/>
                  </a:lnTo>
                  <a:lnTo>
                    <a:pt x="306433" y="110160"/>
                  </a:lnTo>
                  <a:lnTo>
                    <a:pt x="242146" y="103121"/>
                  </a:lnTo>
                  <a:lnTo>
                    <a:pt x="183437" y="93682"/>
                  </a:lnTo>
                  <a:lnTo>
                    <a:pt x="131230" y="82080"/>
                  </a:lnTo>
                  <a:lnTo>
                    <a:pt x="86447" y="68554"/>
                  </a:lnTo>
                  <a:lnTo>
                    <a:pt x="50010" y="53345"/>
                  </a:lnTo>
                  <a:lnTo>
                    <a:pt x="5864" y="18828"/>
                  </a:lnTo>
                  <a:lnTo>
                    <a:pt x="0" y="0"/>
                  </a:lnTo>
                </a:path>
              </a:pathLst>
            </a:custGeom>
            <a:ln w="25908">
              <a:solidFill>
                <a:srgbClr val="AA4443"/>
              </a:solidFill>
            </a:ln>
          </p:spPr>
          <p:txBody>
            <a:bodyPr wrap="square" lIns="0" tIns="0" rIns="0" bIns="0" rtlCol="0"/>
            <a:lstStyle/>
            <a:p>
              <a:endParaRPr/>
            </a:p>
          </p:txBody>
        </p:sp>
        <p:sp>
          <p:nvSpPr>
            <p:cNvPr id="28" name="object 25">
              <a:extLst>
                <a:ext uri="{FF2B5EF4-FFF2-40B4-BE49-F238E27FC236}">
                  <a16:creationId xmlns:a16="http://schemas.microsoft.com/office/drawing/2014/main" id="{DF965BAA-C937-E484-CD67-62BADCBCFAC2}"/>
                </a:ext>
              </a:extLst>
            </p:cNvPr>
            <p:cNvSpPr/>
            <p:nvPr/>
          </p:nvSpPr>
          <p:spPr>
            <a:xfrm>
              <a:off x="9645027" y="2441905"/>
              <a:ext cx="84455" cy="89535"/>
            </a:xfrm>
            <a:custGeom>
              <a:avLst/>
              <a:gdLst/>
              <a:ahLst/>
              <a:cxnLst/>
              <a:rect l="l" t="t" r="r" b="b"/>
              <a:pathLst>
                <a:path w="84454" h="89535">
                  <a:moveTo>
                    <a:pt x="0" y="55422"/>
                  </a:moveTo>
                  <a:lnTo>
                    <a:pt x="70891" y="0"/>
                  </a:lnTo>
                  <a:lnTo>
                    <a:pt x="84239" y="88988"/>
                  </a:lnTo>
                </a:path>
              </a:pathLst>
            </a:custGeom>
            <a:ln w="25907">
              <a:solidFill>
                <a:srgbClr val="AA4443"/>
              </a:solidFill>
            </a:ln>
          </p:spPr>
          <p:txBody>
            <a:bodyPr wrap="square" lIns="0" tIns="0" rIns="0" bIns="0" rtlCol="0"/>
            <a:lstStyle/>
            <a:p>
              <a:endParaRPr/>
            </a:p>
          </p:txBody>
        </p:sp>
        <p:sp>
          <p:nvSpPr>
            <p:cNvPr id="29" name="object 26">
              <a:extLst>
                <a:ext uri="{FF2B5EF4-FFF2-40B4-BE49-F238E27FC236}">
                  <a16:creationId xmlns:a16="http://schemas.microsoft.com/office/drawing/2014/main" id="{57770C78-AEC6-ABD2-1000-BC566A88FB5A}"/>
                </a:ext>
              </a:extLst>
            </p:cNvPr>
            <p:cNvSpPr/>
            <p:nvPr/>
          </p:nvSpPr>
          <p:spPr>
            <a:xfrm>
              <a:off x="8829294" y="2302002"/>
              <a:ext cx="896619" cy="696595"/>
            </a:xfrm>
            <a:custGeom>
              <a:avLst/>
              <a:gdLst/>
              <a:ahLst/>
              <a:cxnLst/>
              <a:rect l="l" t="t" r="r" b="b"/>
              <a:pathLst>
                <a:path w="896620" h="696594">
                  <a:moveTo>
                    <a:pt x="0" y="116077"/>
                  </a:moveTo>
                  <a:lnTo>
                    <a:pt x="22841" y="79387"/>
                  </a:lnTo>
                  <a:lnTo>
                    <a:pt x="86447" y="47523"/>
                  </a:lnTo>
                  <a:lnTo>
                    <a:pt x="131230" y="33997"/>
                  </a:lnTo>
                  <a:lnTo>
                    <a:pt x="183437" y="22395"/>
                  </a:lnTo>
                  <a:lnTo>
                    <a:pt x="242146" y="12956"/>
                  </a:lnTo>
                  <a:lnTo>
                    <a:pt x="306433" y="5917"/>
                  </a:lnTo>
                  <a:lnTo>
                    <a:pt x="375377" y="1519"/>
                  </a:lnTo>
                  <a:lnTo>
                    <a:pt x="448056" y="0"/>
                  </a:lnTo>
                  <a:lnTo>
                    <a:pt x="520734" y="1519"/>
                  </a:lnTo>
                  <a:lnTo>
                    <a:pt x="589678" y="5917"/>
                  </a:lnTo>
                  <a:lnTo>
                    <a:pt x="653965" y="12956"/>
                  </a:lnTo>
                  <a:lnTo>
                    <a:pt x="712674" y="22395"/>
                  </a:lnTo>
                  <a:lnTo>
                    <a:pt x="764881" y="33997"/>
                  </a:lnTo>
                  <a:lnTo>
                    <a:pt x="809664" y="47523"/>
                  </a:lnTo>
                  <a:lnTo>
                    <a:pt x="846101" y="62732"/>
                  </a:lnTo>
                  <a:lnTo>
                    <a:pt x="890247" y="97249"/>
                  </a:lnTo>
                  <a:lnTo>
                    <a:pt x="896112" y="116077"/>
                  </a:lnTo>
                  <a:lnTo>
                    <a:pt x="896112" y="580389"/>
                  </a:lnTo>
                  <a:lnTo>
                    <a:pt x="873270" y="617080"/>
                  </a:lnTo>
                  <a:lnTo>
                    <a:pt x="809664" y="648944"/>
                  </a:lnTo>
                  <a:lnTo>
                    <a:pt x="764881" y="662470"/>
                  </a:lnTo>
                  <a:lnTo>
                    <a:pt x="712674" y="674072"/>
                  </a:lnTo>
                  <a:lnTo>
                    <a:pt x="653965" y="683511"/>
                  </a:lnTo>
                  <a:lnTo>
                    <a:pt x="589678" y="690550"/>
                  </a:lnTo>
                  <a:lnTo>
                    <a:pt x="520734" y="694948"/>
                  </a:lnTo>
                  <a:lnTo>
                    <a:pt x="448056" y="696467"/>
                  </a:lnTo>
                  <a:lnTo>
                    <a:pt x="375377" y="694948"/>
                  </a:lnTo>
                  <a:lnTo>
                    <a:pt x="306433" y="690550"/>
                  </a:lnTo>
                  <a:lnTo>
                    <a:pt x="242146" y="683511"/>
                  </a:lnTo>
                  <a:lnTo>
                    <a:pt x="183437" y="674072"/>
                  </a:lnTo>
                  <a:lnTo>
                    <a:pt x="131230" y="662470"/>
                  </a:lnTo>
                  <a:lnTo>
                    <a:pt x="86447" y="648944"/>
                  </a:lnTo>
                  <a:lnTo>
                    <a:pt x="50010" y="633735"/>
                  </a:lnTo>
                  <a:lnTo>
                    <a:pt x="5864" y="599218"/>
                  </a:lnTo>
                  <a:lnTo>
                    <a:pt x="0" y="580389"/>
                  </a:lnTo>
                  <a:lnTo>
                    <a:pt x="0" y="116077"/>
                  </a:lnTo>
                  <a:close/>
                </a:path>
              </a:pathLst>
            </a:custGeom>
            <a:ln w="25908">
              <a:solidFill>
                <a:srgbClr val="AA4443"/>
              </a:solidFill>
            </a:ln>
          </p:spPr>
          <p:txBody>
            <a:bodyPr wrap="square" lIns="0" tIns="0" rIns="0" bIns="0" rtlCol="0"/>
            <a:lstStyle/>
            <a:p>
              <a:endParaRPr/>
            </a:p>
          </p:txBody>
        </p:sp>
      </p:grpSp>
      <p:sp>
        <p:nvSpPr>
          <p:cNvPr id="30" name="object 27">
            <a:extLst>
              <a:ext uri="{FF2B5EF4-FFF2-40B4-BE49-F238E27FC236}">
                <a16:creationId xmlns:a16="http://schemas.microsoft.com/office/drawing/2014/main" id="{DD5E6E1D-847F-33A0-DE4D-B4ED6D8D6678}"/>
              </a:ext>
            </a:extLst>
          </p:cNvPr>
          <p:cNvSpPr txBox="1"/>
          <p:nvPr/>
        </p:nvSpPr>
        <p:spPr>
          <a:xfrm>
            <a:off x="9038818" y="1884712"/>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31" name="object 28">
            <a:extLst>
              <a:ext uri="{FF2B5EF4-FFF2-40B4-BE49-F238E27FC236}">
                <a16:creationId xmlns:a16="http://schemas.microsoft.com/office/drawing/2014/main" id="{39DD02B4-D1B3-D74A-6023-C8D4E6CB3641}"/>
              </a:ext>
            </a:extLst>
          </p:cNvPr>
          <p:cNvGrpSpPr/>
          <p:nvPr/>
        </p:nvGrpSpPr>
        <p:grpSpPr>
          <a:xfrm>
            <a:off x="8753792" y="3237668"/>
            <a:ext cx="926465" cy="721360"/>
            <a:chOff x="8753792" y="3887660"/>
            <a:chExt cx="926465" cy="721360"/>
          </a:xfrm>
        </p:grpSpPr>
        <p:sp>
          <p:nvSpPr>
            <p:cNvPr id="32" name="object 29">
              <a:extLst>
                <a:ext uri="{FF2B5EF4-FFF2-40B4-BE49-F238E27FC236}">
                  <a16:creationId xmlns:a16="http://schemas.microsoft.com/office/drawing/2014/main" id="{E8EB4579-2D37-76E0-FA85-51DEABEE1334}"/>
                </a:ext>
              </a:extLst>
            </p:cNvPr>
            <p:cNvSpPr/>
            <p:nvPr/>
          </p:nvSpPr>
          <p:spPr>
            <a:xfrm>
              <a:off x="8766810" y="39006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33" name="object 30">
              <a:extLst>
                <a:ext uri="{FF2B5EF4-FFF2-40B4-BE49-F238E27FC236}">
                  <a16:creationId xmlns:a16="http://schemas.microsoft.com/office/drawing/2014/main" id="{C7898C5F-56E1-E2AC-6571-6598E7342F6F}"/>
                </a:ext>
              </a:extLst>
            </p:cNvPr>
            <p:cNvSpPr/>
            <p:nvPr/>
          </p:nvSpPr>
          <p:spPr>
            <a:xfrm>
              <a:off x="8766810" y="40165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34" name="object 31">
              <a:extLst>
                <a:ext uri="{FF2B5EF4-FFF2-40B4-BE49-F238E27FC236}">
                  <a16:creationId xmlns:a16="http://schemas.microsoft.com/office/drawing/2014/main" id="{8A6AC8B8-576E-C8EE-BB89-B51F04E348E6}"/>
                </a:ext>
              </a:extLst>
            </p:cNvPr>
            <p:cNvSpPr/>
            <p:nvPr/>
          </p:nvSpPr>
          <p:spPr>
            <a:xfrm>
              <a:off x="9582480" y="40403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35" name="object 32">
              <a:extLst>
                <a:ext uri="{FF2B5EF4-FFF2-40B4-BE49-F238E27FC236}">
                  <a16:creationId xmlns:a16="http://schemas.microsoft.com/office/drawing/2014/main" id="{B08649A0-1B9F-490F-AE33-EE17DC8BEB5F}"/>
                </a:ext>
              </a:extLst>
            </p:cNvPr>
            <p:cNvSpPr/>
            <p:nvPr/>
          </p:nvSpPr>
          <p:spPr>
            <a:xfrm>
              <a:off x="8766810" y="39006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36" name="object 33">
            <a:extLst>
              <a:ext uri="{FF2B5EF4-FFF2-40B4-BE49-F238E27FC236}">
                <a16:creationId xmlns:a16="http://schemas.microsoft.com/office/drawing/2014/main" id="{0224D8DE-3CBA-57F4-04EE-754A2D525ECB}"/>
              </a:ext>
            </a:extLst>
          </p:cNvPr>
          <p:cNvSpPr txBox="1"/>
          <p:nvPr/>
        </p:nvSpPr>
        <p:spPr>
          <a:xfrm>
            <a:off x="8975800" y="3482626"/>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37" name="object 34">
            <a:extLst>
              <a:ext uri="{FF2B5EF4-FFF2-40B4-BE49-F238E27FC236}">
                <a16:creationId xmlns:a16="http://schemas.microsoft.com/office/drawing/2014/main" id="{1706FA88-D03F-D143-2E80-5A7D96C9ED17}"/>
              </a:ext>
            </a:extLst>
          </p:cNvPr>
          <p:cNvGrpSpPr/>
          <p:nvPr/>
        </p:nvGrpSpPr>
        <p:grpSpPr>
          <a:xfrm>
            <a:off x="8906192" y="3390068"/>
            <a:ext cx="926465" cy="721360"/>
            <a:chOff x="8906192" y="4040060"/>
            <a:chExt cx="926465" cy="721360"/>
          </a:xfrm>
        </p:grpSpPr>
        <p:sp>
          <p:nvSpPr>
            <p:cNvPr id="38" name="object 35">
              <a:extLst>
                <a:ext uri="{FF2B5EF4-FFF2-40B4-BE49-F238E27FC236}">
                  <a16:creationId xmlns:a16="http://schemas.microsoft.com/office/drawing/2014/main" id="{CE472248-3251-D175-7AE1-676A7009BF02}"/>
                </a:ext>
              </a:extLst>
            </p:cNvPr>
            <p:cNvSpPr/>
            <p:nvPr/>
          </p:nvSpPr>
          <p:spPr>
            <a:xfrm>
              <a:off x="8919210" y="40530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39" name="object 36">
              <a:extLst>
                <a:ext uri="{FF2B5EF4-FFF2-40B4-BE49-F238E27FC236}">
                  <a16:creationId xmlns:a16="http://schemas.microsoft.com/office/drawing/2014/main" id="{4551613B-87D2-4FAC-57AE-9D1AC00285F8}"/>
                </a:ext>
              </a:extLst>
            </p:cNvPr>
            <p:cNvSpPr/>
            <p:nvPr/>
          </p:nvSpPr>
          <p:spPr>
            <a:xfrm>
              <a:off x="8919210" y="41689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40" name="object 37">
              <a:extLst>
                <a:ext uri="{FF2B5EF4-FFF2-40B4-BE49-F238E27FC236}">
                  <a16:creationId xmlns:a16="http://schemas.microsoft.com/office/drawing/2014/main" id="{65CEFBBF-0928-18D1-2F8C-71C093C0CA7F}"/>
                </a:ext>
              </a:extLst>
            </p:cNvPr>
            <p:cNvSpPr/>
            <p:nvPr/>
          </p:nvSpPr>
          <p:spPr>
            <a:xfrm>
              <a:off x="9734880" y="41927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41" name="object 38">
              <a:extLst>
                <a:ext uri="{FF2B5EF4-FFF2-40B4-BE49-F238E27FC236}">
                  <a16:creationId xmlns:a16="http://schemas.microsoft.com/office/drawing/2014/main" id="{599C6B7C-A102-FF72-C222-86180315D173}"/>
                </a:ext>
              </a:extLst>
            </p:cNvPr>
            <p:cNvSpPr/>
            <p:nvPr/>
          </p:nvSpPr>
          <p:spPr>
            <a:xfrm>
              <a:off x="8919210" y="40530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42" name="object 39">
            <a:extLst>
              <a:ext uri="{FF2B5EF4-FFF2-40B4-BE49-F238E27FC236}">
                <a16:creationId xmlns:a16="http://schemas.microsoft.com/office/drawing/2014/main" id="{59663957-6828-BBC4-7F8B-4BE081B6A2E4}"/>
              </a:ext>
            </a:extLst>
          </p:cNvPr>
          <p:cNvSpPr txBox="1"/>
          <p:nvPr/>
        </p:nvSpPr>
        <p:spPr>
          <a:xfrm>
            <a:off x="9128200" y="3635026"/>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sp>
        <p:nvSpPr>
          <p:cNvPr id="43" name="object 40">
            <a:extLst>
              <a:ext uri="{FF2B5EF4-FFF2-40B4-BE49-F238E27FC236}">
                <a16:creationId xmlns:a16="http://schemas.microsoft.com/office/drawing/2014/main" id="{36AE4BB3-9E09-8CA5-F252-C96A12980680}"/>
              </a:ext>
            </a:extLst>
          </p:cNvPr>
          <p:cNvSpPr/>
          <p:nvPr/>
        </p:nvSpPr>
        <p:spPr>
          <a:xfrm>
            <a:off x="2540507" y="1852416"/>
            <a:ext cx="1089660" cy="304800"/>
          </a:xfrm>
          <a:custGeom>
            <a:avLst/>
            <a:gdLst/>
            <a:ahLst/>
            <a:cxnLst/>
            <a:rect l="l" t="t" r="r" b="b"/>
            <a:pathLst>
              <a:path w="1089660" h="304800">
                <a:moveTo>
                  <a:pt x="937260" y="0"/>
                </a:moveTo>
                <a:lnTo>
                  <a:pt x="937260" y="76200"/>
                </a:lnTo>
                <a:lnTo>
                  <a:pt x="0" y="76200"/>
                </a:lnTo>
                <a:lnTo>
                  <a:pt x="0" y="228600"/>
                </a:lnTo>
                <a:lnTo>
                  <a:pt x="937260" y="228600"/>
                </a:lnTo>
                <a:lnTo>
                  <a:pt x="937260" y="304800"/>
                </a:lnTo>
                <a:lnTo>
                  <a:pt x="1089660" y="152400"/>
                </a:lnTo>
                <a:lnTo>
                  <a:pt x="937260" y="0"/>
                </a:lnTo>
                <a:close/>
              </a:path>
            </a:pathLst>
          </a:custGeom>
          <a:solidFill>
            <a:srgbClr val="6C9048"/>
          </a:solidFill>
        </p:spPr>
        <p:txBody>
          <a:bodyPr wrap="square" lIns="0" tIns="0" rIns="0" bIns="0" rtlCol="0"/>
          <a:lstStyle/>
          <a:p>
            <a:endParaRPr/>
          </a:p>
        </p:txBody>
      </p:sp>
      <p:grpSp>
        <p:nvGrpSpPr>
          <p:cNvPr id="44" name="object 41">
            <a:extLst>
              <a:ext uri="{FF2B5EF4-FFF2-40B4-BE49-F238E27FC236}">
                <a16:creationId xmlns:a16="http://schemas.microsoft.com/office/drawing/2014/main" id="{8CC5184F-DFD5-A7D5-B566-3637608DC257}"/>
              </a:ext>
            </a:extLst>
          </p:cNvPr>
          <p:cNvGrpSpPr/>
          <p:nvPr/>
        </p:nvGrpSpPr>
        <p:grpSpPr>
          <a:xfrm>
            <a:off x="5893308" y="4607808"/>
            <a:ext cx="3523615" cy="2235835"/>
            <a:chOff x="5893308" y="5257800"/>
            <a:chExt cx="3523615" cy="2235835"/>
          </a:xfrm>
        </p:grpSpPr>
        <p:sp>
          <p:nvSpPr>
            <p:cNvPr id="45" name="object 42">
              <a:extLst>
                <a:ext uri="{FF2B5EF4-FFF2-40B4-BE49-F238E27FC236}">
                  <a16:creationId xmlns:a16="http://schemas.microsoft.com/office/drawing/2014/main" id="{2AF0CF19-B4F6-BF17-16EE-F6E60A20CD1C}"/>
                </a:ext>
              </a:extLst>
            </p:cNvPr>
            <p:cNvSpPr/>
            <p:nvPr/>
          </p:nvSpPr>
          <p:spPr>
            <a:xfrm>
              <a:off x="5893308" y="5257800"/>
              <a:ext cx="3523615" cy="2235835"/>
            </a:xfrm>
            <a:custGeom>
              <a:avLst/>
              <a:gdLst/>
              <a:ahLst/>
              <a:cxnLst/>
              <a:rect l="l" t="t" r="r" b="b"/>
              <a:pathLst>
                <a:path w="3523615" h="2235834">
                  <a:moveTo>
                    <a:pt x="3150857" y="0"/>
                  </a:moveTo>
                  <a:lnTo>
                    <a:pt x="372630" y="0"/>
                  </a:lnTo>
                  <a:lnTo>
                    <a:pt x="325887" y="2903"/>
                  </a:lnTo>
                  <a:lnTo>
                    <a:pt x="280877" y="11380"/>
                  </a:lnTo>
                  <a:lnTo>
                    <a:pt x="237949" y="25083"/>
                  </a:lnTo>
                  <a:lnTo>
                    <a:pt x="197452" y="43660"/>
                  </a:lnTo>
                  <a:lnTo>
                    <a:pt x="159736" y="66765"/>
                  </a:lnTo>
                  <a:lnTo>
                    <a:pt x="125149" y="94046"/>
                  </a:lnTo>
                  <a:lnTo>
                    <a:pt x="94041" y="125154"/>
                  </a:lnTo>
                  <a:lnTo>
                    <a:pt x="66761" y="159742"/>
                  </a:lnTo>
                  <a:lnTo>
                    <a:pt x="43658" y="197458"/>
                  </a:lnTo>
                  <a:lnTo>
                    <a:pt x="25081" y="237954"/>
                  </a:lnTo>
                  <a:lnTo>
                    <a:pt x="11380" y="280881"/>
                  </a:lnTo>
                  <a:lnTo>
                    <a:pt x="2903" y="325890"/>
                  </a:lnTo>
                  <a:lnTo>
                    <a:pt x="0" y="372630"/>
                  </a:lnTo>
                  <a:lnTo>
                    <a:pt x="0" y="1863090"/>
                  </a:lnTo>
                  <a:lnTo>
                    <a:pt x="2903" y="1909830"/>
                  </a:lnTo>
                  <a:lnTo>
                    <a:pt x="11380" y="1954838"/>
                  </a:lnTo>
                  <a:lnTo>
                    <a:pt x="25081" y="1997764"/>
                  </a:lnTo>
                  <a:lnTo>
                    <a:pt x="43658" y="2038259"/>
                  </a:lnTo>
                  <a:lnTo>
                    <a:pt x="66761" y="2075974"/>
                  </a:lnTo>
                  <a:lnTo>
                    <a:pt x="94041" y="2110560"/>
                  </a:lnTo>
                  <a:lnTo>
                    <a:pt x="125149" y="2141667"/>
                  </a:lnTo>
                  <a:lnTo>
                    <a:pt x="159736" y="2168947"/>
                  </a:lnTo>
                  <a:lnTo>
                    <a:pt x="197452" y="2192049"/>
                  </a:lnTo>
                  <a:lnTo>
                    <a:pt x="237949" y="2210626"/>
                  </a:lnTo>
                  <a:lnTo>
                    <a:pt x="280877" y="2224327"/>
                  </a:lnTo>
                  <a:lnTo>
                    <a:pt x="325887" y="2232804"/>
                  </a:lnTo>
                  <a:lnTo>
                    <a:pt x="372630" y="2235708"/>
                  </a:lnTo>
                  <a:lnTo>
                    <a:pt x="3150857" y="2235708"/>
                  </a:lnTo>
                  <a:lnTo>
                    <a:pt x="3197600" y="2232804"/>
                  </a:lnTo>
                  <a:lnTo>
                    <a:pt x="3242610" y="2224327"/>
                  </a:lnTo>
                  <a:lnTo>
                    <a:pt x="3285538" y="2210626"/>
                  </a:lnTo>
                  <a:lnTo>
                    <a:pt x="3326035" y="2192049"/>
                  </a:lnTo>
                  <a:lnTo>
                    <a:pt x="3363751" y="2168947"/>
                  </a:lnTo>
                  <a:lnTo>
                    <a:pt x="3398338" y="2141667"/>
                  </a:lnTo>
                  <a:lnTo>
                    <a:pt x="3429446" y="2110560"/>
                  </a:lnTo>
                  <a:lnTo>
                    <a:pt x="3456726" y="2075974"/>
                  </a:lnTo>
                  <a:lnTo>
                    <a:pt x="3479829" y="2038259"/>
                  </a:lnTo>
                  <a:lnTo>
                    <a:pt x="3498406" y="1997764"/>
                  </a:lnTo>
                  <a:lnTo>
                    <a:pt x="3512107" y="1954838"/>
                  </a:lnTo>
                  <a:lnTo>
                    <a:pt x="3520584" y="1909830"/>
                  </a:lnTo>
                  <a:lnTo>
                    <a:pt x="3523488" y="1863090"/>
                  </a:lnTo>
                  <a:lnTo>
                    <a:pt x="3523488" y="372630"/>
                  </a:lnTo>
                  <a:lnTo>
                    <a:pt x="3520584" y="325890"/>
                  </a:lnTo>
                  <a:lnTo>
                    <a:pt x="3512107" y="280881"/>
                  </a:lnTo>
                  <a:lnTo>
                    <a:pt x="3498406" y="237954"/>
                  </a:lnTo>
                  <a:lnTo>
                    <a:pt x="3479829" y="197458"/>
                  </a:lnTo>
                  <a:lnTo>
                    <a:pt x="3456726" y="159742"/>
                  </a:lnTo>
                  <a:lnTo>
                    <a:pt x="3429446" y="125154"/>
                  </a:lnTo>
                  <a:lnTo>
                    <a:pt x="3398338" y="94046"/>
                  </a:lnTo>
                  <a:lnTo>
                    <a:pt x="3363751" y="66765"/>
                  </a:lnTo>
                  <a:lnTo>
                    <a:pt x="3326035" y="43660"/>
                  </a:lnTo>
                  <a:lnTo>
                    <a:pt x="3285538" y="25083"/>
                  </a:lnTo>
                  <a:lnTo>
                    <a:pt x="3242610" y="11380"/>
                  </a:lnTo>
                  <a:lnTo>
                    <a:pt x="3197600" y="2903"/>
                  </a:lnTo>
                  <a:lnTo>
                    <a:pt x="3150857" y="0"/>
                  </a:lnTo>
                  <a:close/>
                </a:path>
              </a:pathLst>
            </a:custGeom>
            <a:solidFill>
              <a:srgbClr val="EBD5DE"/>
            </a:solidFill>
          </p:spPr>
          <p:txBody>
            <a:bodyPr wrap="square" lIns="0" tIns="0" rIns="0" bIns="0" rtlCol="0"/>
            <a:lstStyle/>
            <a:p>
              <a:endParaRPr/>
            </a:p>
          </p:txBody>
        </p:sp>
        <p:sp>
          <p:nvSpPr>
            <p:cNvPr id="46" name="object 43">
              <a:extLst>
                <a:ext uri="{FF2B5EF4-FFF2-40B4-BE49-F238E27FC236}">
                  <a16:creationId xmlns:a16="http://schemas.microsoft.com/office/drawing/2014/main" id="{2951FB05-097D-BCBD-EDB2-49DE6CD6D37E}"/>
                </a:ext>
              </a:extLst>
            </p:cNvPr>
            <p:cNvSpPr/>
            <p:nvPr/>
          </p:nvSpPr>
          <p:spPr>
            <a:xfrm>
              <a:off x="6427470" y="58072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47" name="object 44">
              <a:extLst>
                <a:ext uri="{FF2B5EF4-FFF2-40B4-BE49-F238E27FC236}">
                  <a16:creationId xmlns:a16="http://schemas.microsoft.com/office/drawing/2014/main" id="{62576C3F-EE67-C14F-66A3-4FEF5C86C5CF}"/>
                </a:ext>
              </a:extLst>
            </p:cNvPr>
            <p:cNvSpPr/>
            <p:nvPr/>
          </p:nvSpPr>
          <p:spPr>
            <a:xfrm>
              <a:off x="6427470" y="592302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48" name="object 45">
              <a:extLst>
                <a:ext uri="{FF2B5EF4-FFF2-40B4-BE49-F238E27FC236}">
                  <a16:creationId xmlns:a16="http://schemas.microsoft.com/office/drawing/2014/main" id="{762DF0EE-3087-4CE5-DF80-F1D654C2AE9A}"/>
                </a:ext>
              </a:extLst>
            </p:cNvPr>
            <p:cNvSpPr/>
            <p:nvPr/>
          </p:nvSpPr>
          <p:spPr>
            <a:xfrm>
              <a:off x="7087679" y="594733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49" name="object 46">
              <a:extLst>
                <a:ext uri="{FF2B5EF4-FFF2-40B4-BE49-F238E27FC236}">
                  <a16:creationId xmlns:a16="http://schemas.microsoft.com/office/drawing/2014/main" id="{B77F0889-4A1A-31B8-7B0B-9532B474657C}"/>
                </a:ext>
              </a:extLst>
            </p:cNvPr>
            <p:cNvSpPr/>
            <p:nvPr/>
          </p:nvSpPr>
          <p:spPr>
            <a:xfrm>
              <a:off x="6427470" y="58072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grpSp>
      <p:grpSp>
        <p:nvGrpSpPr>
          <p:cNvPr id="50" name="object 47">
            <a:extLst>
              <a:ext uri="{FF2B5EF4-FFF2-40B4-BE49-F238E27FC236}">
                <a16:creationId xmlns:a16="http://schemas.microsoft.com/office/drawing/2014/main" id="{AA746291-DEB9-B9EB-BCF5-C8F929F4EA6E}"/>
              </a:ext>
            </a:extLst>
          </p:cNvPr>
          <p:cNvGrpSpPr/>
          <p:nvPr/>
        </p:nvGrpSpPr>
        <p:grpSpPr>
          <a:xfrm>
            <a:off x="4815840" y="2012436"/>
            <a:ext cx="4582795" cy="3630295"/>
            <a:chOff x="4815840" y="2662428"/>
            <a:chExt cx="4582795" cy="3630295"/>
          </a:xfrm>
        </p:grpSpPr>
        <p:sp>
          <p:nvSpPr>
            <p:cNvPr id="51" name="object 48">
              <a:extLst>
                <a:ext uri="{FF2B5EF4-FFF2-40B4-BE49-F238E27FC236}">
                  <a16:creationId xmlns:a16="http://schemas.microsoft.com/office/drawing/2014/main" id="{190B701D-CFD7-08FD-655E-1BD14164774C}"/>
                </a:ext>
              </a:extLst>
            </p:cNvPr>
            <p:cNvSpPr/>
            <p:nvPr/>
          </p:nvSpPr>
          <p:spPr>
            <a:xfrm>
              <a:off x="5436108" y="3112008"/>
              <a:ext cx="311150" cy="609600"/>
            </a:xfrm>
            <a:custGeom>
              <a:avLst/>
              <a:gdLst/>
              <a:ahLst/>
              <a:cxnLst/>
              <a:rect l="l" t="t" r="r" b="b"/>
              <a:pathLst>
                <a:path w="311150" h="609600">
                  <a:moveTo>
                    <a:pt x="233172" y="0"/>
                  </a:moveTo>
                  <a:lnTo>
                    <a:pt x="77724" y="0"/>
                  </a:lnTo>
                  <a:lnTo>
                    <a:pt x="77724" y="454152"/>
                  </a:lnTo>
                  <a:lnTo>
                    <a:pt x="0" y="454152"/>
                  </a:lnTo>
                  <a:lnTo>
                    <a:pt x="155448" y="609600"/>
                  </a:lnTo>
                  <a:lnTo>
                    <a:pt x="310896" y="454152"/>
                  </a:lnTo>
                  <a:lnTo>
                    <a:pt x="233172" y="454152"/>
                  </a:lnTo>
                  <a:lnTo>
                    <a:pt x="233172" y="0"/>
                  </a:lnTo>
                  <a:close/>
                </a:path>
              </a:pathLst>
            </a:custGeom>
            <a:solidFill>
              <a:srgbClr val="6C9048"/>
            </a:solidFill>
          </p:spPr>
          <p:txBody>
            <a:bodyPr wrap="square" lIns="0" tIns="0" rIns="0" bIns="0" rtlCol="0"/>
            <a:lstStyle/>
            <a:p>
              <a:endParaRPr/>
            </a:p>
          </p:txBody>
        </p:sp>
        <p:sp>
          <p:nvSpPr>
            <p:cNvPr id="52" name="object 49">
              <a:extLst>
                <a:ext uri="{FF2B5EF4-FFF2-40B4-BE49-F238E27FC236}">
                  <a16:creationId xmlns:a16="http://schemas.microsoft.com/office/drawing/2014/main" id="{66317CDC-F610-C366-80ED-86BC95C00987}"/>
                </a:ext>
              </a:extLst>
            </p:cNvPr>
            <p:cNvSpPr/>
            <p:nvPr/>
          </p:nvSpPr>
          <p:spPr>
            <a:xfrm>
              <a:off x="6427470" y="2675382"/>
              <a:ext cx="2402840" cy="17780"/>
            </a:xfrm>
            <a:custGeom>
              <a:avLst/>
              <a:gdLst/>
              <a:ahLst/>
              <a:cxnLst/>
              <a:rect l="l" t="t" r="r" b="b"/>
              <a:pathLst>
                <a:path w="2402840" h="17780">
                  <a:moveTo>
                    <a:pt x="0" y="0"/>
                  </a:moveTo>
                  <a:lnTo>
                    <a:pt x="2402560" y="17399"/>
                  </a:lnTo>
                </a:path>
              </a:pathLst>
            </a:custGeom>
            <a:ln w="25908">
              <a:solidFill>
                <a:srgbClr val="000000"/>
              </a:solidFill>
              <a:prstDash val="lgDash"/>
            </a:ln>
          </p:spPr>
          <p:txBody>
            <a:bodyPr wrap="square" lIns="0" tIns="0" rIns="0" bIns="0" rtlCol="0"/>
            <a:lstStyle/>
            <a:p>
              <a:endParaRPr/>
            </a:p>
          </p:txBody>
        </p:sp>
        <p:sp>
          <p:nvSpPr>
            <p:cNvPr id="53" name="object 50">
              <a:extLst>
                <a:ext uri="{FF2B5EF4-FFF2-40B4-BE49-F238E27FC236}">
                  <a16:creationId xmlns:a16="http://schemas.microsoft.com/office/drawing/2014/main" id="{584D1D8B-A274-E2D6-91C3-EE3B832914F6}"/>
                </a:ext>
              </a:extLst>
            </p:cNvPr>
            <p:cNvSpPr/>
            <p:nvPr/>
          </p:nvSpPr>
          <p:spPr>
            <a:xfrm>
              <a:off x="9086088" y="3073908"/>
              <a:ext cx="312420" cy="609600"/>
            </a:xfrm>
            <a:custGeom>
              <a:avLst/>
              <a:gdLst/>
              <a:ahLst/>
              <a:cxnLst/>
              <a:rect l="l" t="t" r="r" b="b"/>
              <a:pathLst>
                <a:path w="312420" h="609600">
                  <a:moveTo>
                    <a:pt x="234315" y="0"/>
                  </a:moveTo>
                  <a:lnTo>
                    <a:pt x="78105" y="0"/>
                  </a:lnTo>
                  <a:lnTo>
                    <a:pt x="78105" y="453390"/>
                  </a:lnTo>
                  <a:lnTo>
                    <a:pt x="0" y="453390"/>
                  </a:lnTo>
                  <a:lnTo>
                    <a:pt x="156210" y="609600"/>
                  </a:lnTo>
                  <a:lnTo>
                    <a:pt x="312420" y="453390"/>
                  </a:lnTo>
                  <a:lnTo>
                    <a:pt x="234315" y="453390"/>
                  </a:lnTo>
                  <a:lnTo>
                    <a:pt x="234315" y="0"/>
                  </a:lnTo>
                  <a:close/>
                </a:path>
              </a:pathLst>
            </a:custGeom>
            <a:solidFill>
              <a:srgbClr val="6C9048"/>
            </a:solidFill>
          </p:spPr>
          <p:txBody>
            <a:bodyPr wrap="square" lIns="0" tIns="0" rIns="0" bIns="0" rtlCol="0"/>
            <a:lstStyle/>
            <a:p>
              <a:endParaRPr/>
            </a:p>
          </p:txBody>
        </p:sp>
        <p:sp>
          <p:nvSpPr>
            <p:cNvPr id="54" name="object 51">
              <a:extLst>
                <a:ext uri="{FF2B5EF4-FFF2-40B4-BE49-F238E27FC236}">
                  <a16:creationId xmlns:a16="http://schemas.microsoft.com/office/drawing/2014/main" id="{93A2E1F0-FC31-9C60-AB8D-46B8E8D251A3}"/>
                </a:ext>
              </a:extLst>
            </p:cNvPr>
            <p:cNvSpPr/>
            <p:nvPr/>
          </p:nvSpPr>
          <p:spPr>
            <a:xfrm>
              <a:off x="6593586" y="4400550"/>
              <a:ext cx="2326005" cy="2540"/>
            </a:xfrm>
            <a:custGeom>
              <a:avLst/>
              <a:gdLst/>
              <a:ahLst/>
              <a:cxnLst/>
              <a:rect l="l" t="t" r="r" b="b"/>
              <a:pathLst>
                <a:path w="2326004" h="2539">
                  <a:moveTo>
                    <a:pt x="0" y="2387"/>
                  </a:moveTo>
                  <a:lnTo>
                    <a:pt x="2325674" y="0"/>
                  </a:lnTo>
                </a:path>
              </a:pathLst>
            </a:custGeom>
            <a:ln w="25908">
              <a:solidFill>
                <a:srgbClr val="000000"/>
              </a:solidFill>
              <a:prstDash val="lgDash"/>
            </a:ln>
          </p:spPr>
          <p:txBody>
            <a:bodyPr wrap="square" lIns="0" tIns="0" rIns="0" bIns="0" rtlCol="0"/>
            <a:lstStyle/>
            <a:p>
              <a:endParaRPr/>
            </a:p>
          </p:txBody>
        </p:sp>
        <p:sp>
          <p:nvSpPr>
            <p:cNvPr id="55" name="object 52">
              <a:extLst>
                <a:ext uri="{FF2B5EF4-FFF2-40B4-BE49-F238E27FC236}">
                  <a16:creationId xmlns:a16="http://schemas.microsoft.com/office/drawing/2014/main" id="{14945012-A572-2B84-858F-7C65DA02B160}"/>
                </a:ext>
              </a:extLst>
            </p:cNvPr>
            <p:cNvSpPr/>
            <p:nvPr/>
          </p:nvSpPr>
          <p:spPr>
            <a:xfrm>
              <a:off x="4815840" y="5113020"/>
              <a:ext cx="809625" cy="1179830"/>
            </a:xfrm>
            <a:custGeom>
              <a:avLst/>
              <a:gdLst/>
              <a:ahLst/>
              <a:cxnLst/>
              <a:rect l="l" t="t" r="r" b="b"/>
              <a:pathLst>
                <a:path w="809625" h="1179829">
                  <a:moveTo>
                    <a:pt x="202311" y="0"/>
                  </a:moveTo>
                  <a:lnTo>
                    <a:pt x="0" y="0"/>
                  </a:lnTo>
                  <a:lnTo>
                    <a:pt x="0" y="724382"/>
                  </a:lnTo>
                  <a:lnTo>
                    <a:pt x="3231" y="772423"/>
                  </a:lnTo>
                  <a:lnTo>
                    <a:pt x="12646" y="818499"/>
                  </a:lnTo>
                  <a:lnTo>
                    <a:pt x="27822" y="862189"/>
                  </a:lnTo>
                  <a:lnTo>
                    <a:pt x="48337" y="903072"/>
                  </a:lnTo>
                  <a:lnTo>
                    <a:pt x="73769" y="940724"/>
                  </a:lnTo>
                  <a:lnTo>
                    <a:pt x="103697" y="974725"/>
                  </a:lnTo>
                  <a:lnTo>
                    <a:pt x="137698" y="1004652"/>
                  </a:lnTo>
                  <a:lnTo>
                    <a:pt x="175352" y="1030083"/>
                  </a:lnTo>
                  <a:lnTo>
                    <a:pt x="216235" y="1050598"/>
                  </a:lnTo>
                  <a:lnTo>
                    <a:pt x="259928" y="1065773"/>
                  </a:lnTo>
                  <a:lnTo>
                    <a:pt x="306006" y="1075188"/>
                  </a:lnTo>
                  <a:lnTo>
                    <a:pt x="354050" y="1078420"/>
                  </a:lnTo>
                  <a:lnTo>
                    <a:pt x="606933" y="1078420"/>
                  </a:lnTo>
                  <a:lnTo>
                    <a:pt x="606933" y="1179576"/>
                  </a:lnTo>
                  <a:lnTo>
                    <a:pt x="809244" y="977265"/>
                  </a:lnTo>
                  <a:lnTo>
                    <a:pt x="606933" y="774954"/>
                  </a:lnTo>
                  <a:lnTo>
                    <a:pt x="606933" y="876109"/>
                  </a:lnTo>
                  <a:lnTo>
                    <a:pt x="354050" y="876109"/>
                  </a:lnTo>
                  <a:lnTo>
                    <a:pt x="306087" y="868374"/>
                  </a:lnTo>
                  <a:lnTo>
                    <a:pt x="264433" y="846834"/>
                  </a:lnTo>
                  <a:lnTo>
                    <a:pt x="231586" y="813989"/>
                  </a:lnTo>
                  <a:lnTo>
                    <a:pt x="210046" y="772339"/>
                  </a:lnTo>
                  <a:lnTo>
                    <a:pt x="202311" y="724382"/>
                  </a:lnTo>
                  <a:lnTo>
                    <a:pt x="202311" y="0"/>
                  </a:lnTo>
                  <a:close/>
                </a:path>
              </a:pathLst>
            </a:custGeom>
            <a:solidFill>
              <a:srgbClr val="6C9048"/>
            </a:solidFill>
          </p:spPr>
          <p:txBody>
            <a:bodyPr wrap="square" lIns="0" tIns="0" rIns="0" bIns="0" rtlCol="0"/>
            <a:lstStyle/>
            <a:p>
              <a:endParaRPr/>
            </a:p>
          </p:txBody>
        </p:sp>
      </p:grpSp>
      <p:sp>
        <p:nvSpPr>
          <p:cNvPr id="56" name="object 53">
            <a:extLst>
              <a:ext uri="{FF2B5EF4-FFF2-40B4-BE49-F238E27FC236}">
                <a16:creationId xmlns:a16="http://schemas.microsoft.com/office/drawing/2014/main" id="{1DE33FEA-ECC2-0993-0A44-72471DF46BF2}"/>
              </a:ext>
            </a:extLst>
          </p:cNvPr>
          <p:cNvSpPr txBox="1"/>
          <p:nvPr/>
        </p:nvSpPr>
        <p:spPr>
          <a:xfrm>
            <a:off x="6540677" y="5389175"/>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1</a:t>
            </a:r>
            <a:endParaRPr sz="1800">
              <a:latin typeface="Arial"/>
              <a:cs typeface="Arial"/>
            </a:endParaRPr>
          </a:p>
        </p:txBody>
      </p:sp>
      <p:grpSp>
        <p:nvGrpSpPr>
          <p:cNvPr id="57" name="object 54">
            <a:extLst>
              <a:ext uri="{FF2B5EF4-FFF2-40B4-BE49-F238E27FC236}">
                <a16:creationId xmlns:a16="http://schemas.microsoft.com/office/drawing/2014/main" id="{A88808B1-4FD5-FAE6-8FE4-ED730A846EC9}"/>
              </a:ext>
            </a:extLst>
          </p:cNvPr>
          <p:cNvGrpSpPr/>
          <p:nvPr/>
        </p:nvGrpSpPr>
        <p:grpSpPr>
          <a:xfrm>
            <a:off x="7277036" y="5144192"/>
            <a:ext cx="774065" cy="721360"/>
            <a:chOff x="7277036" y="5794184"/>
            <a:chExt cx="774065" cy="721360"/>
          </a:xfrm>
        </p:grpSpPr>
        <p:sp>
          <p:nvSpPr>
            <p:cNvPr id="58" name="object 55">
              <a:extLst>
                <a:ext uri="{FF2B5EF4-FFF2-40B4-BE49-F238E27FC236}">
                  <a16:creationId xmlns:a16="http://schemas.microsoft.com/office/drawing/2014/main" id="{5BBE64EF-1F7A-5B47-947E-A27ED2D2FD1E}"/>
                </a:ext>
              </a:extLst>
            </p:cNvPr>
            <p:cNvSpPr/>
            <p:nvPr/>
          </p:nvSpPr>
          <p:spPr>
            <a:xfrm>
              <a:off x="7290053" y="58072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59" name="object 56">
              <a:extLst>
                <a:ext uri="{FF2B5EF4-FFF2-40B4-BE49-F238E27FC236}">
                  <a16:creationId xmlns:a16="http://schemas.microsoft.com/office/drawing/2014/main" id="{E1D94299-1EF8-FD95-DA55-4DA73F232CFE}"/>
                </a:ext>
              </a:extLst>
            </p:cNvPr>
            <p:cNvSpPr/>
            <p:nvPr/>
          </p:nvSpPr>
          <p:spPr>
            <a:xfrm>
              <a:off x="7290053" y="592302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60" name="object 57">
              <a:extLst>
                <a:ext uri="{FF2B5EF4-FFF2-40B4-BE49-F238E27FC236}">
                  <a16:creationId xmlns:a16="http://schemas.microsoft.com/office/drawing/2014/main" id="{B7A4223D-D9EA-7D7A-A50C-2C9E09197ECA}"/>
                </a:ext>
              </a:extLst>
            </p:cNvPr>
            <p:cNvSpPr/>
            <p:nvPr/>
          </p:nvSpPr>
          <p:spPr>
            <a:xfrm>
              <a:off x="7951736" y="5947334"/>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61" name="object 58">
              <a:extLst>
                <a:ext uri="{FF2B5EF4-FFF2-40B4-BE49-F238E27FC236}">
                  <a16:creationId xmlns:a16="http://schemas.microsoft.com/office/drawing/2014/main" id="{33FDD881-92A9-B7CF-3F3B-1829558C1D10}"/>
                </a:ext>
              </a:extLst>
            </p:cNvPr>
            <p:cNvSpPr/>
            <p:nvPr/>
          </p:nvSpPr>
          <p:spPr>
            <a:xfrm>
              <a:off x="7290053" y="58072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62" name="object 59">
            <a:extLst>
              <a:ext uri="{FF2B5EF4-FFF2-40B4-BE49-F238E27FC236}">
                <a16:creationId xmlns:a16="http://schemas.microsoft.com/office/drawing/2014/main" id="{4C29CF34-638E-6EC3-F212-9ADC791822DB}"/>
              </a:ext>
            </a:extLst>
          </p:cNvPr>
          <p:cNvSpPr txBox="1"/>
          <p:nvPr/>
        </p:nvSpPr>
        <p:spPr>
          <a:xfrm>
            <a:off x="7404175" y="5389175"/>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2</a:t>
            </a:r>
            <a:endParaRPr sz="1800">
              <a:latin typeface="Arial"/>
              <a:cs typeface="Arial"/>
            </a:endParaRPr>
          </a:p>
        </p:txBody>
      </p:sp>
      <p:grpSp>
        <p:nvGrpSpPr>
          <p:cNvPr id="63" name="object 60">
            <a:extLst>
              <a:ext uri="{FF2B5EF4-FFF2-40B4-BE49-F238E27FC236}">
                <a16:creationId xmlns:a16="http://schemas.microsoft.com/office/drawing/2014/main" id="{2601A119-ED48-2AAB-00CF-93A6F359BD18}"/>
              </a:ext>
            </a:extLst>
          </p:cNvPr>
          <p:cNvGrpSpPr/>
          <p:nvPr/>
        </p:nvGrpSpPr>
        <p:grpSpPr>
          <a:xfrm>
            <a:off x="8115236" y="5157908"/>
            <a:ext cx="774065" cy="721360"/>
            <a:chOff x="8115236" y="5807900"/>
            <a:chExt cx="774065" cy="721360"/>
          </a:xfrm>
        </p:grpSpPr>
        <p:sp>
          <p:nvSpPr>
            <p:cNvPr id="64" name="object 61">
              <a:extLst>
                <a:ext uri="{FF2B5EF4-FFF2-40B4-BE49-F238E27FC236}">
                  <a16:creationId xmlns:a16="http://schemas.microsoft.com/office/drawing/2014/main" id="{B6FDB953-C53F-5906-E0B4-4A5198D685FD}"/>
                </a:ext>
              </a:extLst>
            </p:cNvPr>
            <p:cNvSpPr/>
            <p:nvPr/>
          </p:nvSpPr>
          <p:spPr>
            <a:xfrm>
              <a:off x="8128253" y="582091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65" name="object 62">
              <a:extLst>
                <a:ext uri="{FF2B5EF4-FFF2-40B4-BE49-F238E27FC236}">
                  <a16:creationId xmlns:a16="http://schemas.microsoft.com/office/drawing/2014/main" id="{47F73203-9A8A-839C-ED0E-FE469EF8E49E}"/>
                </a:ext>
              </a:extLst>
            </p:cNvPr>
            <p:cNvSpPr/>
            <p:nvPr/>
          </p:nvSpPr>
          <p:spPr>
            <a:xfrm>
              <a:off x="8128253" y="593674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66" name="object 63">
              <a:extLst>
                <a:ext uri="{FF2B5EF4-FFF2-40B4-BE49-F238E27FC236}">
                  <a16:creationId xmlns:a16="http://schemas.microsoft.com/office/drawing/2014/main" id="{DD5533ED-9719-611F-C819-41E98B8CAECB}"/>
                </a:ext>
              </a:extLst>
            </p:cNvPr>
            <p:cNvSpPr/>
            <p:nvPr/>
          </p:nvSpPr>
          <p:spPr>
            <a:xfrm>
              <a:off x="8789936" y="5961050"/>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67" name="object 64">
              <a:extLst>
                <a:ext uri="{FF2B5EF4-FFF2-40B4-BE49-F238E27FC236}">
                  <a16:creationId xmlns:a16="http://schemas.microsoft.com/office/drawing/2014/main" id="{74452DB0-7680-42A4-571B-496F62A1F397}"/>
                </a:ext>
              </a:extLst>
            </p:cNvPr>
            <p:cNvSpPr/>
            <p:nvPr/>
          </p:nvSpPr>
          <p:spPr>
            <a:xfrm>
              <a:off x="8128253" y="582091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68" name="object 65">
            <a:extLst>
              <a:ext uri="{FF2B5EF4-FFF2-40B4-BE49-F238E27FC236}">
                <a16:creationId xmlns:a16="http://schemas.microsoft.com/office/drawing/2014/main" id="{0C5AA20A-9AF5-EF80-26A4-23980558BBCD}"/>
              </a:ext>
            </a:extLst>
          </p:cNvPr>
          <p:cNvSpPr txBox="1"/>
          <p:nvPr/>
        </p:nvSpPr>
        <p:spPr>
          <a:xfrm>
            <a:off x="8242375" y="5403361"/>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3</a:t>
            </a:r>
            <a:endParaRPr sz="1800">
              <a:latin typeface="Arial"/>
              <a:cs typeface="Arial"/>
            </a:endParaRPr>
          </a:p>
        </p:txBody>
      </p:sp>
      <p:grpSp>
        <p:nvGrpSpPr>
          <p:cNvPr id="69" name="object 66">
            <a:extLst>
              <a:ext uri="{FF2B5EF4-FFF2-40B4-BE49-F238E27FC236}">
                <a16:creationId xmlns:a16="http://schemas.microsoft.com/office/drawing/2014/main" id="{B7EA486B-EAC9-1D3D-034B-B738D9D955DE}"/>
              </a:ext>
            </a:extLst>
          </p:cNvPr>
          <p:cNvGrpSpPr/>
          <p:nvPr/>
        </p:nvGrpSpPr>
        <p:grpSpPr>
          <a:xfrm>
            <a:off x="6414452" y="5890952"/>
            <a:ext cx="772795" cy="721360"/>
            <a:chOff x="6414452" y="6540944"/>
            <a:chExt cx="772795" cy="721360"/>
          </a:xfrm>
        </p:grpSpPr>
        <p:sp>
          <p:nvSpPr>
            <p:cNvPr id="70" name="object 67">
              <a:extLst>
                <a:ext uri="{FF2B5EF4-FFF2-40B4-BE49-F238E27FC236}">
                  <a16:creationId xmlns:a16="http://schemas.microsoft.com/office/drawing/2014/main" id="{18637A09-BA5C-AC02-BC24-DCE9BCE8BF9D}"/>
                </a:ext>
              </a:extLst>
            </p:cNvPr>
            <p:cNvSpPr/>
            <p:nvPr/>
          </p:nvSpPr>
          <p:spPr>
            <a:xfrm>
              <a:off x="6427470" y="655396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3"/>
                  </a:lnTo>
                  <a:lnTo>
                    <a:pt x="0" y="579119"/>
                  </a:lnTo>
                  <a:lnTo>
                    <a:pt x="23026" y="619535"/>
                  </a:lnTo>
                  <a:lnTo>
                    <a:pt x="86560" y="653744"/>
                  </a:lnTo>
                  <a:lnTo>
                    <a:pt x="130919" y="667704"/>
                  </a:lnTo>
                  <a:lnTo>
                    <a:pt x="182287" y="679131"/>
                  </a:lnTo>
                  <a:lnTo>
                    <a:pt x="239623" y="687697"/>
                  </a:lnTo>
                  <a:lnTo>
                    <a:pt x="301889" y="693077"/>
                  </a:lnTo>
                  <a:lnTo>
                    <a:pt x="368046" y="694943"/>
                  </a:lnTo>
                  <a:lnTo>
                    <a:pt x="434202" y="693077"/>
                  </a:lnTo>
                  <a:lnTo>
                    <a:pt x="496468" y="687697"/>
                  </a:lnTo>
                  <a:lnTo>
                    <a:pt x="553804" y="679131"/>
                  </a:lnTo>
                  <a:lnTo>
                    <a:pt x="605172" y="667704"/>
                  </a:lnTo>
                  <a:lnTo>
                    <a:pt x="649531" y="653744"/>
                  </a:lnTo>
                  <a:lnTo>
                    <a:pt x="685842" y="637579"/>
                  </a:lnTo>
                  <a:lnTo>
                    <a:pt x="730162" y="599940"/>
                  </a:lnTo>
                  <a:lnTo>
                    <a:pt x="736092" y="579119"/>
                  </a:lnTo>
                  <a:lnTo>
                    <a:pt x="736092" y="115823"/>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71" name="object 68">
              <a:extLst>
                <a:ext uri="{FF2B5EF4-FFF2-40B4-BE49-F238E27FC236}">
                  <a16:creationId xmlns:a16="http://schemas.microsoft.com/office/drawing/2014/main" id="{069C40F4-F357-C2B6-248A-0292C03FFACD}"/>
                </a:ext>
              </a:extLst>
            </p:cNvPr>
            <p:cNvSpPr/>
            <p:nvPr/>
          </p:nvSpPr>
          <p:spPr>
            <a:xfrm>
              <a:off x="6427470" y="666978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3"/>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72" name="object 69">
              <a:extLst>
                <a:ext uri="{FF2B5EF4-FFF2-40B4-BE49-F238E27FC236}">
                  <a16:creationId xmlns:a16="http://schemas.microsoft.com/office/drawing/2014/main" id="{AB170414-87ED-4135-210B-C0DFB62F3056}"/>
                </a:ext>
              </a:extLst>
            </p:cNvPr>
            <p:cNvSpPr/>
            <p:nvPr/>
          </p:nvSpPr>
          <p:spPr>
            <a:xfrm>
              <a:off x="7087679" y="6694094"/>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73" name="object 70">
              <a:extLst>
                <a:ext uri="{FF2B5EF4-FFF2-40B4-BE49-F238E27FC236}">
                  <a16:creationId xmlns:a16="http://schemas.microsoft.com/office/drawing/2014/main" id="{171D5858-E6E7-324C-8DA7-60589D5030DC}"/>
                </a:ext>
              </a:extLst>
            </p:cNvPr>
            <p:cNvSpPr/>
            <p:nvPr/>
          </p:nvSpPr>
          <p:spPr>
            <a:xfrm>
              <a:off x="6427470" y="6553962"/>
              <a:ext cx="736600" cy="695325"/>
            </a:xfrm>
            <a:custGeom>
              <a:avLst/>
              <a:gdLst/>
              <a:ahLst/>
              <a:cxnLst/>
              <a:rect l="l" t="t" r="r" b="b"/>
              <a:pathLst>
                <a:path w="736600" h="695325">
                  <a:moveTo>
                    <a:pt x="0" y="115823"/>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3"/>
                  </a:lnTo>
                  <a:lnTo>
                    <a:pt x="736092" y="579119"/>
                  </a:lnTo>
                  <a:lnTo>
                    <a:pt x="713065" y="619535"/>
                  </a:lnTo>
                  <a:lnTo>
                    <a:pt x="649531" y="653744"/>
                  </a:lnTo>
                  <a:lnTo>
                    <a:pt x="605172" y="667704"/>
                  </a:lnTo>
                  <a:lnTo>
                    <a:pt x="553804" y="679131"/>
                  </a:lnTo>
                  <a:lnTo>
                    <a:pt x="496468" y="687697"/>
                  </a:lnTo>
                  <a:lnTo>
                    <a:pt x="434202" y="693077"/>
                  </a:lnTo>
                  <a:lnTo>
                    <a:pt x="368046" y="694943"/>
                  </a:lnTo>
                  <a:lnTo>
                    <a:pt x="301889" y="693077"/>
                  </a:lnTo>
                  <a:lnTo>
                    <a:pt x="239623" y="687697"/>
                  </a:lnTo>
                  <a:lnTo>
                    <a:pt x="182287" y="679131"/>
                  </a:lnTo>
                  <a:lnTo>
                    <a:pt x="130919" y="667704"/>
                  </a:lnTo>
                  <a:lnTo>
                    <a:pt x="86560" y="653744"/>
                  </a:lnTo>
                  <a:lnTo>
                    <a:pt x="50249" y="637579"/>
                  </a:lnTo>
                  <a:lnTo>
                    <a:pt x="5929"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74" name="object 71">
            <a:extLst>
              <a:ext uri="{FF2B5EF4-FFF2-40B4-BE49-F238E27FC236}">
                <a16:creationId xmlns:a16="http://schemas.microsoft.com/office/drawing/2014/main" id="{47476701-421B-EDAA-202F-3434827D6F15}"/>
              </a:ext>
            </a:extLst>
          </p:cNvPr>
          <p:cNvSpPr txBox="1"/>
          <p:nvPr/>
        </p:nvSpPr>
        <p:spPr>
          <a:xfrm>
            <a:off x="6540677" y="6135899"/>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4</a:t>
            </a:r>
            <a:endParaRPr sz="1800">
              <a:latin typeface="Arial"/>
              <a:cs typeface="Arial"/>
            </a:endParaRPr>
          </a:p>
        </p:txBody>
      </p:sp>
      <p:grpSp>
        <p:nvGrpSpPr>
          <p:cNvPr id="75" name="object 72">
            <a:extLst>
              <a:ext uri="{FF2B5EF4-FFF2-40B4-BE49-F238E27FC236}">
                <a16:creationId xmlns:a16="http://schemas.microsoft.com/office/drawing/2014/main" id="{995808AA-D3C4-80C2-550F-523913595E6D}"/>
              </a:ext>
            </a:extLst>
          </p:cNvPr>
          <p:cNvGrpSpPr/>
          <p:nvPr/>
        </p:nvGrpSpPr>
        <p:grpSpPr>
          <a:xfrm>
            <a:off x="7277036" y="5890952"/>
            <a:ext cx="774065" cy="721360"/>
            <a:chOff x="7277036" y="6540944"/>
            <a:chExt cx="774065" cy="721360"/>
          </a:xfrm>
        </p:grpSpPr>
        <p:sp>
          <p:nvSpPr>
            <p:cNvPr id="76" name="object 73">
              <a:extLst>
                <a:ext uri="{FF2B5EF4-FFF2-40B4-BE49-F238E27FC236}">
                  <a16:creationId xmlns:a16="http://schemas.microsoft.com/office/drawing/2014/main" id="{FC57097B-7763-2185-F52A-EA6ACE38B32E}"/>
                </a:ext>
              </a:extLst>
            </p:cNvPr>
            <p:cNvSpPr/>
            <p:nvPr/>
          </p:nvSpPr>
          <p:spPr>
            <a:xfrm>
              <a:off x="7290053" y="655396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3"/>
                  </a:lnTo>
                  <a:lnTo>
                    <a:pt x="0" y="579119"/>
                  </a:lnTo>
                  <a:lnTo>
                    <a:pt x="23074" y="619535"/>
                  </a:lnTo>
                  <a:lnTo>
                    <a:pt x="86740" y="653744"/>
                  </a:lnTo>
                  <a:lnTo>
                    <a:pt x="131191" y="667704"/>
                  </a:lnTo>
                  <a:lnTo>
                    <a:pt x="182665" y="679131"/>
                  </a:lnTo>
                  <a:lnTo>
                    <a:pt x="240120" y="687697"/>
                  </a:lnTo>
                  <a:lnTo>
                    <a:pt x="302515" y="693077"/>
                  </a:lnTo>
                  <a:lnTo>
                    <a:pt x="368808" y="694943"/>
                  </a:lnTo>
                  <a:lnTo>
                    <a:pt x="435100" y="693077"/>
                  </a:lnTo>
                  <a:lnTo>
                    <a:pt x="497495" y="687697"/>
                  </a:lnTo>
                  <a:lnTo>
                    <a:pt x="554950" y="679131"/>
                  </a:lnTo>
                  <a:lnTo>
                    <a:pt x="606424" y="667704"/>
                  </a:lnTo>
                  <a:lnTo>
                    <a:pt x="650875" y="653744"/>
                  </a:lnTo>
                  <a:lnTo>
                    <a:pt x="687261" y="637579"/>
                  </a:lnTo>
                  <a:lnTo>
                    <a:pt x="731673" y="599940"/>
                  </a:lnTo>
                  <a:lnTo>
                    <a:pt x="737616" y="579119"/>
                  </a:lnTo>
                  <a:lnTo>
                    <a:pt x="737616" y="115823"/>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77" name="object 74">
              <a:extLst>
                <a:ext uri="{FF2B5EF4-FFF2-40B4-BE49-F238E27FC236}">
                  <a16:creationId xmlns:a16="http://schemas.microsoft.com/office/drawing/2014/main" id="{48DA1A7B-45B6-619E-E7E2-9F04CC1A8A39}"/>
                </a:ext>
              </a:extLst>
            </p:cNvPr>
            <p:cNvSpPr/>
            <p:nvPr/>
          </p:nvSpPr>
          <p:spPr>
            <a:xfrm>
              <a:off x="7290053" y="666978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3"/>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78" name="object 75">
              <a:extLst>
                <a:ext uri="{FF2B5EF4-FFF2-40B4-BE49-F238E27FC236}">
                  <a16:creationId xmlns:a16="http://schemas.microsoft.com/office/drawing/2014/main" id="{1B2B700F-7DD9-4672-96A8-CB2482104567}"/>
                </a:ext>
              </a:extLst>
            </p:cNvPr>
            <p:cNvSpPr/>
            <p:nvPr/>
          </p:nvSpPr>
          <p:spPr>
            <a:xfrm>
              <a:off x="7951736" y="6694094"/>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79" name="object 76">
              <a:extLst>
                <a:ext uri="{FF2B5EF4-FFF2-40B4-BE49-F238E27FC236}">
                  <a16:creationId xmlns:a16="http://schemas.microsoft.com/office/drawing/2014/main" id="{C923EA0C-DAB4-EBCA-781F-E66D5C81AEC7}"/>
                </a:ext>
              </a:extLst>
            </p:cNvPr>
            <p:cNvSpPr/>
            <p:nvPr/>
          </p:nvSpPr>
          <p:spPr>
            <a:xfrm>
              <a:off x="7290053" y="6553962"/>
              <a:ext cx="737870" cy="695325"/>
            </a:xfrm>
            <a:custGeom>
              <a:avLst/>
              <a:gdLst/>
              <a:ahLst/>
              <a:cxnLst/>
              <a:rect l="l" t="t" r="r" b="b"/>
              <a:pathLst>
                <a:path w="737870" h="695325">
                  <a:moveTo>
                    <a:pt x="0" y="115823"/>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3"/>
                  </a:lnTo>
                  <a:lnTo>
                    <a:pt x="737616" y="579119"/>
                  </a:lnTo>
                  <a:lnTo>
                    <a:pt x="714541" y="619535"/>
                  </a:lnTo>
                  <a:lnTo>
                    <a:pt x="650875" y="653744"/>
                  </a:lnTo>
                  <a:lnTo>
                    <a:pt x="606424" y="667704"/>
                  </a:lnTo>
                  <a:lnTo>
                    <a:pt x="554950" y="679131"/>
                  </a:lnTo>
                  <a:lnTo>
                    <a:pt x="497495" y="687697"/>
                  </a:lnTo>
                  <a:lnTo>
                    <a:pt x="435100" y="693077"/>
                  </a:lnTo>
                  <a:lnTo>
                    <a:pt x="368808" y="694943"/>
                  </a:lnTo>
                  <a:lnTo>
                    <a:pt x="302515" y="693077"/>
                  </a:lnTo>
                  <a:lnTo>
                    <a:pt x="240120" y="687697"/>
                  </a:lnTo>
                  <a:lnTo>
                    <a:pt x="182665" y="679131"/>
                  </a:lnTo>
                  <a:lnTo>
                    <a:pt x="131191" y="667704"/>
                  </a:lnTo>
                  <a:lnTo>
                    <a:pt x="86740" y="653744"/>
                  </a:lnTo>
                  <a:lnTo>
                    <a:pt x="50354" y="637579"/>
                  </a:lnTo>
                  <a:lnTo>
                    <a:pt x="5942"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80" name="object 77">
            <a:extLst>
              <a:ext uri="{FF2B5EF4-FFF2-40B4-BE49-F238E27FC236}">
                <a16:creationId xmlns:a16="http://schemas.microsoft.com/office/drawing/2014/main" id="{1A148A42-C46A-7B22-BEC8-F836DCF22842}"/>
              </a:ext>
            </a:extLst>
          </p:cNvPr>
          <p:cNvSpPr txBox="1"/>
          <p:nvPr/>
        </p:nvSpPr>
        <p:spPr>
          <a:xfrm>
            <a:off x="7404175" y="6135899"/>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5</a:t>
            </a:r>
            <a:endParaRPr sz="1800">
              <a:latin typeface="Arial"/>
              <a:cs typeface="Arial"/>
            </a:endParaRPr>
          </a:p>
        </p:txBody>
      </p:sp>
      <p:grpSp>
        <p:nvGrpSpPr>
          <p:cNvPr id="81" name="object 78">
            <a:extLst>
              <a:ext uri="{FF2B5EF4-FFF2-40B4-BE49-F238E27FC236}">
                <a16:creationId xmlns:a16="http://schemas.microsoft.com/office/drawing/2014/main" id="{BE6E983C-8DF6-484F-CAB1-8AB5E913A045}"/>
              </a:ext>
            </a:extLst>
          </p:cNvPr>
          <p:cNvGrpSpPr/>
          <p:nvPr/>
        </p:nvGrpSpPr>
        <p:grpSpPr>
          <a:xfrm>
            <a:off x="8115300" y="5904731"/>
            <a:ext cx="774065" cy="721360"/>
            <a:chOff x="8115300" y="6554723"/>
            <a:chExt cx="774065" cy="721360"/>
          </a:xfrm>
        </p:grpSpPr>
        <p:sp>
          <p:nvSpPr>
            <p:cNvPr id="82" name="object 79">
              <a:extLst>
                <a:ext uri="{FF2B5EF4-FFF2-40B4-BE49-F238E27FC236}">
                  <a16:creationId xmlns:a16="http://schemas.microsoft.com/office/drawing/2014/main" id="{3BFCC0DA-C370-308C-F960-162A54ED80A9}"/>
                </a:ext>
              </a:extLst>
            </p:cNvPr>
            <p:cNvSpPr/>
            <p:nvPr/>
          </p:nvSpPr>
          <p:spPr>
            <a:xfrm>
              <a:off x="8128253" y="6567677"/>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83" name="object 80">
              <a:extLst>
                <a:ext uri="{FF2B5EF4-FFF2-40B4-BE49-F238E27FC236}">
                  <a16:creationId xmlns:a16="http://schemas.microsoft.com/office/drawing/2014/main" id="{0B2BD9DC-77BE-B7DB-1B06-DC08E187BDC0}"/>
                </a:ext>
              </a:extLst>
            </p:cNvPr>
            <p:cNvSpPr/>
            <p:nvPr/>
          </p:nvSpPr>
          <p:spPr>
            <a:xfrm>
              <a:off x="8128253" y="6683501"/>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84" name="object 81">
              <a:extLst>
                <a:ext uri="{FF2B5EF4-FFF2-40B4-BE49-F238E27FC236}">
                  <a16:creationId xmlns:a16="http://schemas.microsoft.com/office/drawing/2014/main" id="{AF203B83-1256-D985-D390-48CC85D19057}"/>
                </a:ext>
              </a:extLst>
            </p:cNvPr>
            <p:cNvSpPr/>
            <p:nvPr/>
          </p:nvSpPr>
          <p:spPr>
            <a:xfrm>
              <a:off x="8789936" y="6707809"/>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85" name="object 82">
              <a:extLst>
                <a:ext uri="{FF2B5EF4-FFF2-40B4-BE49-F238E27FC236}">
                  <a16:creationId xmlns:a16="http://schemas.microsoft.com/office/drawing/2014/main" id="{844C8832-544C-F581-A068-A531F48A283D}"/>
                </a:ext>
              </a:extLst>
            </p:cNvPr>
            <p:cNvSpPr/>
            <p:nvPr/>
          </p:nvSpPr>
          <p:spPr>
            <a:xfrm>
              <a:off x="8128253" y="6567677"/>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86" name="object 83">
            <a:extLst>
              <a:ext uri="{FF2B5EF4-FFF2-40B4-BE49-F238E27FC236}">
                <a16:creationId xmlns:a16="http://schemas.microsoft.com/office/drawing/2014/main" id="{B2DD92C9-9655-7D48-2A69-354B7CFC12CD}"/>
              </a:ext>
            </a:extLst>
          </p:cNvPr>
          <p:cNvSpPr txBox="1"/>
          <p:nvPr/>
        </p:nvSpPr>
        <p:spPr>
          <a:xfrm>
            <a:off x="8242375" y="6150087"/>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6</a:t>
            </a:r>
            <a:endParaRPr sz="1800">
              <a:latin typeface="Arial"/>
              <a:cs typeface="Arial"/>
            </a:endParaRPr>
          </a:p>
        </p:txBody>
      </p:sp>
      <p:sp>
        <p:nvSpPr>
          <p:cNvPr id="87" name="object 84">
            <a:extLst>
              <a:ext uri="{FF2B5EF4-FFF2-40B4-BE49-F238E27FC236}">
                <a16:creationId xmlns:a16="http://schemas.microsoft.com/office/drawing/2014/main" id="{4146F7E9-6C86-E26C-46C6-A627E0AE00DD}"/>
              </a:ext>
            </a:extLst>
          </p:cNvPr>
          <p:cNvSpPr txBox="1"/>
          <p:nvPr/>
        </p:nvSpPr>
        <p:spPr>
          <a:xfrm>
            <a:off x="7421930" y="4718594"/>
            <a:ext cx="49784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90" dirty="0">
                <a:latin typeface="Arial"/>
                <a:cs typeface="Arial"/>
              </a:rPr>
              <a:t>s</a:t>
            </a:r>
            <a:endParaRPr sz="1800">
              <a:latin typeface="Arial"/>
              <a:cs typeface="Arial"/>
            </a:endParaRPr>
          </a:p>
        </p:txBody>
      </p:sp>
      <p:sp>
        <p:nvSpPr>
          <p:cNvPr id="88" name="object 85">
            <a:extLst>
              <a:ext uri="{FF2B5EF4-FFF2-40B4-BE49-F238E27FC236}">
                <a16:creationId xmlns:a16="http://schemas.microsoft.com/office/drawing/2014/main" id="{7BEE4FC0-2502-BA1A-FEFE-A782B7754AFC}"/>
              </a:ext>
            </a:extLst>
          </p:cNvPr>
          <p:cNvSpPr txBox="1"/>
          <p:nvPr/>
        </p:nvSpPr>
        <p:spPr>
          <a:xfrm>
            <a:off x="9768509" y="5397227"/>
            <a:ext cx="1400175" cy="330835"/>
          </a:xfrm>
          <a:prstGeom prst="rect">
            <a:avLst/>
          </a:prstGeom>
        </p:spPr>
        <p:txBody>
          <a:bodyPr vert="horz" wrap="square" lIns="0" tIns="12700" rIns="0" bIns="0" rtlCol="0">
            <a:spAutoFit/>
          </a:bodyPr>
          <a:lstStyle/>
          <a:p>
            <a:pPr marL="12700">
              <a:lnSpc>
                <a:spcPct val="100000"/>
              </a:lnSpc>
              <a:spcBef>
                <a:spcPts val="100"/>
              </a:spcBef>
            </a:pPr>
            <a:r>
              <a:rPr sz="2000" spc="10" dirty="0">
                <a:latin typeface="Arial"/>
                <a:cs typeface="Arial"/>
              </a:rPr>
              <a:t>Compaction</a:t>
            </a:r>
            <a:endParaRPr sz="2000">
              <a:latin typeface="Arial"/>
              <a:cs typeface="Arial"/>
            </a:endParaRPr>
          </a:p>
        </p:txBody>
      </p:sp>
      <p:sp>
        <p:nvSpPr>
          <p:cNvPr id="170" name="object 86">
            <a:extLst>
              <a:ext uri="{FF2B5EF4-FFF2-40B4-BE49-F238E27FC236}">
                <a16:creationId xmlns:a16="http://schemas.microsoft.com/office/drawing/2014/main" id="{F678B608-FB07-D684-596D-5058950D8F79}"/>
              </a:ext>
            </a:extLst>
          </p:cNvPr>
          <p:cNvSpPr/>
          <p:nvPr/>
        </p:nvSpPr>
        <p:spPr>
          <a:xfrm>
            <a:off x="9474708" y="4862316"/>
            <a:ext cx="1969135" cy="1524000"/>
          </a:xfrm>
          <a:custGeom>
            <a:avLst/>
            <a:gdLst/>
            <a:ahLst/>
            <a:cxnLst/>
            <a:rect l="l" t="t" r="r" b="b"/>
            <a:pathLst>
              <a:path w="1969134" h="1524000">
                <a:moveTo>
                  <a:pt x="1860804" y="1355178"/>
                </a:moveTo>
                <a:lnTo>
                  <a:pt x="1557528" y="1186370"/>
                </a:lnTo>
                <a:lnTo>
                  <a:pt x="1557528" y="1284224"/>
                </a:lnTo>
                <a:lnTo>
                  <a:pt x="530733" y="1284224"/>
                </a:lnTo>
                <a:lnTo>
                  <a:pt x="481952" y="1281201"/>
                </a:lnTo>
                <a:lnTo>
                  <a:pt x="434987" y="1272349"/>
                </a:lnTo>
                <a:lnTo>
                  <a:pt x="390207" y="1258062"/>
                </a:lnTo>
                <a:lnTo>
                  <a:pt x="347954" y="1238669"/>
                </a:lnTo>
                <a:lnTo>
                  <a:pt x="308597" y="1214564"/>
                </a:lnTo>
                <a:lnTo>
                  <a:pt x="272503" y="1186103"/>
                </a:lnTo>
                <a:lnTo>
                  <a:pt x="240055" y="1153642"/>
                </a:lnTo>
                <a:lnTo>
                  <a:pt x="211582" y="1117549"/>
                </a:lnTo>
                <a:lnTo>
                  <a:pt x="187477" y="1078204"/>
                </a:lnTo>
                <a:lnTo>
                  <a:pt x="168097" y="1035951"/>
                </a:lnTo>
                <a:lnTo>
                  <a:pt x="153797" y="991158"/>
                </a:lnTo>
                <a:lnTo>
                  <a:pt x="144957" y="944194"/>
                </a:lnTo>
                <a:lnTo>
                  <a:pt x="141935" y="895413"/>
                </a:lnTo>
                <a:lnTo>
                  <a:pt x="141935" y="310896"/>
                </a:lnTo>
                <a:lnTo>
                  <a:pt x="0" y="310896"/>
                </a:lnTo>
                <a:lnTo>
                  <a:pt x="0" y="895413"/>
                </a:lnTo>
                <a:lnTo>
                  <a:pt x="2159" y="943724"/>
                </a:lnTo>
                <a:lnTo>
                  <a:pt x="8547" y="990815"/>
                </a:lnTo>
                <a:lnTo>
                  <a:pt x="18948" y="1036510"/>
                </a:lnTo>
                <a:lnTo>
                  <a:pt x="33197" y="1080604"/>
                </a:lnTo>
                <a:lnTo>
                  <a:pt x="51092" y="1122934"/>
                </a:lnTo>
                <a:lnTo>
                  <a:pt x="72453" y="1163294"/>
                </a:lnTo>
                <a:lnTo>
                  <a:pt x="97091" y="1201496"/>
                </a:lnTo>
                <a:lnTo>
                  <a:pt x="124815" y="1237361"/>
                </a:lnTo>
                <a:lnTo>
                  <a:pt x="155448" y="1270698"/>
                </a:lnTo>
                <a:lnTo>
                  <a:pt x="188785" y="1301330"/>
                </a:lnTo>
                <a:lnTo>
                  <a:pt x="224650" y="1329055"/>
                </a:lnTo>
                <a:lnTo>
                  <a:pt x="262851" y="1353693"/>
                </a:lnTo>
                <a:lnTo>
                  <a:pt x="303212" y="1375054"/>
                </a:lnTo>
                <a:lnTo>
                  <a:pt x="345541" y="1392948"/>
                </a:lnTo>
                <a:lnTo>
                  <a:pt x="389636" y="1407198"/>
                </a:lnTo>
                <a:lnTo>
                  <a:pt x="435330" y="1417599"/>
                </a:lnTo>
                <a:lnTo>
                  <a:pt x="482422" y="1423987"/>
                </a:lnTo>
                <a:lnTo>
                  <a:pt x="530733" y="1426146"/>
                </a:lnTo>
                <a:lnTo>
                  <a:pt x="1557528" y="1426146"/>
                </a:lnTo>
                <a:lnTo>
                  <a:pt x="1557528" y="1524000"/>
                </a:lnTo>
                <a:lnTo>
                  <a:pt x="1860804" y="1355178"/>
                </a:lnTo>
                <a:close/>
              </a:path>
              <a:path w="1969134" h="1524000">
                <a:moveTo>
                  <a:pt x="1969008" y="628586"/>
                </a:moveTo>
                <a:lnTo>
                  <a:pt x="1966836" y="580288"/>
                </a:lnTo>
                <a:lnTo>
                  <a:pt x="1960448" y="533196"/>
                </a:lnTo>
                <a:lnTo>
                  <a:pt x="1950046" y="487502"/>
                </a:lnTo>
                <a:lnTo>
                  <a:pt x="1935797" y="443407"/>
                </a:lnTo>
                <a:lnTo>
                  <a:pt x="1917903" y="401078"/>
                </a:lnTo>
                <a:lnTo>
                  <a:pt x="1896541" y="360718"/>
                </a:lnTo>
                <a:lnTo>
                  <a:pt x="1871903" y="322516"/>
                </a:lnTo>
                <a:lnTo>
                  <a:pt x="1844179" y="286651"/>
                </a:lnTo>
                <a:lnTo>
                  <a:pt x="1813560" y="253301"/>
                </a:lnTo>
                <a:lnTo>
                  <a:pt x="1780209" y="222681"/>
                </a:lnTo>
                <a:lnTo>
                  <a:pt x="1744345" y="194957"/>
                </a:lnTo>
                <a:lnTo>
                  <a:pt x="1706143" y="170319"/>
                </a:lnTo>
                <a:lnTo>
                  <a:pt x="1665782" y="148958"/>
                </a:lnTo>
                <a:lnTo>
                  <a:pt x="1623453" y="131064"/>
                </a:lnTo>
                <a:lnTo>
                  <a:pt x="1579359" y="116814"/>
                </a:lnTo>
                <a:lnTo>
                  <a:pt x="1533664" y="106413"/>
                </a:lnTo>
                <a:lnTo>
                  <a:pt x="1486573" y="100025"/>
                </a:lnTo>
                <a:lnTo>
                  <a:pt x="1438275" y="97853"/>
                </a:lnTo>
                <a:lnTo>
                  <a:pt x="411480" y="97853"/>
                </a:lnTo>
                <a:lnTo>
                  <a:pt x="411480" y="0"/>
                </a:lnTo>
                <a:lnTo>
                  <a:pt x="108204" y="168821"/>
                </a:lnTo>
                <a:lnTo>
                  <a:pt x="411480" y="337629"/>
                </a:lnTo>
                <a:lnTo>
                  <a:pt x="411480" y="239788"/>
                </a:lnTo>
                <a:lnTo>
                  <a:pt x="1438275" y="239788"/>
                </a:lnTo>
                <a:lnTo>
                  <a:pt x="1487043" y="242824"/>
                </a:lnTo>
                <a:lnTo>
                  <a:pt x="1534007" y="251663"/>
                </a:lnTo>
                <a:lnTo>
                  <a:pt x="1578787" y="265963"/>
                </a:lnTo>
                <a:lnTo>
                  <a:pt x="1621040" y="285343"/>
                </a:lnTo>
                <a:lnTo>
                  <a:pt x="1660398" y="309448"/>
                </a:lnTo>
                <a:lnTo>
                  <a:pt x="1696491" y="337921"/>
                </a:lnTo>
                <a:lnTo>
                  <a:pt x="1728939" y="370370"/>
                </a:lnTo>
                <a:lnTo>
                  <a:pt x="1757413" y="406463"/>
                </a:lnTo>
                <a:lnTo>
                  <a:pt x="1781517" y="445820"/>
                </a:lnTo>
                <a:lnTo>
                  <a:pt x="1800898" y="488073"/>
                </a:lnTo>
                <a:lnTo>
                  <a:pt x="1815198" y="532853"/>
                </a:lnTo>
                <a:lnTo>
                  <a:pt x="1824037" y="579818"/>
                </a:lnTo>
                <a:lnTo>
                  <a:pt x="1827072" y="628586"/>
                </a:lnTo>
                <a:lnTo>
                  <a:pt x="1827072" y="1213104"/>
                </a:lnTo>
                <a:lnTo>
                  <a:pt x="1969008" y="1213104"/>
                </a:lnTo>
                <a:lnTo>
                  <a:pt x="1969008" y="628586"/>
                </a:lnTo>
                <a:close/>
              </a:path>
            </a:pathLst>
          </a:custGeom>
          <a:solidFill>
            <a:srgbClr val="6C9048"/>
          </a:solidFill>
        </p:spPr>
        <p:txBody>
          <a:bodyPr wrap="square" lIns="0" tIns="0" rIns="0" bIns="0" rtlCol="0"/>
          <a:lstStyle/>
          <a:p>
            <a:endParaRPr/>
          </a:p>
        </p:txBody>
      </p:sp>
      <p:sp>
        <p:nvSpPr>
          <p:cNvPr id="3" name="object 12">
            <a:extLst>
              <a:ext uri="{FF2B5EF4-FFF2-40B4-BE49-F238E27FC236}">
                <a16:creationId xmlns:a16="http://schemas.microsoft.com/office/drawing/2014/main" id="{2E5F3D4E-9ED7-4307-2BE7-96F6A5E12E56}"/>
              </a:ext>
            </a:extLst>
          </p:cNvPr>
          <p:cNvSpPr txBox="1"/>
          <p:nvPr/>
        </p:nvSpPr>
        <p:spPr>
          <a:xfrm>
            <a:off x="4329519" y="1820370"/>
            <a:ext cx="1754505" cy="299720"/>
          </a:xfrm>
          <a:prstGeom prst="rect">
            <a:avLst/>
          </a:prstGeom>
        </p:spPr>
        <p:txBody>
          <a:bodyPr vert="horz" wrap="square" lIns="0" tIns="12700" rIns="0" bIns="0" rtlCol="0">
            <a:spAutoFit/>
          </a:bodyPr>
          <a:lstStyle/>
          <a:p>
            <a:pPr marL="12700" algn="ctr">
              <a:lnSpc>
                <a:spcPct val="100000"/>
              </a:lnSpc>
              <a:spcBef>
                <a:spcPts val="100"/>
              </a:spcBef>
            </a:pPr>
            <a:r>
              <a:rPr sz="1800" spc="-30" dirty="0" err="1">
                <a:latin typeface="Arial"/>
                <a:cs typeface="Arial"/>
              </a:rPr>
              <a:t>MemTable</a:t>
            </a:r>
            <a:endParaRPr sz="1800" dirty="0">
              <a:latin typeface="Arial"/>
              <a:cs typeface="Arial"/>
            </a:endParaRPr>
          </a:p>
        </p:txBody>
      </p:sp>
      <p:sp>
        <p:nvSpPr>
          <p:cNvPr id="4" name="object 20">
            <a:extLst>
              <a:ext uri="{FF2B5EF4-FFF2-40B4-BE49-F238E27FC236}">
                <a16:creationId xmlns:a16="http://schemas.microsoft.com/office/drawing/2014/main" id="{5836436D-79B1-AF77-5560-9C4D28DBA137}"/>
              </a:ext>
            </a:extLst>
          </p:cNvPr>
          <p:cNvSpPr txBox="1"/>
          <p:nvPr/>
        </p:nvSpPr>
        <p:spPr>
          <a:xfrm>
            <a:off x="4267961" y="3590470"/>
            <a:ext cx="2173224" cy="289823"/>
          </a:xfrm>
          <a:prstGeom prst="rect">
            <a:avLst/>
          </a:prstGeom>
        </p:spPr>
        <p:txBody>
          <a:bodyPr vert="horz" wrap="square" lIns="0" tIns="12700" rIns="0" bIns="0" rtlCol="0">
            <a:spAutoFit/>
          </a:bodyPr>
          <a:lstStyle/>
          <a:p>
            <a:pPr marL="12700" algn="ctr">
              <a:lnSpc>
                <a:spcPct val="100000"/>
              </a:lnSpc>
              <a:spcBef>
                <a:spcPts val="100"/>
              </a:spcBef>
            </a:pPr>
            <a:r>
              <a:rPr lang="en-US" altLang="zh-CN" sz="1800" spc="-30" dirty="0">
                <a:latin typeface="Arial"/>
                <a:cs typeface="Arial"/>
              </a:rPr>
              <a:t>Immutable</a:t>
            </a:r>
            <a:r>
              <a:rPr lang="zh-CN" altLang="en-US" sz="1800" spc="-30" dirty="0">
                <a:latin typeface="Arial"/>
                <a:cs typeface="Arial"/>
              </a:rPr>
              <a:t> </a:t>
            </a:r>
            <a:r>
              <a:rPr sz="1800" spc="-30" dirty="0" err="1">
                <a:latin typeface="Arial"/>
                <a:cs typeface="Arial"/>
              </a:rPr>
              <a:t>MemTable</a:t>
            </a:r>
            <a:endParaRPr sz="1800" dirty="0">
              <a:latin typeface="Arial"/>
              <a:cs typeface="Arial"/>
            </a:endParaRPr>
          </a:p>
        </p:txBody>
      </p:sp>
    </p:spTree>
    <p:extLst>
      <p:ext uri="{BB962C8B-B14F-4D97-AF65-F5344CB8AC3E}">
        <p14:creationId xmlns:p14="http://schemas.microsoft.com/office/powerpoint/2010/main" val="33838499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9250"/>
            <a:ext cx="10515600" cy="1325563"/>
          </a:xfrm>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的写入</a:t>
            </a:r>
          </a:p>
        </p:txBody>
      </p:sp>
      <p:sp>
        <p:nvSpPr>
          <p:cNvPr id="3" name="object 2">
            <a:extLst>
              <a:ext uri="{FF2B5EF4-FFF2-40B4-BE49-F238E27FC236}">
                <a16:creationId xmlns:a16="http://schemas.microsoft.com/office/drawing/2014/main" id="{B015D1FA-B8C1-C5E3-E9C3-21A844CA3845}"/>
              </a:ext>
            </a:extLst>
          </p:cNvPr>
          <p:cNvSpPr/>
          <p:nvPr/>
        </p:nvSpPr>
        <p:spPr>
          <a:xfrm>
            <a:off x="3683508" y="2839652"/>
            <a:ext cx="6324600" cy="4002404"/>
          </a:xfrm>
          <a:custGeom>
            <a:avLst/>
            <a:gdLst/>
            <a:ahLst/>
            <a:cxnLst/>
            <a:rect l="l" t="t" r="r" b="b"/>
            <a:pathLst>
              <a:path w="6324600" h="4002404">
                <a:moveTo>
                  <a:pt x="5657583" y="0"/>
                </a:moveTo>
                <a:lnTo>
                  <a:pt x="667016" y="0"/>
                </a:lnTo>
                <a:lnTo>
                  <a:pt x="619380" y="1674"/>
                </a:lnTo>
                <a:lnTo>
                  <a:pt x="572648" y="6623"/>
                </a:lnTo>
                <a:lnTo>
                  <a:pt x="526932" y="14733"/>
                </a:lnTo>
                <a:lnTo>
                  <a:pt x="482347" y="25892"/>
                </a:lnTo>
                <a:lnTo>
                  <a:pt x="439004" y="39987"/>
                </a:lnTo>
                <a:lnTo>
                  <a:pt x="397017" y="56904"/>
                </a:lnTo>
                <a:lnTo>
                  <a:pt x="356499" y="76531"/>
                </a:lnTo>
                <a:lnTo>
                  <a:pt x="317561" y="98755"/>
                </a:lnTo>
                <a:lnTo>
                  <a:pt x="280318" y="123464"/>
                </a:lnTo>
                <a:lnTo>
                  <a:pt x="244881" y="150543"/>
                </a:lnTo>
                <a:lnTo>
                  <a:pt x="211365" y="179881"/>
                </a:lnTo>
                <a:lnTo>
                  <a:pt x="179881" y="211365"/>
                </a:lnTo>
                <a:lnTo>
                  <a:pt x="150543" y="244881"/>
                </a:lnTo>
                <a:lnTo>
                  <a:pt x="123464" y="280318"/>
                </a:lnTo>
                <a:lnTo>
                  <a:pt x="98755" y="317561"/>
                </a:lnTo>
                <a:lnTo>
                  <a:pt x="76531" y="356499"/>
                </a:lnTo>
                <a:lnTo>
                  <a:pt x="56904" y="397017"/>
                </a:lnTo>
                <a:lnTo>
                  <a:pt x="39987" y="439004"/>
                </a:lnTo>
                <a:lnTo>
                  <a:pt x="25892" y="482347"/>
                </a:lnTo>
                <a:lnTo>
                  <a:pt x="14733" y="526932"/>
                </a:lnTo>
                <a:lnTo>
                  <a:pt x="6623" y="572648"/>
                </a:lnTo>
                <a:lnTo>
                  <a:pt x="1674" y="619380"/>
                </a:lnTo>
                <a:lnTo>
                  <a:pt x="0" y="667016"/>
                </a:lnTo>
                <a:lnTo>
                  <a:pt x="0" y="3335007"/>
                </a:lnTo>
                <a:lnTo>
                  <a:pt x="1674" y="3382643"/>
                </a:lnTo>
                <a:lnTo>
                  <a:pt x="6623" y="3429375"/>
                </a:lnTo>
                <a:lnTo>
                  <a:pt x="14733" y="3475091"/>
                </a:lnTo>
                <a:lnTo>
                  <a:pt x="25892" y="3519676"/>
                </a:lnTo>
                <a:lnTo>
                  <a:pt x="39987" y="3563019"/>
                </a:lnTo>
                <a:lnTo>
                  <a:pt x="56904" y="3605006"/>
                </a:lnTo>
                <a:lnTo>
                  <a:pt x="76531" y="3645524"/>
                </a:lnTo>
                <a:lnTo>
                  <a:pt x="98755" y="3684462"/>
                </a:lnTo>
                <a:lnTo>
                  <a:pt x="123464" y="3721705"/>
                </a:lnTo>
                <a:lnTo>
                  <a:pt x="150543" y="3757142"/>
                </a:lnTo>
                <a:lnTo>
                  <a:pt x="179881" y="3790658"/>
                </a:lnTo>
                <a:lnTo>
                  <a:pt x="211365" y="3822142"/>
                </a:lnTo>
                <a:lnTo>
                  <a:pt x="244881" y="3851480"/>
                </a:lnTo>
                <a:lnTo>
                  <a:pt x="280318" y="3878559"/>
                </a:lnTo>
                <a:lnTo>
                  <a:pt x="317561" y="3903268"/>
                </a:lnTo>
                <a:lnTo>
                  <a:pt x="356499" y="3925492"/>
                </a:lnTo>
                <a:lnTo>
                  <a:pt x="397017" y="3945119"/>
                </a:lnTo>
                <a:lnTo>
                  <a:pt x="439004" y="3962036"/>
                </a:lnTo>
                <a:lnTo>
                  <a:pt x="482347" y="3976131"/>
                </a:lnTo>
                <a:lnTo>
                  <a:pt x="526932" y="3987290"/>
                </a:lnTo>
                <a:lnTo>
                  <a:pt x="572648" y="3995400"/>
                </a:lnTo>
                <a:lnTo>
                  <a:pt x="619380" y="4000349"/>
                </a:lnTo>
                <a:lnTo>
                  <a:pt x="667016" y="4002024"/>
                </a:lnTo>
                <a:lnTo>
                  <a:pt x="5657583" y="4002024"/>
                </a:lnTo>
                <a:lnTo>
                  <a:pt x="5705219" y="4000349"/>
                </a:lnTo>
                <a:lnTo>
                  <a:pt x="5751951" y="3995400"/>
                </a:lnTo>
                <a:lnTo>
                  <a:pt x="5797667" y="3987290"/>
                </a:lnTo>
                <a:lnTo>
                  <a:pt x="5842252" y="3976131"/>
                </a:lnTo>
                <a:lnTo>
                  <a:pt x="5885595" y="3962036"/>
                </a:lnTo>
                <a:lnTo>
                  <a:pt x="5927582" y="3945119"/>
                </a:lnTo>
                <a:lnTo>
                  <a:pt x="5968100" y="3925492"/>
                </a:lnTo>
                <a:lnTo>
                  <a:pt x="6007038" y="3903268"/>
                </a:lnTo>
                <a:lnTo>
                  <a:pt x="6044281" y="3878559"/>
                </a:lnTo>
                <a:lnTo>
                  <a:pt x="6079718" y="3851480"/>
                </a:lnTo>
                <a:lnTo>
                  <a:pt x="6113234" y="3822142"/>
                </a:lnTo>
                <a:lnTo>
                  <a:pt x="6144718" y="3790658"/>
                </a:lnTo>
                <a:lnTo>
                  <a:pt x="6174056" y="3757142"/>
                </a:lnTo>
                <a:lnTo>
                  <a:pt x="6201135" y="3721705"/>
                </a:lnTo>
                <a:lnTo>
                  <a:pt x="6225844" y="3684462"/>
                </a:lnTo>
                <a:lnTo>
                  <a:pt x="6248068" y="3645524"/>
                </a:lnTo>
                <a:lnTo>
                  <a:pt x="6267695" y="3605006"/>
                </a:lnTo>
                <a:lnTo>
                  <a:pt x="6284612" y="3563019"/>
                </a:lnTo>
                <a:lnTo>
                  <a:pt x="6298707" y="3519676"/>
                </a:lnTo>
                <a:lnTo>
                  <a:pt x="6309866" y="3475091"/>
                </a:lnTo>
                <a:lnTo>
                  <a:pt x="6317976" y="3429375"/>
                </a:lnTo>
                <a:lnTo>
                  <a:pt x="6322925" y="3382643"/>
                </a:lnTo>
                <a:lnTo>
                  <a:pt x="6324600" y="3335007"/>
                </a:lnTo>
                <a:lnTo>
                  <a:pt x="6324600" y="667016"/>
                </a:lnTo>
                <a:lnTo>
                  <a:pt x="6322925" y="619380"/>
                </a:lnTo>
                <a:lnTo>
                  <a:pt x="6317976" y="572648"/>
                </a:lnTo>
                <a:lnTo>
                  <a:pt x="6309866" y="526932"/>
                </a:lnTo>
                <a:lnTo>
                  <a:pt x="6298707" y="482347"/>
                </a:lnTo>
                <a:lnTo>
                  <a:pt x="6284612" y="439004"/>
                </a:lnTo>
                <a:lnTo>
                  <a:pt x="6267695" y="397017"/>
                </a:lnTo>
                <a:lnTo>
                  <a:pt x="6248068" y="356499"/>
                </a:lnTo>
                <a:lnTo>
                  <a:pt x="6225844" y="317561"/>
                </a:lnTo>
                <a:lnTo>
                  <a:pt x="6201135" y="280318"/>
                </a:lnTo>
                <a:lnTo>
                  <a:pt x="6174056" y="244881"/>
                </a:lnTo>
                <a:lnTo>
                  <a:pt x="6144718" y="211365"/>
                </a:lnTo>
                <a:lnTo>
                  <a:pt x="6113234" y="179881"/>
                </a:lnTo>
                <a:lnTo>
                  <a:pt x="6079718" y="150543"/>
                </a:lnTo>
                <a:lnTo>
                  <a:pt x="6044281" y="123464"/>
                </a:lnTo>
                <a:lnTo>
                  <a:pt x="6007038" y="98755"/>
                </a:lnTo>
                <a:lnTo>
                  <a:pt x="5968100" y="76531"/>
                </a:lnTo>
                <a:lnTo>
                  <a:pt x="5927582" y="56904"/>
                </a:lnTo>
                <a:lnTo>
                  <a:pt x="5885595" y="39987"/>
                </a:lnTo>
                <a:lnTo>
                  <a:pt x="5842252" y="25892"/>
                </a:lnTo>
                <a:lnTo>
                  <a:pt x="5797667" y="14733"/>
                </a:lnTo>
                <a:lnTo>
                  <a:pt x="5751951" y="6623"/>
                </a:lnTo>
                <a:lnTo>
                  <a:pt x="5705219" y="1674"/>
                </a:lnTo>
                <a:lnTo>
                  <a:pt x="5657583" y="0"/>
                </a:lnTo>
                <a:close/>
              </a:path>
            </a:pathLst>
          </a:custGeom>
          <a:solidFill>
            <a:srgbClr val="C3819D"/>
          </a:solidFill>
        </p:spPr>
        <p:txBody>
          <a:bodyPr wrap="square" lIns="0" tIns="0" rIns="0" bIns="0" rtlCol="0"/>
          <a:lstStyle/>
          <a:p>
            <a:endParaRPr/>
          </a:p>
        </p:txBody>
      </p:sp>
      <p:sp>
        <p:nvSpPr>
          <p:cNvPr id="4" name="object 4">
            <a:extLst>
              <a:ext uri="{FF2B5EF4-FFF2-40B4-BE49-F238E27FC236}">
                <a16:creationId xmlns:a16="http://schemas.microsoft.com/office/drawing/2014/main" id="{6ADD99C2-A85D-2B38-47A3-61D9BBEAA10B}"/>
              </a:ext>
            </a:extLst>
          </p:cNvPr>
          <p:cNvSpPr txBox="1"/>
          <p:nvPr/>
        </p:nvSpPr>
        <p:spPr>
          <a:xfrm>
            <a:off x="713740" y="1689286"/>
            <a:ext cx="1638300" cy="330835"/>
          </a:xfrm>
          <a:prstGeom prst="rect">
            <a:avLst/>
          </a:prstGeom>
        </p:spPr>
        <p:txBody>
          <a:bodyPr vert="horz" wrap="square" lIns="0" tIns="13335" rIns="0" bIns="0" rtlCol="0">
            <a:spAutoFit/>
          </a:bodyPr>
          <a:lstStyle/>
          <a:p>
            <a:pPr marL="12700">
              <a:lnSpc>
                <a:spcPct val="100000"/>
              </a:lnSpc>
              <a:spcBef>
                <a:spcPts val="105"/>
              </a:spcBef>
            </a:pPr>
            <a:r>
              <a:rPr sz="2000" spc="60" dirty="0">
                <a:latin typeface="Arial"/>
                <a:cs typeface="Arial"/>
              </a:rPr>
              <a:t>Write</a:t>
            </a:r>
            <a:r>
              <a:rPr sz="2000" spc="-210" dirty="0">
                <a:latin typeface="Arial"/>
                <a:cs typeface="Arial"/>
              </a:rPr>
              <a:t> </a:t>
            </a:r>
            <a:r>
              <a:rPr sz="2000" spc="-25" dirty="0">
                <a:latin typeface="Arial"/>
                <a:cs typeface="Arial"/>
              </a:rPr>
              <a:t>Request</a:t>
            </a:r>
            <a:endParaRPr sz="2000">
              <a:latin typeface="Arial"/>
              <a:cs typeface="Arial"/>
            </a:endParaRPr>
          </a:p>
        </p:txBody>
      </p:sp>
      <p:sp>
        <p:nvSpPr>
          <p:cNvPr id="5" name="object 5">
            <a:extLst>
              <a:ext uri="{FF2B5EF4-FFF2-40B4-BE49-F238E27FC236}">
                <a16:creationId xmlns:a16="http://schemas.microsoft.com/office/drawing/2014/main" id="{62A781DE-EB87-B94F-F869-56E6F5E57DA3}"/>
              </a:ext>
            </a:extLst>
          </p:cNvPr>
          <p:cNvSpPr txBox="1"/>
          <p:nvPr/>
        </p:nvSpPr>
        <p:spPr>
          <a:xfrm>
            <a:off x="4787394" y="851191"/>
            <a:ext cx="965200" cy="330835"/>
          </a:xfrm>
          <a:prstGeom prst="rect">
            <a:avLst/>
          </a:prstGeom>
        </p:spPr>
        <p:txBody>
          <a:bodyPr vert="horz" wrap="square" lIns="0" tIns="13335" rIns="0" bIns="0" rtlCol="0">
            <a:spAutoFit/>
          </a:bodyPr>
          <a:lstStyle/>
          <a:p>
            <a:pPr marL="12700">
              <a:lnSpc>
                <a:spcPct val="100000"/>
              </a:lnSpc>
              <a:spcBef>
                <a:spcPts val="105"/>
              </a:spcBef>
            </a:pPr>
            <a:r>
              <a:rPr sz="2000" spc="35" dirty="0">
                <a:latin typeface="Arial"/>
                <a:cs typeface="Arial"/>
              </a:rPr>
              <a:t>M</a:t>
            </a:r>
            <a:r>
              <a:rPr sz="2000" spc="-60" dirty="0">
                <a:latin typeface="Arial"/>
                <a:cs typeface="Arial"/>
              </a:rPr>
              <a:t>e</a:t>
            </a:r>
            <a:r>
              <a:rPr sz="2000" spc="25" dirty="0">
                <a:latin typeface="Arial"/>
                <a:cs typeface="Arial"/>
              </a:rPr>
              <a:t>mo</a:t>
            </a:r>
            <a:r>
              <a:rPr sz="2000" spc="60" dirty="0">
                <a:latin typeface="Arial"/>
                <a:cs typeface="Arial"/>
              </a:rPr>
              <a:t>ry</a:t>
            </a:r>
            <a:endParaRPr sz="2000">
              <a:latin typeface="Arial"/>
              <a:cs typeface="Arial"/>
            </a:endParaRPr>
          </a:p>
        </p:txBody>
      </p:sp>
      <p:sp>
        <p:nvSpPr>
          <p:cNvPr id="89" name="object 6">
            <a:extLst>
              <a:ext uri="{FF2B5EF4-FFF2-40B4-BE49-F238E27FC236}">
                <a16:creationId xmlns:a16="http://schemas.microsoft.com/office/drawing/2014/main" id="{F024DCAE-C821-1D9A-EBBE-F71CE677686D}"/>
              </a:ext>
            </a:extLst>
          </p:cNvPr>
          <p:cNvSpPr txBox="1"/>
          <p:nvPr/>
        </p:nvSpPr>
        <p:spPr>
          <a:xfrm>
            <a:off x="4599940" y="2457382"/>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90" name="object 7">
            <a:extLst>
              <a:ext uri="{FF2B5EF4-FFF2-40B4-BE49-F238E27FC236}">
                <a16:creationId xmlns:a16="http://schemas.microsoft.com/office/drawing/2014/main" id="{63AF724E-264E-BF22-7B88-93F6DC1904B7}"/>
              </a:ext>
            </a:extLst>
          </p:cNvPr>
          <p:cNvSpPr txBox="1"/>
          <p:nvPr/>
        </p:nvSpPr>
        <p:spPr>
          <a:xfrm>
            <a:off x="8205190" y="2410747"/>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91" name="object 8">
            <a:extLst>
              <a:ext uri="{FF2B5EF4-FFF2-40B4-BE49-F238E27FC236}">
                <a16:creationId xmlns:a16="http://schemas.microsoft.com/office/drawing/2014/main" id="{71995729-1CB3-8810-EB6B-FF2F7B88B986}"/>
              </a:ext>
            </a:extLst>
          </p:cNvPr>
          <p:cNvSpPr txBox="1"/>
          <p:nvPr/>
        </p:nvSpPr>
        <p:spPr>
          <a:xfrm>
            <a:off x="8257540" y="887916"/>
            <a:ext cx="2105660" cy="330835"/>
          </a:xfrm>
          <a:prstGeom prst="rect">
            <a:avLst/>
          </a:prstGeom>
        </p:spPr>
        <p:txBody>
          <a:bodyPr vert="horz" wrap="square" lIns="0" tIns="13335" rIns="0" bIns="0" rtlCol="0">
            <a:spAutoFit/>
          </a:bodyPr>
          <a:lstStyle/>
          <a:p>
            <a:pPr marL="12700">
              <a:lnSpc>
                <a:spcPct val="100000"/>
              </a:lnSpc>
              <a:spcBef>
                <a:spcPts val="105"/>
              </a:spcBef>
            </a:pPr>
            <a:r>
              <a:rPr sz="2000" spc="15" dirty="0">
                <a:latin typeface="Arial"/>
                <a:cs typeface="Arial"/>
              </a:rPr>
              <a:t>Persistent</a:t>
            </a:r>
            <a:r>
              <a:rPr sz="2000" spc="-220" dirty="0">
                <a:latin typeface="Arial"/>
                <a:cs typeface="Arial"/>
              </a:rPr>
              <a:t> </a:t>
            </a:r>
            <a:r>
              <a:rPr sz="2000" spc="-20" dirty="0">
                <a:latin typeface="Arial"/>
                <a:cs typeface="Arial"/>
              </a:rPr>
              <a:t>Storage</a:t>
            </a:r>
            <a:endParaRPr sz="2000">
              <a:latin typeface="Arial"/>
              <a:cs typeface="Arial"/>
            </a:endParaRPr>
          </a:p>
        </p:txBody>
      </p:sp>
      <p:sp>
        <p:nvSpPr>
          <p:cNvPr id="92" name="object 9">
            <a:extLst>
              <a:ext uri="{FF2B5EF4-FFF2-40B4-BE49-F238E27FC236}">
                <a16:creationId xmlns:a16="http://schemas.microsoft.com/office/drawing/2014/main" id="{963B9532-B015-B64B-5520-5EF741F270F9}"/>
              </a:ext>
            </a:extLst>
          </p:cNvPr>
          <p:cNvSpPr txBox="1"/>
          <p:nvPr/>
        </p:nvSpPr>
        <p:spPr>
          <a:xfrm>
            <a:off x="4015400" y="4728187"/>
            <a:ext cx="643255" cy="330835"/>
          </a:xfrm>
          <a:prstGeom prst="rect">
            <a:avLst/>
          </a:prstGeom>
        </p:spPr>
        <p:txBody>
          <a:bodyPr vert="horz" wrap="square" lIns="0" tIns="12700" rIns="0" bIns="0" rtlCol="0">
            <a:spAutoFit/>
          </a:bodyPr>
          <a:lstStyle/>
          <a:p>
            <a:pPr marL="12700">
              <a:lnSpc>
                <a:spcPct val="100000"/>
              </a:lnSpc>
              <a:spcBef>
                <a:spcPts val="100"/>
              </a:spcBef>
            </a:pPr>
            <a:r>
              <a:rPr sz="2000" spc="-170" dirty="0">
                <a:latin typeface="Arial"/>
                <a:cs typeface="Arial"/>
              </a:rPr>
              <a:t>F</a:t>
            </a:r>
            <a:r>
              <a:rPr sz="2000" spc="114" dirty="0">
                <a:latin typeface="Arial"/>
                <a:cs typeface="Arial"/>
              </a:rPr>
              <a:t>l</a:t>
            </a:r>
            <a:r>
              <a:rPr sz="2000" spc="60" dirty="0">
                <a:latin typeface="Arial"/>
                <a:cs typeface="Arial"/>
              </a:rPr>
              <a:t>u</a:t>
            </a:r>
            <a:r>
              <a:rPr sz="2000" spc="-30" dirty="0">
                <a:latin typeface="Arial"/>
                <a:cs typeface="Arial"/>
              </a:rPr>
              <a:t>sh</a:t>
            </a:r>
            <a:endParaRPr sz="2000">
              <a:latin typeface="Arial"/>
              <a:cs typeface="Arial"/>
            </a:endParaRPr>
          </a:p>
        </p:txBody>
      </p:sp>
      <p:grpSp>
        <p:nvGrpSpPr>
          <p:cNvPr id="93" name="object 10">
            <a:extLst>
              <a:ext uri="{FF2B5EF4-FFF2-40B4-BE49-F238E27FC236}">
                <a16:creationId xmlns:a16="http://schemas.microsoft.com/office/drawing/2014/main" id="{FB7AB021-DB6A-4E7A-FF18-0A6539A36ACE}"/>
              </a:ext>
            </a:extLst>
          </p:cNvPr>
          <p:cNvGrpSpPr/>
          <p:nvPr/>
        </p:nvGrpSpPr>
        <p:grpSpPr>
          <a:xfrm>
            <a:off x="3976052" y="1378072"/>
            <a:ext cx="2464435" cy="901065"/>
            <a:chOff x="3976052" y="2182304"/>
            <a:chExt cx="2464435" cy="901065"/>
          </a:xfrm>
        </p:grpSpPr>
        <p:sp>
          <p:nvSpPr>
            <p:cNvPr id="94" name="object 11">
              <a:extLst>
                <a:ext uri="{FF2B5EF4-FFF2-40B4-BE49-F238E27FC236}">
                  <a16:creationId xmlns:a16="http://schemas.microsoft.com/office/drawing/2014/main" id="{78C095AA-3310-A926-4B9F-2940CB4B48B0}"/>
                </a:ext>
              </a:extLst>
            </p:cNvPr>
            <p:cNvSpPr/>
            <p:nvPr/>
          </p:nvSpPr>
          <p:spPr>
            <a:xfrm>
              <a:off x="3989070" y="2195322"/>
              <a:ext cx="2438400" cy="875030"/>
            </a:xfrm>
            <a:custGeom>
              <a:avLst/>
              <a:gdLst/>
              <a:ahLst/>
              <a:cxnLst/>
              <a:rect l="l" t="t" r="r" b="b"/>
              <a:pathLst>
                <a:path w="2438400" h="875030">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95" name="object 12">
              <a:extLst>
                <a:ext uri="{FF2B5EF4-FFF2-40B4-BE49-F238E27FC236}">
                  <a16:creationId xmlns:a16="http://schemas.microsoft.com/office/drawing/2014/main" id="{BBF00497-3671-E87D-DAA5-7AF2E6DCFB5D}"/>
                </a:ext>
              </a:extLst>
            </p:cNvPr>
            <p:cNvSpPr/>
            <p:nvPr/>
          </p:nvSpPr>
          <p:spPr>
            <a:xfrm>
              <a:off x="3989070" y="2195322"/>
              <a:ext cx="2438400" cy="875030"/>
            </a:xfrm>
            <a:custGeom>
              <a:avLst/>
              <a:gdLst/>
              <a:ahLst/>
              <a:cxnLst/>
              <a:rect l="l" t="t" r="r" b="b"/>
              <a:pathLst>
                <a:path w="2438400" h="875030">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grpSp>
        <p:nvGrpSpPr>
          <p:cNvPr id="97" name="object 14">
            <a:extLst>
              <a:ext uri="{FF2B5EF4-FFF2-40B4-BE49-F238E27FC236}">
                <a16:creationId xmlns:a16="http://schemas.microsoft.com/office/drawing/2014/main" id="{EA87699A-C10D-07D8-041D-F15B2AF8CDBB}"/>
              </a:ext>
            </a:extLst>
          </p:cNvPr>
          <p:cNvGrpSpPr/>
          <p:nvPr/>
        </p:nvGrpSpPr>
        <p:grpSpPr>
          <a:xfrm>
            <a:off x="3989768" y="2995036"/>
            <a:ext cx="2464435" cy="902335"/>
            <a:chOff x="3989768" y="3799268"/>
            <a:chExt cx="2464435" cy="902335"/>
          </a:xfrm>
        </p:grpSpPr>
        <p:sp>
          <p:nvSpPr>
            <p:cNvPr id="98" name="object 15">
              <a:extLst>
                <a:ext uri="{FF2B5EF4-FFF2-40B4-BE49-F238E27FC236}">
                  <a16:creationId xmlns:a16="http://schemas.microsoft.com/office/drawing/2014/main" id="{981E2E95-BC57-23F3-B754-60D084E95BD1}"/>
                </a:ext>
              </a:extLst>
            </p:cNvPr>
            <p:cNvSpPr/>
            <p:nvPr/>
          </p:nvSpPr>
          <p:spPr>
            <a:xfrm>
              <a:off x="4002785" y="38122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99" name="object 16">
              <a:extLst>
                <a:ext uri="{FF2B5EF4-FFF2-40B4-BE49-F238E27FC236}">
                  <a16:creationId xmlns:a16="http://schemas.microsoft.com/office/drawing/2014/main" id="{54CC5B93-CBE1-A7A7-D46E-A1BFEC1EFA48}"/>
                </a:ext>
              </a:extLst>
            </p:cNvPr>
            <p:cNvSpPr/>
            <p:nvPr/>
          </p:nvSpPr>
          <p:spPr>
            <a:xfrm>
              <a:off x="4002785" y="38122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sp>
        <p:nvSpPr>
          <p:cNvPr id="100" name="object 17">
            <a:extLst>
              <a:ext uri="{FF2B5EF4-FFF2-40B4-BE49-F238E27FC236}">
                <a16:creationId xmlns:a16="http://schemas.microsoft.com/office/drawing/2014/main" id="{12CB72DA-1263-D462-97BE-D163F37F8A28}"/>
              </a:ext>
            </a:extLst>
          </p:cNvPr>
          <p:cNvSpPr txBox="1"/>
          <p:nvPr/>
        </p:nvSpPr>
        <p:spPr>
          <a:xfrm>
            <a:off x="4680165" y="3272823"/>
            <a:ext cx="1080135" cy="299720"/>
          </a:xfrm>
          <a:prstGeom prst="rect">
            <a:avLst/>
          </a:prstGeom>
        </p:spPr>
        <p:txBody>
          <a:bodyPr vert="horz" wrap="square" lIns="0" tIns="12700" rIns="0" bIns="0" rtlCol="0">
            <a:spAutoFit/>
          </a:bodyPr>
          <a:lstStyle/>
          <a:p>
            <a:pPr marL="12700">
              <a:lnSpc>
                <a:spcPct val="100000"/>
              </a:lnSpc>
              <a:spcBef>
                <a:spcPts val="100"/>
              </a:spcBef>
            </a:pPr>
            <a:r>
              <a:rPr sz="1800" spc="-30" dirty="0">
                <a:latin typeface="Arial"/>
                <a:cs typeface="Arial"/>
              </a:rPr>
              <a:t>MemTable</a:t>
            </a:r>
            <a:endParaRPr sz="1800">
              <a:latin typeface="Arial"/>
              <a:cs typeface="Arial"/>
            </a:endParaRPr>
          </a:p>
        </p:txBody>
      </p:sp>
      <p:grpSp>
        <p:nvGrpSpPr>
          <p:cNvPr id="101" name="object 18">
            <a:extLst>
              <a:ext uri="{FF2B5EF4-FFF2-40B4-BE49-F238E27FC236}">
                <a16:creationId xmlns:a16="http://schemas.microsoft.com/office/drawing/2014/main" id="{73FF965F-C6D3-8384-1387-FB436B5C05C4}"/>
              </a:ext>
            </a:extLst>
          </p:cNvPr>
          <p:cNvGrpSpPr/>
          <p:nvPr/>
        </p:nvGrpSpPr>
        <p:grpSpPr>
          <a:xfrm>
            <a:off x="4142168" y="3147436"/>
            <a:ext cx="2464435" cy="902335"/>
            <a:chOff x="4142168" y="3951668"/>
            <a:chExt cx="2464435" cy="902335"/>
          </a:xfrm>
        </p:grpSpPr>
        <p:sp>
          <p:nvSpPr>
            <p:cNvPr id="102" name="object 19">
              <a:extLst>
                <a:ext uri="{FF2B5EF4-FFF2-40B4-BE49-F238E27FC236}">
                  <a16:creationId xmlns:a16="http://schemas.microsoft.com/office/drawing/2014/main" id="{56D86434-E038-B123-D960-55B8BD0D6CE5}"/>
                </a:ext>
              </a:extLst>
            </p:cNvPr>
            <p:cNvSpPr/>
            <p:nvPr/>
          </p:nvSpPr>
          <p:spPr>
            <a:xfrm>
              <a:off x="4155185" y="39646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103" name="object 20">
              <a:extLst>
                <a:ext uri="{FF2B5EF4-FFF2-40B4-BE49-F238E27FC236}">
                  <a16:creationId xmlns:a16="http://schemas.microsoft.com/office/drawing/2014/main" id="{ECA4A606-5734-83F3-349E-0A17028168BA}"/>
                </a:ext>
              </a:extLst>
            </p:cNvPr>
            <p:cNvSpPr/>
            <p:nvPr/>
          </p:nvSpPr>
          <p:spPr>
            <a:xfrm>
              <a:off x="4155185" y="39646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grpSp>
        <p:nvGrpSpPr>
          <p:cNvPr id="105" name="object 22">
            <a:extLst>
              <a:ext uri="{FF2B5EF4-FFF2-40B4-BE49-F238E27FC236}">
                <a16:creationId xmlns:a16="http://schemas.microsoft.com/office/drawing/2014/main" id="{723686FB-07CC-B533-7D1D-A0245CEBF0C2}"/>
              </a:ext>
            </a:extLst>
          </p:cNvPr>
          <p:cNvGrpSpPr/>
          <p:nvPr/>
        </p:nvGrpSpPr>
        <p:grpSpPr>
          <a:xfrm>
            <a:off x="8816276" y="1484752"/>
            <a:ext cx="926465" cy="722630"/>
            <a:chOff x="8816276" y="2288984"/>
            <a:chExt cx="926465" cy="722630"/>
          </a:xfrm>
        </p:grpSpPr>
        <p:sp>
          <p:nvSpPr>
            <p:cNvPr id="106" name="object 23">
              <a:extLst>
                <a:ext uri="{FF2B5EF4-FFF2-40B4-BE49-F238E27FC236}">
                  <a16:creationId xmlns:a16="http://schemas.microsoft.com/office/drawing/2014/main" id="{1FC41412-7755-204A-C602-8C429DA1AD52}"/>
                </a:ext>
              </a:extLst>
            </p:cNvPr>
            <p:cNvSpPr/>
            <p:nvPr/>
          </p:nvSpPr>
          <p:spPr>
            <a:xfrm>
              <a:off x="8829294" y="2302002"/>
              <a:ext cx="896619" cy="696595"/>
            </a:xfrm>
            <a:custGeom>
              <a:avLst/>
              <a:gdLst/>
              <a:ahLst/>
              <a:cxnLst/>
              <a:rect l="l" t="t" r="r" b="b"/>
              <a:pathLst>
                <a:path w="896620" h="696594">
                  <a:moveTo>
                    <a:pt x="448056" y="0"/>
                  </a:moveTo>
                  <a:lnTo>
                    <a:pt x="375377" y="1519"/>
                  </a:lnTo>
                  <a:lnTo>
                    <a:pt x="306433" y="5917"/>
                  </a:lnTo>
                  <a:lnTo>
                    <a:pt x="242146" y="12956"/>
                  </a:lnTo>
                  <a:lnTo>
                    <a:pt x="183437" y="22395"/>
                  </a:lnTo>
                  <a:lnTo>
                    <a:pt x="131230" y="33997"/>
                  </a:lnTo>
                  <a:lnTo>
                    <a:pt x="86447" y="47523"/>
                  </a:lnTo>
                  <a:lnTo>
                    <a:pt x="50010" y="62732"/>
                  </a:lnTo>
                  <a:lnTo>
                    <a:pt x="5864" y="97249"/>
                  </a:lnTo>
                  <a:lnTo>
                    <a:pt x="0" y="116077"/>
                  </a:lnTo>
                  <a:lnTo>
                    <a:pt x="0" y="580389"/>
                  </a:lnTo>
                  <a:lnTo>
                    <a:pt x="22841" y="617080"/>
                  </a:lnTo>
                  <a:lnTo>
                    <a:pt x="86447" y="648944"/>
                  </a:lnTo>
                  <a:lnTo>
                    <a:pt x="131230" y="662470"/>
                  </a:lnTo>
                  <a:lnTo>
                    <a:pt x="183437" y="674072"/>
                  </a:lnTo>
                  <a:lnTo>
                    <a:pt x="242146" y="683511"/>
                  </a:lnTo>
                  <a:lnTo>
                    <a:pt x="306433" y="690550"/>
                  </a:lnTo>
                  <a:lnTo>
                    <a:pt x="375377" y="694948"/>
                  </a:lnTo>
                  <a:lnTo>
                    <a:pt x="448056" y="696467"/>
                  </a:lnTo>
                  <a:lnTo>
                    <a:pt x="520734" y="694948"/>
                  </a:lnTo>
                  <a:lnTo>
                    <a:pt x="589678" y="690550"/>
                  </a:lnTo>
                  <a:lnTo>
                    <a:pt x="653965" y="683511"/>
                  </a:lnTo>
                  <a:lnTo>
                    <a:pt x="712674" y="674072"/>
                  </a:lnTo>
                  <a:lnTo>
                    <a:pt x="764881" y="662470"/>
                  </a:lnTo>
                  <a:lnTo>
                    <a:pt x="809664" y="648944"/>
                  </a:lnTo>
                  <a:lnTo>
                    <a:pt x="846101" y="633735"/>
                  </a:lnTo>
                  <a:lnTo>
                    <a:pt x="890247" y="599218"/>
                  </a:lnTo>
                  <a:lnTo>
                    <a:pt x="896112" y="580389"/>
                  </a:lnTo>
                  <a:lnTo>
                    <a:pt x="896112" y="116077"/>
                  </a:lnTo>
                  <a:lnTo>
                    <a:pt x="873270" y="79387"/>
                  </a:lnTo>
                  <a:lnTo>
                    <a:pt x="809664" y="47523"/>
                  </a:lnTo>
                  <a:lnTo>
                    <a:pt x="764881" y="33997"/>
                  </a:lnTo>
                  <a:lnTo>
                    <a:pt x="712674" y="22395"/>
                  </a:lnTo>
                  <a:lnTo>
                    <a:pt x="653965" y="12956"/>
                  </a:lnTo>
                  <a:lnTo>
                    <a:pt x="589678" y="5917"/>
                  </a:lnTo>
                  <a:lnTo>
                    <a:pt x="520734" y="1519"/>
                  </a:lnTo>
                  <a:lnTo>
                    <a:pt x="448056" y="0"/>
                  </a:lnTo>
                  <a:close/>
                </a:path>
              </a:pathLst>
            </a:custGeom>
            <a:solidFill>
              <a:srgbClr val="92A6C9"/>
            </a:solidFill>
          </p:spPr>
          <p:txBody>
            <a:bodyPr wrap="square" lIns="0" tIns="0" rIns="0" bIns="0" rtlCol="0"/>
            <a:lstStyle/>
            <a:p>
              <a:endParaRPr/>
            </a:p>
          </p:txBody>
        </p:sp>
        <p:sp>
          <p:nvSpPr>
            <p:cNvPr id="107" name="object 24">
              <a:extLst>
                <a:ext uri="{FF2B5EF4-FFF2-40B4-BE49-F238E27FC236}">
                  <a16:creationId xmlns:a16="http://schemas.microsoft.com/office/drawing/2014/main" id="{CE1B71DC-F3F5-8F14-44D7-19280264BE72}"/>
                </a:ext>
              </a:extLst>
            </p:cNvPr>
            <p:cNvSpPr/>
            <p:nvPr/>
          </p:nvSpPr>
          <p:spPr>
            <a:xfrm>
              <a:off x="8829294" y="2418080"/>
              <a:ext cx="887094" cy="116205"/>
            </a:xfrm>
            <a:custGeom>
              <a:avLst/>
              <a:gdLst/>
              <a:ahLst/>
              <a:cxnLst/>
              <a:rect l="l" t="t" r="r" b="b"/>
              <a:pathLst>
                <a:path w="887095" h="116205">
                  <a:moveTo>
                    <a:pt x="886574" y="23939"/>
                  </a:moveTo>
                  <a:lnTo>
                    <a:pt x="838923" y="56792"/>
                  </a:lnTo>
                  <a:lnTo>
                    <a:pt x="801910" y="71217"/>
                  </a:lnTo>
                  <a:lnTo>
                    <a:pt x="757224" y="84020"/>
                  </a:lnTo>
                  <a:lnTo>
                    <a:pt x="705703" y="94981"/>
                  </a:lnTo>
                  <a:lnTo>
                    <a:pt x="648187" y="103885"/>
                  </a:lnTo>
                  <a:lnTo>
                    <a:pt x="585515" y="110514"/>
                  </a:lnTo>
                  <a:lnTo>
                    <a:pt x="518524" y="114650"/>
                  </a:lnTo>
                  <a:lnTo>
                    <a:pt x="448055" y="116077"/>
                  </a:lnTo>
                  <a:lnTo>
                    <a:pt x="375377" y="114558"/>
                  </a:lnTo>
                  <a:lnTo>
                    <a:pt x="306433" y="110160"/>
                  </a:lnTo>
                  <a:lnTo>
                    <a:pt x="242146" y="103121"/>
                  </a:lnTo>
                  <a:lnTo>
                    <a:pt x="183437" y="93682"/>
                  </a:lnTo>
                  <a:lnTo>
                    <a:pt x="131230" y="82080"/>
                  </a:lnTo>
                  <a:lnTo>
                    <a:pt x="86447" y="68554"/>
                  </a:lnTo>
                  <a:lnTo>
                    <a:pt x="50010" y="53345"/>
                  </a:lnTo>
                  <a:lnTo>
                    <a:pt x="5864" y="18828"/>
                  </a:lnTo>
                  <a:lnTo>
                    <a:pt x="0" y="0"/>
                  </a:lnTo>
                </a:path>
              </a:pathLst>
            </a:custGeom>
            <a:ln w="25908">
              <a:solidFill>
                <a:srgbClr val="AA4443"/>
              </a:solidFill>
            </a:ln>
          </p:spPr>
          <p:txBody>
            <a:bodyPr wrap="square" lIns="0" tIns="0" rIns="0" bIns="0" rtlCol="0"/>
            <a:lstStyle/>
            <a:p>
              <a:endParaRPr/>
            </a:p>
          </p:txBody>
        </p:sp>
        <p:sp>
          <p:nvSpPr>
            <p:cNvPr id="108" name="object 25">
              <a:extLst>
                <a:ext uri="{FF2B5EF4-FFF2-40B4-BE49-F238E27FC236}">
                  <a16:creationId xmlns:a16="http://schemas.microsoft.com/office/drawing/2014/main" id="{5EF8489A-592F-6D5B-EA37-04EFC505159D}"/>
                </a:ext>
              </a:extLst>
            </p:cNvPr>
            <p:cNvSpPr/>
            <p:nvPr/>
          </p:nvSpPr>
          <p:spPr>
            <a:xfrm>
              <a:off x="9645027" y="2441905"/>
              <a:ext cx="84455" cy="89535"/>
            </a:xfrm>
            <a:custGeom>
              <a:avLst/>
              <a:gdLst/>
              <a:ahLst/>
              <a:cxnLst/>
              <a:rect l="l" t="t" r="r" b="b"/>
              <a:pathLst>
                <a:path w="84454" h="89535">
                  <a:moveTo>
                    <a:pt x="0" y="55422"/>
                  </a:moveTo>
                  <a:lnTo>
                    <a:pt x="70891" y="0"/>
                  </a:lnTo>
                  <a:lnTo>
                    <a:pt x="84239" y="88988"/>
                  </a:lnTo>
                </a:path>
              </a:pathLst>
            </a:custGeom>
            <a:ln w="25907">
              <a:solidFill>
                <a:srgbClr val="AA4443"/>
              </a:solidFill>
            </a:ln>
          </p:spPr>
          <p:txBody>
            <a:bodyPr wrap="square" lIns="0" tIns="0" rIns="0" bIns="0" rtlCol="0"/>
            <a:lstStyle/>
            <a:p>
              <a:endParaRPr/>
            </a:p>
          </p:txBody>
        </p:sp>
        <p:sp>
          <p:nvSpPr>
            <p:cNvPr id="109" name="object 26">
              <a:extLst>
                <a:ext uri="{FF2B5EF4-FFF2-40B4-BE49-F238E27FC236}">
                  <a16:creationId xmlns:a16="http://schemas.microsoft.com/office/drawing/2014/main" id="{B9157037-B68E-30B1-8C5C-B885F964A0B2}"/>
                </a:ext>
              </a:extLst>
            </p:cNvPr>
            <p:cNvSpPr/>
            <p:nvPr/>
          </p:nvSpPr>
          <p:spPr>
            <a:xfrm>
              <a:off x="8829294" y="2302002"/>
              <a:ext cx="896619" cy="696595"/>
            </a:xfrm>
            <a:custGeom>
              <a:avLst/>
              <a:gdLst/>
              <a:ahLst/>
              <a:cxnLst/>
              <a:rect l="l" t="t" r="r" b="b"/>
              <a:pathLst>
                <a:path w="896620" h="696594">
                  <a:moveTo>
                    <a:pt x="0" y="116077"/>
                  </a:moveTo>
                  <a:lnTo>
                    <a:pt x="22841" y="79387"/>
                  </a:lnTo>
                  <a:lnTo>
                    <a:pt x="86447" y="47523"/>
                  </a:lnTo>
                  <a:lnTo>
                    <a:pt x="131230" y="33997"/>
                  </a:lnTo>
                  <a:lnTo>
                    <a:pt x="183437" y="22395"/>
                  </a:lnTo>
                  <a:lnTo>
                    <a:pt x="242146" y="12956"/>
                  </a:lnTo>
                  <a:lnTo>
                    <a:pt x="306433" y="5917"/>
                  </a:lnTo>
                  <a:lnTo>
                    <a:pt x="375377" y="1519"/>
                  </a:lnTo>
                  <a:lnTo>
                    <a:pt x="448056" y="0"/>
                  </a:lnTo>
                  <a:lnTo>
                    <a:pt x="520734" y="1519"/>
                  </a:lnTo>
                  <a:lnTo>
                    <a:pt x="589678" y="5917"/>
                  </a:lnTo>
                  <a:lnTo>
                    <a:pt x="653965" y="12956"/>
                  </a:lnTo>
                  <a:lnTo>
                    <a:pt x="712674" y="22395"/>
                  </a:lnTo>
                  <a:lnTo>
                    <a:pt x="764881" y="33997"/>
                  </a:lnTo>
                  <a:lnTo>
                    <a:pt x="809664" y="47523"/>
                  </a:lnTo>
                  <a:lnTo>
                    <a:pt x="846101" y="62732"/>
                  </a:lnTo>
                  <a:lnTo>
                    <a:pt x="890247" y="97249"/>
                  </a:lnTo>
                  <a:lnTo>
                    <a:pt x="896112" y="116077"/>
                  </a:lnTo>
                  <a:lnTo>
                    <a:pt x="896112" y="580389"/>
                  </a:lnTo>
                  <a:lnTo>
                    <a:pt x="873270" y="617080"/>
                  </a:lnTo>
                  <a:lnTo>
                    <a:pt x="809664" y="648944"/>
                  </a:lnTo>
                  <a:lnTo>
                    <a:pt x="764881" y="662470"/>
                  </a:lnTo>
                  <a:lnTo>
                    <a:pt x="712674" y="674072"/>
                  </a:lnTo>
                  <a:lnTo>
                    <a:pt x="653965" y="683511"/>
                  </a:lnTo>
                  <a:lnTo>
                    <a:pt x="589678" y="690550"/>
                  </a:lnTo>
                  <a:lnTo>
                    <a:pt x="520734" y="694948"/>
                  </a:lnTo>
                  <a:lnTo>
                    <a:pt x="448056" y="696467"/>
                  </a:lnTo>
                  <a:lnTo>
                    <a:pt x="375377" y="694948"/>
                  </a:lnTo>
                  <a:lnTo>
                    <a:pt x="306433" y="690550"/>
                  </a:lnTo>
                  <a:lnTo>
                    <a:pt x="242146" y="683511"/>
                  </a:lnTo>
                  <a:lnTo>
                    <a:pt x="183437" y="674072"/>
                  </a:lnTo>
                  <a:lnTo>
                    <a:pt x="131230" y="662470"/>
                  </a:lnTo>
                  <a:lnTo>
                    <a:pt x="86447" y="648944"/>
                  </a:lnTo>
                  <a:lnTo>
                    <a:pt x="50010" y="633735"/>
                  </a:lnTo>
                  <a:lnTo>
                    <a:pt x="5864" y="599218"/>
                  </a:lnTo>
                  <a:lnTo>
                    <a:pt x="0" y="580389"/>
                  </a:lnTo>
                  <a:lnTo>
                    <a:pt x="0" y="116077"/>
                  </a:lnTo>
                  <a:close/>
                </a:path>
              </a:pathLst>
            </a:custGeom>
            <a:ln w="25908">
              <a:solidFill>
                <a:srgbClr val="AA4443"/>
              </a:solidFill>
            </a:ln>
          </p:spPr>
          <p:txBody>
            <a:bodyPr wrap="square" lIns="0" tIns="0" rIns="0" bIns="0" rtlCol="0"/>
            <a:lstStyle/>
            <a:p>
              <a:endParaRPr/>
            </a:p>
          </p:txBody>
        </p:sp>
      </p:grpSp>
      <p:sp>
        <p:nvSpPr>
          <p:cNvPr id="110" name="object 27">
            <a:extLst>
              <a:ext uri="{FF2B5EF4-FFF2-40B4-BE49-F238E27FC236}">
                <a16:creationId xmlns:a16="http://schemas.microsoft.com/office/drawing/2014/main" id="{C70D96A2-75EC-F120-C7C4-0C5DFF80391D}"/>
              </a:ext>
            </a:extLst>
          </p:cNvPr>
          <p:cNvSpPr txBox="1"/>
          <p:nvPr/>
        </p:nvSpPr>
        <p:spPr>
          <a:xfrm>
            <a:off x="9038818" y="1730472"/>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111" name="object 28">
            <a:extLst>
              <a:ext uri="{FF2B5EF4-FFF2-40B4-BE49-F238E27FC236}">
                <a16:creationId xmlns:a16="http://schemas.microsoft.com/office/drawing/2014/main" id="{9FD56F79-834D-884C-625A-BB3777C58284}"/>
              </a:ext>
            </a:extLst>
          </p:cNvPr>
          <p:cNvGrpSpPr/>
          <p:nvPr/>
        </p:nvGrpSpPr>
        <p:grpSpPr>
          <a:xfrm>
            <a:off x="8753792" y="3083428"/>
            <a:ext cx="926465" cy="721360"/>
            <a:chOff x="8753792" y="3887660"/>
            <a:chExt cx="926465" cy="721360"/>
          </a:xfrm>
        </p:grpSpPr>
        <p:sp>
          <p:nvSpPr>
            <p:cNvPr id="112" name="object 29">
              <a:extLst>
                <a:ext uri="{FF2B5EF4-FFF2-40B4-BE49-F238E27FC236}">
                  <a16:creationId xmlns:a16="http://schemas.microsoft.com/office/drawing/2014/main" id="{8CB726EF-0808-000B-C62F-F2ADA6901F1F}"/>
                </a:ext>
              </a:extLst>
            </p:cNvPr>
            <p:cNvSpPr/>
            <p:nvPr/>
          </p:nvSpPr>
          <p:spPr>
            <a:xfrm>
              <a:off x="8766810" y="39006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113" name="object 30">
              <a:extLst>
                <a:ext uri="{FF2B5EF4-FFF2-40B4-BE49-F238E27FC236}">
                  <a16:creationId xmlns:a16="http://schemas.microsoft.com/office/drawing/2014/main" id="{F4AD9F37-833A-707F-2434-483FAC6869A4}"/>
                </a:ext>
              </a:extLst>
            </p:cNvPr>
            <p:cNvSpPr/>
            <p:nvPr/>
          </p:nvSpPr>
          <p:spPr>
            <a:xfrm>
              <a:off x="8766810" y="40165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114" name="object 31">
              <a:extLst>
                <a:ext uri="{FF2B5EF4-FFF2-40B4-BE49-F238E27FC236}">
                  <a16:creationId xmlns:a16="http://schemas.microsoft.com/office/drawing/2014/main" id="{CF061B28-8DCA-7B80-B5D8-BC9252FB23B9}"/>
                </a:ext>
              </a:extLst>
            </p:cNvPr>
            <p:cNvSpPr/>
            <p:nvPr/>
          </p:nvSpPr>
          <p:spPr>
            <a:xfrm>
              <a:off x="9582480" y="40403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115" name="object 32">
              <a:extLst>
                <a:ext uri="{FF2B5EF4-FFF2-40B4-BE49-F238E27FC236}">
                  <a16:creationId xmlns:a16="http://schemas.microsoft.com/office/drawing/2014/main" id="{7DF93EBA-E8BB-A624-6427-0D1209B4DA52}"/>
                </a:ext>
              </a:extLst>
            </p:cNvPr>
            <p:cNvSpPr/>
            <p:nvPr/>
          </p:nvSpPr>
          <p:spPr>
            <a:xfrm>
              <a:off x="8766810" y="39006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16" name="object 33">
            <a:extLst>
              <a:ext uri="{FF2B5EF4-FFF2-40B4-BE49-F238E27FC236}">
                <a16:creationId xmlns:a16="http://schemas.microsoft.com/office/drawing/2014/main" id="{90055B4C-CB77-6EBD-32C1-9D3DA5717657}"/>
              </a:ext>
            </a:extLst>
          </p:cNvPr>
          <p:cNvSpPr txBox="1"/>
          <p:nvPr/>
        </p:nvSpPr>
        <p:spPr>
          <a:xfrm>
            <a:off x="8975800" y="3328386"/>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117" name="object 34">
            <a:extLst>
              <a:ext uri="{FF2B5EF4-FFF2-40B4-BE49-F238E27FC236}">
                <a16:creationId xmlns:a16="http://schemas.microsoft.com/office/drawing/2014/main" id="{F2FC7602-85FB-5A7E-52D5-9B96C16869D4}"/>
              </a:ext>
            </a:extLst>
          </p:cNvPr>
          <p:cNvGrpSpPr/>
          <p:nvPr/>
        </p:nvGrpSpPr>
        <p:grpSpPr>
          <a:xfrm>
            <a:off x="8906192" y="3235828"/>
            <a:ext cx="926465" cy="721360"/>
            <a:chOff x="8906192" y="4040060"/>
            <a:chExt cx="926465" cy="721360"/>
          </a:xfrm>
        </p:grpSpPr>
        <p:sp>
          <p:nvSpPr>
            <p:cNvPr id="118" name="object 35">
              <a:extLst>
                <a:ext uri="{FF2B5EF4-FFF2-40B4-BE49-F238E27FC236}">
                  <a16:creationId xmlns:a16="http://schemas.microsoft.com/office/drawing/2014/main" id="{80BEF663-AA13-8A4D-AC8B-E70F9A97C56B}"/>
                </a:ext>
              </a:extLst>
            </p:cNvPr>
            <p:cNvSpPr/>
            <p:nvPr/>
          </p:nvSpPr>
          <p:spPr>
            <a:xfrm>
              <a:off x="8919210" y="40530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119" name="object 36">
              <a:extLst>
                <a:ext uri="{FF2B5EF4-FFF2-40B4-BE49-F238E27FC236}">
                  <a16:creationId xmlns:a16="http://schemas.microsoft.com/office/drawing/2014/main" id="{39E7C327-A699-E578-2D79-31E45B6708A8}"/>
                </a:ext>
              </a:extLst>
            </p:cNvPr>
            <p:cNvSpPr/>
            <p:nvPr/>
          </p:nvSpPr>
          <p:spPr>
            <a:xfrm>
              <a:off x="8919210" y="41689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120" name="object 37">
              <a:extLst>
                <a:ext uri="{FF2B5EF4-FFF2-40B4-BE49-F238E27FC236}">
                  <a16:creationId xmlns:a16="http://schemas.microsoft.com/office/drawing/2014/main" id="{9B6A8BA3-29FD-5EE2-DC97-28F9BD046381}"/>
                </a:ext>
              </a:extLst>
            </p:cNvPr>
            <p:cNvSpPr/>
            <p:nvPr/>
          </p:nvSpPr>
          <p:spPr>
            <a:xfrm>
              <a:off x="9734880" y="41927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121" name="object 38">
              <a:extLst>
                <a:ext uri="{FF2B5EF4-FFF2-40B4-BE49-F238E27FC236}">
                  <a16:creationId xmlns:a16="http://schemas.microsoft.com/office/drawing/2014/main" id="{DC5169A7-58E5-B991-2B65-1CFE73C07AC5}"/>
                </a:ext>
              </a:extLst>
            </p:cNvPr>
            <p:cNvSpPr/>
            <p:nvPr/>
          </p:nvSpPr>
          <p:spPr>
            <a:xfrm>
              <a:off x="8919210" y="40530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22" name="object 39">
            <a:extLst>
              <a:ext uri="{FF2B5EF4-FFF2-40B4-BE49-F238E27FC236}">
                <a16:creationId xmlns:a16="http://schemas.microsoft.com/office/drawing/2014/main" id="{F9162F59-8D1C-06B6-6479-BD4DCF209907}"/>
              </a:ext>
            </a:extLst>
          </p:cNvPr>
          <p:cNvSpPr txBox="1"/>
          <p:nvPr/>
        </p:nvSpPr>
        <p:spPr>
          <a:xfrm>
            <a:off x="9128200" y="3480786"/>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sp>
        <p:nvSpPr>
          <p:cNvPr id="123" name="object 40">
            <a:extLst>
              <a:ext uri="{FF2B5EF4-FFF2-40B4-BE49-F238E27FC236}">
                <a16:creationId xmlns:a16="http://schemas.microsoft.com/office/drawing/2014/main" id="{0B205A5F-5B9B-09E5-10DA-2C8834F08B16}"/>
              </a:ext>
            </a:extLst>
          </p:cNvPr>
          <p:cNvSpPr/>
          <p:nvPr/>
        </p:nvSpPr>
        <p:spPr>
          <a:xfrm>
            <a:off x="2540507" y="1698176"/>
            <a:ext cx="1089660" cy="304800"/>
          </a:xfrm>
          <a:custGeom>
            <a:avLst/>
            <a:gdLst/>
            <a:ahLst/>
            <a:cxnLst/>
            <a:rect l="l" t="t" r="r" b="b"/>
            <a:pathLst>
              <a:path w="1089660" h="304800">
                <a:moveTo>
                  <a:pt x="937260" y="0"/>
                </a:moveTo>
                <a:lnTo>
                  <a:pt x="937260" y="76200"/>
                </a:lnTo>
                <a:lnTo>
                  <a:pt x="0" y="76200"/>
                </a:lnTo>
                <a:lnTo>
                  <a:pt x="0" y="228600"/>
                </a:lnTo>
                <a:lnTo>
                  <a:pt x="937260" y="228600"/>
                </a:lnTo>
                <a:lnTo>
                  <a:pt x="937260" y="304800"/>
                </a:lnTo>
                <a:lnTo>
                  <a:pt x="1089660" y="152400"/>
                </a:lnTo>
                <a:lnTo>
                  <a:pt x="937260" y="0"/>
                </a:lnTo>
                <a:close/>
              </a:path>
            </a:pathLst>
          </a:custGeom>
          <a:solidFill>
            <a:srgbClr val="6C9048"/>
          </a:solidFill>
        </p:spPr>
        <p:txBody>
          <a:bodyPr wrap="square" lIns="0" tIns="0" rIns="0" bIns="0" rtlCol="0"/>
          <a:lstStyle/>
          <a:p>
            <a:endParaRPr/>
          </a:p>
        </p:txBody>
      </p:sp>
      <p:grpSp>
        <p:nvGrpSpPr>
          <p:cNvPr id="124" name="object 41">
            <a:extLst>
              <a:ext uri="{FF2B5EF4-FFF2-40B4-BE49-F238E27FC236}">
                <a16:creationId xmlns:a16="http://schemas.microsoft.com/office/drawing/2014/main" id="{A4C7754A-54A4-EE66-7300-37994C4A7132}"/>
              </a:ext>
            </a:extLst>
          </p:cNvPr>
          <p:cNvGrpSpPr/>
          <p:nvPr/>
        </p:nvGrpSpPr>
        <p:grpSpPr>
          <a:xfrm>
            <a:off x="5436108" y="1858132"/>
            <a:ext cx="3980815" cy="4831715"/>
            <a:chOff x="5436108" y="2662364"/>
            <a:chExt cx="3980815" cy="4831715"/>
          </a:xfrm>
        </p:grpSpPr>
        <p:sp>
          <p:nvSpPr>
            <p:cNvPr id="125" name="object 42">
              <a:extLst>
                <a:ext uri="{FF2B5EF4-FFF2-40B4-BE49-F238E27FC236}">
                  <a16:creationId xmlns:a16="http://schemas.microsoft.com/office/drawing/2014/main" id="{4F74DAB4-18D4-6075-34EB-E15C5A9633BE}"/>
                </a:ext>
              </a:extLst>
            </p:cNvPr>
            <p:cNvSpPr/>
            <p:nvPr/>
          </p:nvSpPr>
          <p:spPr>
            <a:xfrm>
              <a:off x="5436108" y="3112008"/>
              <a:ext cx="311150" cy="609600"/>
            </a:xfrm>
            <a:custGeom>
              <a:avLst/>
              <a:gdLst/>
              <a:ahLst/>
              <a:cxnLst/>
              <a:rect l="l" t="t" r="r" b="b"/>
              <a:pathLst>
                <a:path w="311150" h="609600">
                  <a:moveTo>
                    <a:pt x="233172" y="0"/>
                  </a:moveTo>
                  <a:lnTo>
                    <a:pt x="77724" y="0"/>
                  </a:lnTo>
                  <a:lnTo>
                    <a:pt x="77724" y="454152"/>
                  </a:lnTo>
                  <a:lnTo>
                    <a:pt x="0" y="454152"/>
                  </a:lnTo>
                  <a:lnTo>
                    <a:pt x="155448" y="609600"/>
                  </a:lnTo>
                  <a:lnTo>
                    <a:pt x="310896" y="454152"/>
                  </a:lnTo>
                  <a:lnTo>
                    <a:pt x="233172" y="454152"/>
                  </a:lnTo>
                  <a:lnTo>
                    <a:pt x="233172" y="0"/>
                  </a:lnTo>
                  <a:close/>
                </a:path>
              </a:pathLst>
            </a:custGeom>
            <a:solidFill>
              <a:srgbClr val="6C9048"/>
            </a:solidFill>
          </p:spPr>
          <p:txBody>
            <a:bodyPr wrap="square" lIns="0" tIns="0" rIns="0" bIns="0" rtlCol="0"/>
            <a:lstStyle/>
            <a:p>
              <a:endParaRPr/>
            </a:p>
          </p:txBody>
        </p:sp>
        <p:sp>
          <p:nvSpPr>
            <p:cNvPr id="126" name="object 43">
              <a:extLst>
                <a:ext uri="{FF2B5EF4-FFF2-40B4-BE49-F238E27FC236}">
                  <a16:creationId xmlns:a16="http://schemas.microsoft.com/office/drawing/2014/main" id="{509DE7D2-8600-400F-E851-2231E162DC89}"/>
                </a:ext>
              </a:extLst>
            </p:cNvPr>
            <p:cNvSpPr/>
            <p:nvPr/>
          </p:nvSpPr>
          <p:spPr>
            <a:xfrm>
              <a:off x="6427470" y="2675382"/>
              <a:ext cx="2402840" cy="17780"/>
            </a:xfrm>
            <a:custGeom>
              <a:avLst/>
              <a:gdLst/>
              <a:ahLst/>
              <a:cxnLst/>
              <a:rect l="l" t="t" r="r" b="b"/>
              <a:pathLst>
                <a:path w="2402840" h="17780">
                  <a:moveTo>
                    <a:pt x="0" y="0"/>
                  </a:moveTo>
                  <a:lnTo>
                    <a:pt x="2402560" y="17399"/>
                  </a:lnTo>
                </a:path>
              </a:pathLst>
            </a:custGeom>
            <a:ln w="25908">
              <a:solidFill>
                <a:srgbClr val="000000"/>
              </a:solidFill>
              <a:prstDash val="lgDash"/>
            </a:ln>
          </p:spPr>
          <p:txBody>
            <a:bodyPr wrap="square" lIns="0" tIns="0" rIns="0" bIns="0" rtlCol="0"/>
            <a:lstStyle/>
            <a:p>
              <a:endParaRPr/>
            </a:p>
          </p:txBody>
        </p:sp>
        <p:sp>
          <p:nvSpPr>
            <p:cNvPr id="127" name="object 44">
              <a:extLst>
                <a:ext uri="{FF2B5EF4-FFF2-40B4-BE49-F238E27FC236}">
                  <a16:creationId xmlns:a16="http://schemas.microsoft.com/office/drawing/2014/main" id="{09EDC8D3-86E5-D278-9256-5F02B71F2B5E}"/>
                </a:ext>
              </a:extLst>
            </p:cNvPr>
            <p:cNvSpPr/>
            <p:nvPr/>
          </p:nvSpPr>
          <p:spPr>
            <a:xfrm>
              <a:off x="5893308" y="5257800"/>
              <a:ext cx="3523615" cy="2235835"/>
            </a:xfrm>
            <a:custGeom>
              <a:avLst/>
              <a:gdLst/>
              <a:ahLst/>
              <a:cxnLst/>
              <a:rect l="l" t="t" r="r" b="b"/>
              <a:pathLst>
                <a:path w="3523615" h="2235834">
                  <a:moveTo>
                    <a:pt x="3150857" y="0"/>
                  </a:moveTo>
                  <a:lnTo>
                    <a:pt x="372630" y="0"/>
                  </a:lnTo>
                  <a:lnTo>
                    <a:pt x="325887" y="2903"/>
                  </a:lnTo>
                  <a:lnTo>
                    <a:pt x="280877" y="11380"/>
                  </a:lnTo>
                  <a:lnTo>
                    <a:pt x="237949" y="25083"/>
                  </a:lnTo>
                  <a:lnTo>
                    <a:pt x="197452" y="43660"/>
                  </a:lnTo>
                  <a:lnTo>
                    <a:pt x="159736" y="66765"/>
                  </a:lnTo>
                  <a:lnTo>
                    <a:pt x="125149" y="94046"/>
                  </a:lnTo>
                  <a:lnTo>
                    <a:pt x="94041" y="125154"/>
                  </a:lnTo>
                  <a:lnTo>
                    <a:pt x="66761" y="159742"/>
                  </a:lnTo>
                  <a:lnTo>
                    <a:pt x="43658" y="197458"/>
                  </a:lnTo>
                  <a:lnTo>
                    <a:pt x="25081" y="237954"/>
                  </a:lnTo>
                  <a:lnTo>
                    <a:pt x="11380" y="280881"/>
                  </a:lnTo>
                  <a:lnTo>
                    <a:pt x="2903" y="325890"/>
                  </a:lnTo>
                  <a:lnTo>
                    <a:pt x="0" y="372630"/>
                  </a:lnTo>
                  <a:lnTo>
                    <a:pt x="0" y="1863090"/>
                  </a:lnTo>
                  <a:lnTo>
                    <a:pt x="2903" y="1909830"/>
                  </a:lnTo>
                  <a:lnTo>
                    <a:pt x="11380" y="1954838"/>
                  </a:lnTo>
                  <a:lnTo>
                    <a:pt x="25081" y="1997764"/>
                  </a:lnTo>
                  <a:lnTo>
                    <a:pt x="43658" y="2038259"/>
                  </a:lnTo>
                  <a:lnTo>
                    <a:pt x="66761" y="2075974"/>
                  </a:lnTo>
                  <a:lnTo>
                    <a:pt x="94041" y="2110560"/>
                  </a:lnTo>
                  <a:lnTo>
                    <a:pt x="125149" y="2141667"/>
                  </a:lnTo>
                  <a:lnTo>
                    <a:pt x="159736" y="2168947"/>
                  </a:lnTo>
                  <a:lnTo>
                    <a:pt x="197452" y="2192049"/>
                  </a:lnTo>
                  <a:lnTo>
                    <a:pt x="237949" y="2210626"/>
                  </a:lnTo>
                  <a:lnTo>
                    <a:pt x="280877" y="2224327"/>
                  </a:lnTo>
                  <a:lnTo>
                    <a:pt x="325887" y="2232804"/>
                  </a:lnTo>
                  <a:lnTo>
                    <a:pt x="372630" y="2235708"/>
                  </a:lnTo>
                  <a:lnTo>
                    <a:pt x="3150857" y="2235708"/>
                  </a:lnTo>
                  <a:lnTo>
                    <a:pt x="3197600" y="2232804"/>
                  </a:lnTo>
                  <a:lnTo>
                    <a:pt x="3242610" y="2224327"/>
                  </a:lnTo>
                  <a:lnTo>
                    <a:pt x="3285538" y="2210626"/>
                  </a:lnTo>
                  <a:lnTo>
                    <a:pt x="3326035" y="2192049"/>
                  </a:lnTo>
                  <a:lnTo>
                    <a:pt x="3363751" y="2168947"/>
                  </a:lnTo>
                  <a:lnTo>
                    <a:pt x="3398338" y="2141667"/>
                  </a:lnTo>
                  <a:lnTo>
                    <a:pt x="3429446" y="2110560"/>
                  </a:lnTo>
                  <a:lnTo>
                    <a:pt x="3456726" y="2075974"/>
                  </a:lnTo>
                  <a:lnTo>
                    <a:pt x="3479829" y="2038259"/>
                  </a:lnTo>
                  <a:lnTo>
                    <a:pt x="3498406" y="1997764"/>
                  </a:lnTo>
                  <a:lnTo>
                    <a:pt x="3512107" y="1954838"/>
                  </a:lnTo>
                  <a:lnTo>
                    <a:pt x="3520584" y="1909830"/>
                  </a:lnTo>
                  <a:lnTo>
                    <a:pt x="3523488" y="1863090"/>
                  </a:lnTo>
                  <a:lnTo>
                    <a:pt x="3523488" y="372630"/>
                  </a:lnTo>
                  <a:lnTo>
                    <a:pt x="3520584" y="325890"/>
                  </a:lnTo>
                  <a:lnTo>
                    <a:pt x="3512107" y="280881"/>
                  </a:lnTo>
                  <a:lnTo>
                    <a:pt x="3498406" y="237954"/>
                  </a:lnTo>
                  <a:lnTo>
                    <a:pt x="3479829" y="197458"/>
                  </a:lnTo>
                  <a:lnTo>
                    <a:pt x="3456726" y="159742"/>
                  </a:lnTo>
                  <a:lnTo>
                    <a:pt x="3429446" y="125154"/>
                  </a:lnTo>
                  <a:lnTo>
                    <a:pt x="3398338" y="94046"/>
                  </a:lnTo>
                  <a:lnTo>
                    <a:pt x="3363751" y="66765"/>
                  </a:lnTo>
                  <a:lnTo>
                    <a:pt x="3326035" y="43660"/>
                  </a:lnTo>
                  <a:lnTo>
                    <a:pt x="3285538" y="25083"/>
                  </a:lnTo>
                  <a:lnTo>
                    <a:pt x="3242610" y="11380"/>
                  </a:lnTo>
                  <a:lnTo>
                    <a:pt x="3197600" y="2903"/>
                  </a:lnTo>
                  <a:lnTo>
                    <a:pt x="3150857" y="0"/>
                  </a:lnTo>
                  <a:close/>
                </a:path>
              </a:pathLst>
            </a:custGeom>
            <a:solidFill>
              <a:srgbClr val="EBD5DE"/>
            </a:solidFill>
          </p:spPr>
          <p:txBody>
            <a:bodyPr wrap="square" lIns="0" tIns="0" rIns="0" bIns="0" rtlCol="0"/>
            <a:lstStyle/>
            <a:p>
              <a:endParaRPr/>
            </a:p>
          </p:txBody>
        </p:sp>
        <p:sp>
          <p:nvSpPr>
            <p:cNvPr id="128" name="object 45">
              <a:extLst>
                <a:ext uri="{FF2B5EF4-FFF2-40B4-BE49-F238E27FC236}">
                  <a16:creationId xmlns:a16="http://schemas.microsoft.com/office/drawing/2014/main" id="{F94348D7-E584-34FE-B42B-F27D2AF2E9C8}"/>
                </a:ext>
              </a:extLst>
            </p:cNvPr>
            <p:cNvSpPr/>
            <p:nvPr/>
          </p:nvSpPr>
          <p:spPr>
            <a:xfrm>
              <a:off x="6427470" y="58072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129" name="object 46">
              <a:extLst>
                <a:ext uri="{FF2B5EF4-FFF2-40B4-BE49-F238E27FC236}">
                  <a16:creationId xmlns:a16="http://schemas.microsoft.com/office/drawing/2014/main" id="{52C2157C-2BA3-DD36-FCCC-03F49F1B64C5}"/>
                </a:ext>
              </a:extLst>
            </p:cNvPr>
            <p:cNvSpPr/>
            <p:nvPr/>
          </p:nvSpPr>
          <p:spPr>
            <a:xfrm>
              <a:off x="6427470" y="592302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130" name="object 47">
              <a:extLst>
                <a:ext uri="{FF2B5EF4-FFF2-40B4-BE49-F238E27FC236}">
                  <a16:creationId xmlns:a16="http://schemas.microsoft.com/office/drawing/2014/main" id="{15DB6A28-A6EE-34E8-ADC8-AA89EB8E1C2A}"/>
                </a:ext>
              </a:extLst>
            </p:cNvPr>
            <p:cNvSpPr/>
            <p:nvPr/>
          </p:nvSpPr>
          <p:spPr>
            <a:xfrm>
              <a:off x="7087679" y="594733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131" name="object 48">
              <a:extLst>
                <a:ext uri="{FF2B5EF4-FFF2-40B4-BE49-F238E27FC236}">
                  <a16:creationId xmlns:a16="http://schemas.microsoft.com/office/drawing/2014/main" id="{52C62C60-43AE-4DD0-F68C-35B863177E63}"/>
                </a:ext>
              </a:extLst>
            </p:cNvPr>
            <p:cNvSpPr/>
            <p:nvPr/>
          </p:nvSpPr>
          <p:spPr>
            <a:xfrm>
              <a:off x="6427470" y="58072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32" name="object 49">
            <a:extLst>
              <a:ext uri="{FF2B5EF4-FFF2-40B4-BE49-F238E27FC236}">
                <a16:creationId xmlns:a16="http://schemas.microsoft.com/office/drawing/2014/main" id="{56FCFBE2-2A45-4395-6107-392AF618FCD9}"/>
              </a:ext>
            </a:extLst>
          </p:cNvPr>
          <p:cNvSpPr txBox="1"/>
          <p:nvPr/>
        </p:nvSpPr>
        <p:spPr>
          <a:xfrm>
            <a:off x="6540677" y="5234935"/>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1</a:t>
            </a:r>
            <a:endParaRPr sz="1800">
              <a:latin typeface="Arial"/>
              <a:cs typeface="Arial"/>
            </a:endParaRPr>
          </a:p>
        </p:txBody>
      </p:sp>
      <p:grpSp>
        <p:nvGrpSpPr>
          <p:cNvPr id="133" name="object 50">
            <a:extLst>
              <a:ext uri="{FF2B5EF4-FFF2-40B4-BE49-F238E27FC236}">
                <a16:creationId xmlns:a16="http://schemas.microsoft.com/office/drawing/2014/main" id="{F4C60939-EA9E-A14F-77F1-1A667EC51076}"/>
              </a:ext>
            </a:extLst>
          </p:cNvPr>
          <p:cNvGrpSpPr/>
          <p:nvPr/>
        </p:nvGrpSpPr>
        <p:grpSpPr>
          <a:xfrm>
            <a:off x="7277036" y="4989952"/>
            <a:ext cx="774065" cy="721360"/>
            <a:chOff x="7277036" y="5794184"/>
            <a:chExt cx="774065" cy="721360"/>
          </a:xfrm>
        </p:grpSpPr>
        <p:sp>
          <p:nvSpPr>
            <p:cNvPr id="134" name="object 51">
              <a:extLst>
                <a:ext uri="{FF2B5EF4-FFF2-40B4-BE49-F238E27FC236}">
                  <a16:creationId xmlns:a16="http://schemas.microsoft.com/office/drawing/2014/main" id="{1E35AB32-DB28-CBD7-4EF2-92120A344863}"/>
                </a:ext>
              </a:extLst>
            </p:cNvPr>
            <p:cNvSpPr/>
            <p:nvPr/>
          </p:nvSpPr>
          <p:spPr>
            <a:xfrm>
              <a:off x="7290053" y="58072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35" name="object 52">
              <a:extLst>
                <a:ext uri="{FF2B5EF4-FFF2-40B4-BE49-F238E27FC236}">
                  <a16:creationId xmlns:a16="http://schemas.microsoft.com/office/drawing/2014/main" id="{B78C8FEA-F309-34E2-A23A-DD3695DD5FFE}"/>
                </a:ext>
              </a:extLst>
            </p:cNvPr>
            <p:cNvSpPr/>
            <p:nvPr/>
          </p:nvSpPr>
          <p:spPr>
            <a:xfrm>
              <a:off x="7290053" y="592302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36" name="object 53">
              <a:extLst>
                <a:ext uri="{FF2B5EF4-FFF2-40B4-BE49-F238E27FC236}">
                  <a16:creationId xmlns:a16="http://schemas.microsoft.com/office/drawing/2014/main" id="{B0A798B1-D4C4-42BD-9FD9-FFB61365B896}"/>
                </a:ext>
              </a:extLst>
            </p:cNvPr>
            <p:cNvSpPr/>
            <p:nvPr/>
          </p:nvSpPr>
          <p:spPr>
            <a:xfrm>
              <a:off x="7951736" y="5947334"/>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37" name="object 54">
              <a:extLst>
                <a:ext uri="{FF2B5EF4-FFF2-40B4-BE49-F238E27FC236}">
                  <a16:creationId xmlns:a16="http://schemas.microsoft.com/office/drawing/2014/main" id="{74EB9188-45AC-7FC8-8A57-9F16F50DC438}"/>
                </a:ext>
              </a:extLst>
            </p:cNvPr>
            <p:cNvSpPr/>
            <p:nvPr/>
          </p:nvSpPr>
          <p:spPr>
            <a:xfrm>
              <a:off x="7290053" y="58072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38" name="object 55">
            <a:extLst>
              <a:ext uri="{FF2B5EF4-FFF2-40B4-BE49-F238E27FC236}">
                <a16:creationId xmlns:a16="http://schemas.microsoft.com/office/drawing/2014/main" id="{697AF8B8-1427-EA85-19EC-7D153EEAD9A0}"/>
              </a:ext>
            </a:extLst>
          </p:cNvPr>
          <p:cNvSpPr txBox="1"/>
          <p:nvPr/>
        </p:nvSpPr>
        <p:spPr>
          <a:xfrm>
            <a:off x="7404175" y="5234935"/>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2</a:t>
            </a:r>
            <a:endParaRPr sz="1800">
              <a:latin typeface="Arial"/>
              <a:cs typeface="Arial"/>
            </a:endParaRPr>
          </a:p>
        </p:txBody>
      </p:sp>
      <p:grpSp>
        <p:nvGrpSpPr>
          <p:cNvPr id="139" name="object 56">
            <a:extLst>
              <a:ext uri="{FF2B5EF4-FFF2-40B4-BE49-F238E27FC236}">
                <a16:creationId xmlns:a16="http://schemas.microsoft.com/office/drawing/2014/main" id="{6D073C3B-75C9-E5D1-4CEE-B5B6976E1A04}"/>
              </a:ext>
            </a:extLst>
          </p:cNvPr>
          <p:cNvGrpSpPr/>
          <p:nvPr/>
        </p:nvGrpSpPr>
        <p:grpSpPr>
          <a:xfrm>
            <a:off x="8115236" y="5003668"/>
            <a:ext cx="774065" cy="721360"/>
            <a:chOff x="8115236" y="5807900"/>
            <a:chExt cx="774065" cy="721360"/>
          </a:xfrm>
        </p:grpSpPr>
        <p:sp>
          <p:nvSpPr>
            <p:cNvPr id="140" name="object 57">
              <a:extLst>
                <a:ext uri="{FF2B5EF4-FFF2-40B4-BE49-F238E27FC236}">
                  <a16:creationId xmlns:a16="http://schemas.microsoft.com/office/drawing/2014/main" id="{782D5B47-519D-5ED2-D713-DEB05E3A1D5B}"/>
                </a:ext>
              </a:extLst>
            </p:cNvPr>
            <p:cNvSpPr/>
            <p:nvPr/>
          </p:nvSpPr>
          <p:spPr>
            <a:xfrm>
              <a:off x="8128253" y="582091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41" name="object 58">
              <a:extLst>
                <a:ext uri="{FF2B5EF4-FFF2-40B4-BE49-F238E27FC236}">
                  <a16:creationId xmlns:a16="http://schemas.microsoft.com/office/drawing/2014/main" id="{C7A21FF2-A7F6-B27D-E7D5-F8E0BD52A6F8}"/>
                </a:ext>
              </a:extLst>
            </p:cNvPr>
            <p:cNvSpPr/>
            <p:nvPr/>
          </p:nvSpPr>
          <p:spPr>
            <a:xfrm>
              <a:off x="8128253" y="593674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42" name="object 59">
              <a:extLst>
                <a:ext uri="{FF2B5EF4-FFF2-40B4-BE49-F238E27FC236}">
                  <a16:creationId xmlns:a16="http://schemas.microsoft.com/office/drawing/2014/main" id="{19F81251-F895-7D30-5F14-9C26E6AAE4A7}"/>
                </a:ext>
              </a:extLst>
            </p:cNvPr>
            <p:cNvSpPr/>
            <p:nvPr/>
          </p:nvSpPr>
          <p:spPr>
            <a:xfrm>
              <a:off x="8789936" y="5961050"/>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43" name="object 60">
              <a:extLst>
                <a:ext uri="{FF2B5EF4-FFF2-40B4-BE49-F238E27FC236}">
                  <a16:creationId xmlns:a16="http://schemas.microsoft.com/office/drawing/2014/main" id="{F14CB72D-C267-DA15-3952-5F1975BDEBF5}"/>
                </a:ext>
              </a:extLst>
            </p:cNvPr>
            <p:cNvSpPr/>
            <p:nvPr/>
          </p:nvSpPr>
          <p:spPr>
            <a:xfrm>
              <a:off x="8128253" y="582091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44" name="object 61">
            <a:extLst>
              <a:ext uri="{FF2B5EF4-FFF2-40B4-BE49-F238E27FC236}">
                <a16:creationId xmlns:a16="http://schemas.microsoft.com/office/drawing/2014/main" id="{D2131933-2239-51F4-4659-C1D8EB756FBC}"/>
              </a:ext>
            </a:extLst>
          </p:cNvPr>
          <p:cNvSpPr txBox="1"/>
          <p:nvPr/>
        </p:nvSpPr>
        <p:spPr>
          <a:xfrm>
            <a:off x="8242375" y="5249121"/>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3</a:t>
            </a:r>
            <a:endParaRPr sz="1800">
              <a:latin typeface="Arial"/>
              <a:cs typeface="Arial"/>
            </a:endParaRPr>
          </a:p>
        </p:txBody>
      </p:sp>
      <p:grpSp>
        <p:nvGrpSpPr>
          <p:cNvPr id="145" name="object 62">
            <a:extLst>
              <a:ext uri="{FF2B5EF4-FFF2-40B4-BE49-F238E27FC236}">
                <a16:creationId xmlns:a16="http://schemas.microsoft.com/office/drawing/2014/main" id="{8AC66C41-7A19-3451-88B2-B13277F77A1B}"/>
              </a:ext>
            </a:extLst>
          </p:cNvPr>
          <p:cNvGrpSpPr/>
          <p:nvPr/>
        </p:nvGrpSpPr>
        <p:grpSpPr>
          <a:xfrm>
            <a:off x="6414452" y="5736712"/>
            <a:ext cx="772795" cy="721360"/>
            <a:chOff x="6414452" y="6540944"/>
            <a:chExt cx="772795" cy="721360"/>
          </a:xfrm>
        </p:grpSpPr>
        <p:sp>
          <p:nvSpPr>
            <p:cNvPr id="146" name="object 63">
              <a:extLst>
                <a:ext uri="{FF2B5EF4-FFF2-40B4-BE49-F238E27FC236}">
                  <a16:creationId xmlns:a16="http://schemas.microsoft.com/office/drawing/2014/main" id="{CCA2206F-2DF6-CC24-22A2-F3ADDA96C415}"/>
                </a:ext>
              </a:extLst>
            </p:cNvPr>
            <p:cNvSpPr/>
            <p:nvPr/>
          </p:nvSpPr>
          <p:spPr>
            <a:xfrm>
              <a:off x="6427470" y="655396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3"/>
                  </a:lnTo>
                  <a:lnTo>
                    <a:pt x="0" y="579119"/>
                  </a:lnTo>
                  <a:lnTo>
                    <a:pt x="23026" y="619535"/>
                  </a:lnTo>
                  <a:lnTo>
                    <a:pt x="86560" y="653744"/>
                  </a:lnTo>
                  <a:lnTo>
                    <a:pt x="130919" y="667704"/>
                  </a:lnTo>
                  <a:lnTo>
                    <a:pt x="182287" y="679131"/>
                  </a:lnTo>
                  <a:lnTo>
                    <a:pt x="239623" y="687697"/>
                  </a:lnTo>
                  <a:lnTo>
                    <a:pt x="301889" y="693077"/>
                  </a:lnTo>
                  <a:lnTo>
                    <a:pt x="368046" y="694943"/>
                  </a:lnTo>
                  <a:lnTo>
                    <a:pt x="434202" y="693077"/>
                  </a:lnTo>
                  <a:lnTo>
                    <a:pt x="496468" y="687697"/>
                  </a:lnTo>
                  <a:lnTo>
                    <a:pt x="553804" y="679131"/>
                  </a:lnTo>
                  <a:lnTo>
                    <a:pt x="605172" y="667704"/>
                  </a:lnTo>
                  <a:lnTo>
                    <a:pt x="649531" y="653744"/>
                  </a:lnTo>
                  <a:lnTo>
                    <a:pt x="685842" y="637579"/>
                  </a:lnTo>
                  <a:lnTo>
                    <a:pt x="730162" y="599940"/>
                  </a:lnTo>
                  <a:lnTo>
                    <a:pt x="736092" y="579119"/>
                  </a:lnTo>
                  <a:lnTo>
                    <a:pt x="736092" y="115823"/>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147" name="object 64">
              <a:extLst>
                <a:ext uri="{FF2B5EF4-FFF2-40B4-BE49-F238E27FC236}">
                  <a16:creationId xmlns:a16="http://schemas.microsoft.com/office/drawing/2014/main" id="{16061217-0ECC-FCD7-F2FD-802E6BDF026C}"/>
                </a:ext>
              </a:extLst>
            </p:cNvPr>
            <p:cNvSpPr/>
            <p:nvPr/>
          </p:nvSpPr>
          <p:spPr>
            <a:xfrm>
              <a:off x="6427470" y="666978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3"/>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148" name="object 65">
              <a:extLst>
                <a:ext uri="{FF2B5EF4-FFF2-40B4-BE49-F238E27FC236}">
                  <a16:creationId xmlns:a16="http://schemas.microsoft.com/office/drawing/2014/main" id="{55035975-F769-709E-873C-C64F052F4C32}"/>
                </a:ext>
              </a:extLst>
            </p:cNvPr>
            <p:cNvSpPr/>
            <p:nvPr/>
          </p:nvSpPr>
          <p:spPr>
            <a:xfrm>
              <a:off x="7087679" y="6694094"/>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149" name="object 66">
              <a:extLst>
                <a:ext uri="{FF2B5EF4-FFF2-40B4-BE49-F238E27FC236}">
                  <a16:creationId xmlns:a16="http://schemas.microsoft.com/office/drawing/2014/main" id="{809218F6-F8CE-D1FF-7824-D22BDDCAC7D8}"/>
                </a:ext>
              </a:extLst>
            </p:cNvPr>
            <p:cNvSpPr/>
            <p:nvPr/>
          </p:nvSpPr>
          <p:spPr>
            <a:xfrm>
              <a:off x="6427470" y="6553962"/>
              <a:ext cx="736600" cy="695325"/>
            </a:xfrm>
            <a:custGeom>
              <a:avLst/>
              <a:gdLst/>
              <a:ahLst/>
              <a:cxnLst/>
              <a:rect l="l" t="t" r="r" b="b"/>
              <a:pathLst>
                <a:path w="736600" h="695325">
                  <a:moveTo>
                    <a:pt x="0" y="115823"/>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3"/>
                  </a:lnTo>
                  <a:lnTo>
                    <a:pt x="736092" y="579119"/>
                  </a:lnTo>
                  <a:lnTo>
                    <a:pt x="713065" y="619535"/>
                  </a:lnTo>
                  <a:lnTo>
                    <a:pt x="649531" y="653744"/>
                  </a:lnTo>
                  <a:lnTo>
                    <a:pt x="605172" y="667704"/>
                  </a:lnTo>
                  <a:lnTo>
                    <a:pt x="553804" y="679131"/>
                  </a:lnTo>
                  <a:lnTo>
                    <a:pt x="496468" y="687697"/>
                  </a:lnTo>
                  <a:lnTo>
                    <a:pt x="434202" y="693077"/>
                  </a:lnTo>
                  <a:lnTo>
                    <a:pt x="368046" y="694943"/>
                  </a:lnTo>
                  <a:lnTo>
                    <a:pt x="301889" y="693077"/>
                  </a:lnTo>
                  <a:lnTo>
                    <a:pt x="239623" y="687697"/>
                  </a:lnTo>
                  <a:lnTo>
                    <a:pt x="182287" y="679131"/>
                  </a:lnTo>
                  <a:lnTo>
                    <a:pt x="130919" y="667704"/>
                  </a:lnTo>
                  <a:lnTo>
                    <a:pt x="86560" y="653744"/>
                  </a:lnTo>
                  <a:lnTo>
                    <a:pt x="50249" y="637579"/>
                  </a:lnTo>
                  <a:lnTo>
                    <a:pt x="5929"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150" name="object 67">
            <a:extLst>
              <a:ext uri="{FF2B5EF4-FFF2-40B4-BE49-F238E27FC236}">
                <a16:creationId xmlns:a16="http://schemas.microsoft.com/office/drawing/2014/main" id="{8C2C3230-C0BA-1E23-EB64-7164EE25C9CE}"/>
              </a:ext>
            </a:extLst>
          </p:cNvPr>
          <p:cNvSpPr txBox="1"/>
          <p:nvPr/>
        </p:nvSpPr>
        <p:spPr>
          <a:xfrm>
            <a:off x="6540677" y="5981659"/>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4</a:t>
            </a:r>
            <a:endParaRPr sz="1800">
              <a:latin typeface="Arial"/>
              <a:cs typeface="Arial"/>
            </a:endParaRPr>
          </a:p>
        </p:txBody>
      </p:sp>
      <p:grpSp>
        <p:nvGrpSpPr>
          <p:cNvPr id="151" name="object 68">
            <a:extLst>
              <a:ext uri="{FF2B5EF4-FFF2-40B4-BE49-F238E27FC236}">
                <a16:creationId xmlns:a16="http://schemas.microsoft.com/office/drawing/2014/main" id="{0BE15D73-DA28-A034-B66D-EB76454A528D}"/>
              </a:ext>
            </a:extLst>
          </p:cNvPr>
          <p:cNvGrpSpPr/>
          <p:nvPr/>
        </p:nvGrpSpPr>
        <p:grpSpPr>
          <a:xfrm>
            <a:off x="7277036" y="5736712"/>
            <a:ext cx="774065" cy="721360"/>
            <a:chOff x="7277036" y="6540944"/>
            <a:chExt cx="774065" cy="721360"/>
          </a:xfrm>
        </p:grpSpPr>
        <p:sp>
          <p:nvSpPr>
            <p:cNvPr id="152" name="object 69">
              <a:extLst>
                <a:ext uri="{FF2B5EF4-FFF2-40B4-BE49-F238E27FC236}">
                  <a16:creationId xmlns:a16="http://schemas.microsoft.com/office/drawing/2014/main" id="{C81ADA09-70A1-4EC8-2A7E-BCFB2F76A4FD}"/>
                </a:ext>
              </a:extLst>
            </p:cNvPr>
            <p:cNvSpPr/>
            <p:nvPr/>
          </p:nvSpPr>
          <p:spPr>
            <a:xfrm>
              <a:off x="7290053" y="655396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3"/>
                  </a:lnTo>
                  <a:lnTo>
                    <a:pt x="0" y="579119"/>
                  </a:lnTo>
                  <a:lnTo>
                    <a:pt x="23074" y="619535"/>
                  </a:lnTo>
                  <a:lnTo>
                    <a:pt x="86740" y="653744"/>
                  </a:lnTo>
                  <a:lnTo>
                    <a:pt x="131191" y="667704"/>
                  </a:lnTo>
                  <a:lnTo>
                    <a:pt x="182665" y="679131"/>
                  </a:lnTo>
                  <a:lnTo>
                    <a:pt x="240120" y="687697"/>
                  </a:lnTo>
                  <a:lnTo>
                    <a:pt x="302515" y="693077"/>
                  </a:lnTo>
                  <a:lnTo>
                    <a:pt x="368808" y="694943"/>
                  </a:lnTo>
                  <a:lnTo>
                    <a:pt x="435100" y="693077"/>
                  </a:lnTo>
                  <a:lnTo>
                    <a:pt x="497495" y="687697"/>
                  </a:lnTo>
                  <a:lnTo>
                    <a:pt x="554950" y="679131"/>
                  </a:lnTo>
                  <a:lnTo>
                    <a:pt x="606424" y="667704"/>
                  </a:lnTo>
                  <a:lnTo>
                    <a:pt x="650875" y="653744"/>
                  </a:lnTo>
                  <a:lnTo>
                    <a:pt x="687261" y="637579"/>
                  </a:lnTo>
                  <a:lnTo>
                    <a:pt x="731673" y="599940"/>
                  </a:lnTo>
                  <a:lnTo>
                    <a:pt x="737616" y="579119"/>
                  </a:lnTo>
                  <a:lnTo>
                    <a:pt x="737616" y="115823"/>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53" name="object 70">
              <a:extLst>
                <a:ext uri="{FF2B5EF4-FFF2-40B4-BE49-F238E27FC236}">
                  <a16:creationId xmlns:a16="http://schemas.microsoft.com/office/drawing/2014/main" id="{ACD7881F-2B49-A668-8C11-D4687F68CDFC}"/>
                </a:ext>
              </a:extLst>
            </p:cNvPr>
            <p:cNvSpPr/>
            <p:nvPr/>
          </p:nvSpPr>
          <p:spPr>
            <a:xfrm>
              <a:off x="7290053" y="666978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3"/>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54" name="object 71">
              <a:extLst>
                <a:ext uri="{FF2B5EF4-FFF2-40B4-BE49-F238E27FC236}">
                  <a16:creationId xmlns:a16="http://schemas.microsoft.com/office/drawing/2014/main" id="{AAEFF428-7D00-D805-1444-4D57E798A9FE}"/>
                </a:ext>
              </a:extLst>
            </p:cNvPr>
            <p:cNvSpPr/>
            <p:nvPr/>
          </p:nvSpPr>
          <p:spPr>
            <a:xfrm>
              <a:off x="7951736" y="6694094"/>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55" name="object 72">
              <a:extLst>
                <a:ext uri="{FF2B5EF4-FFF2-40B4-BE49-F238E27FC236}">
                  <a16:creationId xmlns:a16="http://schemas.microsoft.com/office/drawing/2014/main" id="{6A28A0DF-CAD4-5DD7-99F4-D542EDC3676A}"/>
                </a:ext>
              </a:extLst>
            </p:cNvPr>
            <p:cNvSpPr/>
            <p:nvPr/>
          </p:nvSpPr>
          <p:spPr>
            <a:xfrm>
              <a:off x="7290053" y="6553962"/>
              <a:ext cx="737870" cy="695325"/>
            </a:xfrm>
            <a:custGeom>
              <a:avLst/>
              <a:gdLst/>
              <a:ahLst/>
              <a:cxnLst/>
              <a:rect l="l" t="t" r="r" b="b"/>
              <a:pathLst>
                <a:path w="737870" h="695325">
                  <a:moveTo>
                    <a:pt x="0" y="115823"/>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3"/>
                  </a:lnTo>
                  <a:lnTo>
                    <a:pt x="737616" y="579119"/>
                  </a:lnTo>
                  <a:lnTo>
                    <a:pt x="714541" y="619535"/>
                  </a:lnTo>
                  <a:lnTo>
                    <a:pt x="650875" y="653744"/>
                  </a:lnTo>
                  <a:lnTo>
                    <a:pt x="606424" y="667704"/>
                  </a:lnTo>
                  <a:lnTo>
                    <a:pt x="554950" y="679131"/>
                  </a:lnTo>
                  <a:lnTo>
                    <a:pt x="497495" y="687697"/>
                  </a:lnTo>
                  <a:lnTo>
                    <a:pt x="435100" y="693077"/>
                  </a:lnTo>
                  <a:lnTo>
                    <a:pt x="368808" y="694943"/>
                  </a:lnTo>
                  <a:lnTo>
                    <a:pt x="302515" y="693077"/>
                  </a:lnTo>
                  <a:lnTo>
                    <a:pt x="240120" y="687697"/>
                  </a:lnTo>
                  <a:lnTo>
                    <a:pt x="182665" y="679131"/>
                  </a:lnTo>
                  <a:lnTo>
                    <a:pt x="131191" y="667704"/>
                  </a:lnTo>
                  <a:lnTo>
                    <a:pt x="86740" y="653744"/>
                  </a:lnTo>
                  <a:lnTo>
                    <a:pt x="50354" y="637579"/>
                  </a:lnTo>
                  <a:lnTo>
                    <a:pt x="5942"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156" name="object 73">
            <a:extLst>
              <a:ext uri="{FF2B5EF4-FFF2-40B4-BE49-F238E27FC236}">
                <a16:creationId xmlns:a16="http://schemas.microsoft.com/office/drawing/2014/main" id="{79EC2D38-D084-339C-56A4-AD2C1687A604}"/>
              </a:ext>
            </a:extLst>
          </p:cNvPr>
          <p:cNvSpPr txBox="1"/>
          <p:nvPr/>
        </p:nvSpPr>
        <p:spPr>
          <a:xfrm>
            <a:off x="7404175" y="5981659"/>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5</a:t>
            </a:r>
            <a:endParaRPr sz="1800">
              <a:latin typeface="Arial"/>
              <a:cs typeface="Arial"/>
            </a:endParaRPr>
          </a:p>
        </p:txBody>
      </p:sp>
      <p:grpSp>
        <p:nvGrpSpPr>
          <p:cNvPr id="157" name="object 74">
            <a:extLst>
              <a:ext uri="{FF2B5EF4-FFF2-40B4-BE49-F238E27FC236}">
                <a16:creationId xmlns:a16="http://schemas.microsoft.com/office/drawing/2014/main" id="{9EDC4342-3407-EEF2-B675-C61657784A50}"/>
              </a:ext>
            </a:extLst>
          </p:cNvPr>
          <p:cNvGrpSpPr/>
          <p:nvPr/>
        </p:nvGrpSpPr>
        <p:grpSpPr>
          <a:xfrm>
            <a:off x="8115236" y="5750429"/>
            <a:ext cx="774065" cy="721360"/>
            <a:chOff x="8115236" y="6554661"/>
            <a:chExt cx="774065" cy="721360"/>
          </a:xfrm>
        </p:grpSpPr>
        <p:sp>
          <p:nvSpPr>
            <p:cNvPr id="158" name="object 75">
              <a:extLst>
                <a:ext uri="{FF2B5EF4-FFF2-40B4-BE49-F238E27FC236}">
                  <a16:creationId xmlns:a16="http://schemas.microsoft.com/office/drawing/2014/main" id="{E58296D1-1B42-0359-4DAE-D6DB1A58C5FC}"/>
                </a:ext>
              </a:extLst>
            </p:cNvPr>
            <p:cNvSpPr/>
            <p:nvPr/>
          </p:nvSpPr>
          <p:spPr>
            <a:xfrm>
              <a:off x="8128253" y="656767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59" name="object 76">
              <a:extLst>
                <a:ext uri="{FF2B5EF4-FFF2-40B4-BE49-F238E27FC236}">
                  <a16:creationId xmlns:a16="http://schemas.microsoft.com/office/drawing/2014/main" id="{3AE973F6-3CEB-59BA-7205-C13649FBDFA0}"/>
                </a:ext>
              </a:extLst>
            </p:cNvPr>
            <p:cNvSpPr/>
            <p:nvPr/>
          </p:nvSpPr>
          <p:spPr>
            <a:xfrm>
              <a:off x="8128253" y="668350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60" name="object 77">
              <a:extLst>
                <a:ext uri="{FF2B5EF4-FFF2-40B4-BE49-F238E27FC236}">
                  <a16:creationId xmlns:a16="http://schemas.microsoft.com/office/drawing/2014/main" id="{D6CE1689-B9C7-8256-C92A-9A70CB2D43A2}"/>
                </a:ext>
              </a:extLst>
            </p:cNvPr>
            <p:cNvSpPr/>
            <p:nvPr/>
          </p:nvSpPr>
          <p:spPr>
            <a:xfrm>
              <a:off x="8789936" y="6707810"/>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61" name="object 78">
              <a:extLst>
                <a:ext uri="{FF2B5EF4-FFF2-40B4-BE49-F238E27FC236}">
                  <a16:creationId xmlns:a16="http://schemas.microsoft.com/office/drawing/2014/main" id="{065C187A-2706-A6A9-E972-17141273298E}"/>
                </a:ext>
              </a:extLst>
            </p:cNvPr>
            <p:cNvSpPr/>
            <p:nvPr/>
          </p:nvSpPr>
          <p:spPr>
            <a:xfrm>
              <a:off x="8128253" y="656767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62" name="object 79">
            <a:extLst>
              <a:ext uri="{FF2B5EF4-FFF2-40B4-BE49-F238E27FC236}">
                <a16:creationId xmlns:a16="http://schemas.microsoft.com/office/drawing/2014/main" id="{F295090A-3BBF-37CB-805D-D42F30559E10}"/>
              </a:ext>
            </a:extLst>
          </p:cNvPr>
          <p:cNvSpPr txBox="1"/>
          <p:nvPr/>
        </p:nvSpPr>
        <p:spPr>
          <a:xfrm>
            <a:off x="8242375" y="5995847"/>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6</a:t>
            </a:r>
            <a:endParaRPr sz="1800">
              <a:latin typeface="Arial"/>
              <a:cs typeface="Arial"/>
            </a:endParaRPr>
          </a:p>
        </p:txBody>
      </p:sp>
      <p:sp>
        <p:nvSpPr>
          <p:cNvPr id="163" name="object 80">
            <a:extLst>
              <a:ext uri="{FF2B5EF4-FFF2-40B4-BE49-F238E27FC236}">
                <a16:creationId xmlns:a16="http://schemas.microsoft.com/office/drawing/2014/main" id="{E747771B-6F56-3C1D-954F-08D85F8AAD6D}"/>
              </a:ext>
            </a:extLst>
          </p:cNvPr>
          <p:cNvSpPr txBox="1"/>
          <p:nvPr/>
        </p:nvSpPr>
        <p:spPr>
          <a:xfrm>
            <a:off x="7421930" y="4564354"/>
            <a:ext cx="49784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90" dirty="0">
                <a:latin typeface="Arial"/>
                <a:cs typeface="Arial"/>
              </a:rPr>
              <a:t>s</a:t>
            </a:r>
            <a:endParaRPr sz="1800">
              <a:latin typeface="Arial"/>
              <a:cs typeface="Arial"/>
            </a:endParaRPr>
          </a:p>
        </p:txBody>
      </p:sp>
      <p:grpSp>
        <p:nvGrpSpPr>
          <p:cNvPr id="164" name="object 81">
            <a:extLst>
              <a:ext uri="{FF2B5EF4-FFF2-40B4-BE49-F238E27FC236}">
                <a16:creationId xmlns:a16="http://schemas.microsoft.com/office/drawing/2014/main" id="{B05C87E8-8E2B-7014-8ADB-7325E9DE6F5D}"/>
              </a:ext>
            </a:extLst>
          </p:cNvPr>
          <p:cNvGrpSpPr/>
          <p:nvPr/>
        </p:nvGrpSpPr>
        <p:grpSpPr>
          <a:xfrm>
            <a:off x="4815840" y="2269676"/>
            <a:ext cx="4582795" cy="3218815"/>
            <a:chOff x="4815840" y="3073908"/>
            <a:chExt cx="4582795" cy="3218815"/>
          </a:xfrm>
        </p:grpSpPr>
        <p:sp>
          <p:nvSpPr>
            <p:cNvPr id="165" name="object 82">
              <a:extLst>
                <a:ext uri="{FF2B5EF4-FFF2-40B4-BE49-F238E27FC236}">
                  <a16:creationId xmlns:a16="http://schemas.microsoft.com/office/drawing/2014/main" id="{AA834CF4-2117-EF1F-8BB2-7E7A431DCB29}"/>
                </a:ext>
              </a:extLst>
            </p:cNvPr>
            <p:cNvSpPr/>
            <p:nvPr/>
          </p:nvSpPr>
          <p:spPr>
            <a:xfrm>
              <a:off x="9086088" y="3073908"/>
              <a:ext cx="312420" cy="609600"/>
            </a:xfrm>
            <a:custGeom>
              <a:avLst/>
              <a:gdLst/>
              <a:ahLst/>
              <a:cxnLst/>
              <a:rect l="l" t="t" r="r" b="b"/>
              <a:pathLst>
                <a:path w="312420" h="609600">
                  <a:moveTo>
                    <a:pt x="234315" y="0"/>
                  </a:moveTo>
                  <a:lnTo>
                    <a:pt x="78105" y="0"/>
                  </a:lnTo>
                  <a:lnTo>
                    <a:pt x="78105" y="453390"/>
                  </a:lnTo>
                  <a:lnTo>
                    <a:pt x="0" y="453390"/>
                  </a:lnTo>
                  <a:lnTo>
                    <a:pt x="156210" y="609600"/>
                  </a:lnTo>
                  <a:lnTo>
                    <a:pt x="312420" y="453390"/>
                  </a:lnTo>
                  <a:lnTo>
                    <a:pt x="234315" y="453390"/>
                  </a:lnTo>
                  <a:lnTo>
                    <a:pt x="234315" y="0"/>
                  </a:lnTo>
                  <a:close/>
                </a:path>
              </a:pathLst>
            </a:custGeom>
            <a:solidFill>
              <a:srgbClr val="6C9048"/>
            </a:solidFill>
          </p:spPr>
          <p:txBody>
            <a:bodyPr wrap="square" lIns="0" tIns="0" rIns="0" bIns="0" rtlCol="0"/>
            <a:lstStyle/>
            <a:p>
              <a:endParaRPr/>
            </a:p>
          </p:txBody>
        </p:sp>
        <p:sp>
          <p:nvSpPr>
            <p:cNvPr id="166" name="object 83">
              <a:extLst>
                <a:ext uri="{FF2B5EF4-FFF2-40B4-BE49-F238E27FC236}">
                  <a16:creationId xmlns:a16="http://schemas.microsoft.com/office/drawing/2014/main" id="{D3875FFB-426A-8BD0-9119-68C0ED99EFD4}"/>
                </a:ext>
              </a:extLst>
            </p:cNvPr>
            <p:cNvSpPr/>
            <p:nvPr/>
          </p:nvSpPr>
          <p:spPr>
            <a:xfrm>
              <a:off x="6593586" y="4400550"/>
              <a:ext cx="2326005" cy="2540"/>
            </a:xfrm>
            <a:custGeom>
              <a:avLst/>
              <a:gdLst/>
              <a:ahLst/>
              <a:cxnLst/>
              <a:rect l="l" t="t" r="r" b="b"/>
              <a:pathLst>
                <a:path w="2326004" h="2539">
                  <a:moveTo>
                    <a:pt x="0" y="2387"/>
                  </a:moveTo>
                  <a:lnTo>
                    <a:pt x="2325674" y="0"/>
                  </a:lnTo>
                </a:path>
              </a:pathLst>
            </a:custGeom>
            <a:ln w="25908">
              <a:solidFill>
                <a:srgbClr val="000000"/>
              </a:solidFill>
              <a:prstDash val="lgDash"/>
            </a:ln>
          </p:spPr>
          <p:txBody>
            <a:bodyPr wrap="square" lIns="0" tIns="0" rIns="0" bIns="0" rtlCol="0"/>
            <a:lstStyle/>
            <a:p>
              <a:endParaRPr/>
            </a:p>
          </p:txBody>
        </p:sp>
        <p:sp>
          <p:nvSpPr>
            <p:cNvPr id="167" name="object 84">
              <a:extLst>
                <a:ext uri="{FF2B5EF4-FFF2-40B4-BE49-F238E27FC236}">
                  <a16:creationId xmlns:a16="http://schemas.microsoft.com/office/drawing/2014/main" id="{BABAB4D0-BF86-68B8-150E-3D589B331087}"/>
                </a:ext>
              </a:extLst>
            </p:cNvPr>
            <p:cNvSpPr/>
            <p:nvPr/>
          </p:nvSpPr>
          <p:spPr>
            <a:xfrm>
              <a:off x="4815840" y="5113020"/>
              <a:ext cx="809625" cy="1179830"/>
            </a:xfrm>
            <a:custGeom>
              <a:avLst/>
              <a:gdLst/>
              <a:ahLst/>
              <a:cxnLst/>
              <a:rect l="l" t="t" r="r" b="b"/>
              <a:pathLst>
                <a:path w="809625" h="1179829">
                  <a:moveTo>
                    <a:pt x="202311" y="0"/>
                  </a:moveTo>
                  <a:lnTo>
                    <a:pt x="0" y="0"/>
                  </a:lnTo>
                  <a:lnTo>
                    <a:pt x="0" y="724382"/>
                  </a:lnTo>
                  <a:lnTo>
                    <a:pt x="3231" y="772423"/>
                  </a:lnTo>
                  <a:lnTo>
                    <a:pt x="12646" y="818499"/>
                  </a:lnTo>
                  <a:lnTo>
                    <a:pt x="27822" y="862189"/>
                  </a:lnTo>
                  <a:lnTo>
                    <a:pt x="48337" y="903072"/>
                  </a:lnTo>
                  <a:lnTo>
                    <a:pt x="73769" y="940724"/>
                  </a:lnTo>
                  <a:lnTo>
                    <a:pt x="103697" y="974725"/>
                  </a:lnTo>
                  <a:lnTo>
                    <a:pt x="137698" y="1004652"/>
                  </a:lnTo>
                  <a:lnTo>
                    <a:pt x="175352" y="1030083"/>
                  </a:lnTo>
                  <a:lnTo>
                    <a:pt x="216235" y="1050598"/>
                  </a:lnTo>
                  <a:lnTo>
                    <a:pt x="259928" y="1065773"/>
                  </a:lnTo>
                  <a:lnTo>
                    <a:pt x="306006" y="1075188"/>
                  </a:lnTo>
                  <a:lnTo>
                    <a:pt x="354050" y="1078420"/>
                  </a:lnTo>
                  <a:lnTo>
                    <a:pt x="606933" y="1078420"/>
                  </a:lnTo>
                  <a:lnTo>
                    <a:pt x="606933" y="1179576"/>
                  </a:lnTo>
                  <a:lnTo>
                    <a:pt x="809244" y="977265"/>
                  </a:lnTo>
                  <a:lnTo>
                    <a:pt x="606933" y="774954"/>
                  </a:lnTo>
                  <a:lnTo>
                    <a:pt x="606933" y="876109"/>
                  </a:lnTo>
                  <a:lnTo>
                    <a:pt x="354050" y="876109"/>
                  </a:lnTo>
                  <a:lnTo>
                    <a:pt x="306087" y="868374"/>
                  </a:lnTo>
                  <a:lnTo>
                    <a:pt x="264433" y="846834"/>
                  </a:lnTo>
                  <a:lnTo>
                    <a:pt x="231586" y="813989"/>
                  </a:lnTo>
                  <a:lnTo>
                    <a:pt x="210046" y="772339"/>
                  </a:lnTo>
                  <a:lnTo>
                    <a:pt x="202311" y="724382"/>
                  </a:lnTo>
                  <a:lnTo>
                    <a:pt x="202311" y="0"/>
                  </a:lnTo>
                  <a:close/>
                </a:path>
              </a:pathLst>
            </a:custGeom>
            <a:solidFill>
              <a:srgbClr val="6C9048"/>
            </a:solidFill>
          </p:spPr>
          <p:txBody>
            <a:bodyPr wrap="square" lIns="0" tIns="0" rIns="0" bIns="0" rtlCol="0"/>
            <a:lstStyle/>
            <a:p>
              <a:endParaRPr/>
            </a:p>
          </p:txBody>
        </p:sp>
      </p:grpSp>
      <p:sp>
        <p:nvSpPr>
          <p:cNvPr id="168" name="object 85">
            <a:extLst>
              <a:ext uri="{FF2B5EF4-FFF2-40B4-BE49-F238E27FC236}">
                <a16:creationId xmlns:a16="http://schemas.microsoft.com/office/drawing/2014/main" id="{334ECFB1-EBD4-CFBE-6350-1FE8659735DC}"/>
              </a:ext>
            </a:extLst>
          </p:cNvPr>
          <p:cNvSpPr txBox="1"/>
          <p:nvPr/>
        </p:nvSpPr>
        <p:spPr>
          <a:xfrm>
            <a:off x="9768509" y="5242987"/>
            <a:ext cx="1400175" cy="330835"/>
          </a:xfrm>
          <a:prstGeom prst="rect">
            <a:avLst/>
          </a:prstGeom>
        </p:spPr>
        <p:txBody>
          <a:bodyPr vert="horz" wrap="square" lIns="0" tIns="12700" rIns="0" bIns="0" rtlCol="0">
            <a:spAutoFit/>
          </a:bodyPr>
          <a:lstStyle/>
          <a:p>
            <a:pPr marL="12700">
              <a:lnSpc>
                <a:spcPct val="100000"/>
              </a:lnSpc>
              <a:spcBef>
                <a:spcPts val="100"/>
              </a:spcBef>
            </a:pPr>
            <a:r>
              <a:rPr sz="2000" spc="10" dirty="0">
                <a:latin typeface="Arial"/>
                <a:cs typeface="Arial"/>
              </a:rPr>
              <a:t>Compaction</a:t>
            </a:r>
            <a:endParaRPr sz="2000">
              <a:latin typeface="Arial"/>
              <a:cs typeface="Arial"/>
            </a:endParaRPr>
          </a:p>
        </p:txBody>
      </p:sp>
      <p:sp>
        <p:nvSpPr>
          <p:cNvPr id="169" name="object 86">
            <a:extLst>
              <a:ext uri="{FF2B5EF4-FFF2-40B4-BE49-F238E27FC236}">
                <a16:creationId xmlns:a16="http://schemas.microsoft.com/office/drawing/2014/main" id="{5E614665-9AE5-B337-FCCC-E05F7C86ACDB}"/>
              </a:ext>
            </a:extLst>
          </p:cNvPr>
          <p:cNvSpPr/>
          <p:nvPr/>
        </p:nvSpPr>
        <p:spPr>
          <a:xfrm>
            <a:off x="9474708" y="4708076"/>
            <a:ext cx="1969135" cy="1524000"/>
          </a:xfrm>
          <a:custGeom>
            <a:avLst/>
            <a:gdLst/>
            <a:ahLst/>
            <a:cxnLst/>
            <a:rect l="l" t="t" r="r" b="b"/>
            <a:pathLst>
              <a:path w="1969134" h="1524000">
                <a:moveTo>
                  <a:pt x="1860804" y="1355178"/>
                </a:moveTo>
                <a:lnTo>
                  <a:pt x="1557528" y="1186370"/>
                </a:lnTo>
                <a:lnTo>
                  <a:pt x="1557528" y="1284224"/>
                </a:lnTo>
                <a:lnTo>
                  <a:pt x="530733" y="1284224"/>
                </a:lnTo>
                <a:lnTo>
                  <a:pt x="481952" y="1281201"/>
                </a:lnTo>
                <a:lnTo>
                  <a:pt x="434987" y="1272349"/>
                </a:lnTo>
                <a:lnTo>
                  <a:pt x="390207" y="1258062"/>
                </a:lnTo>
                <a:lnTo>
                  <a:pt x="347954" y="1238669"/>
                </a:lnTo>
                <a:lnTo>
                  <a:pt x="308597" y="1214564"/>
                </a:lnTo>
                <a:lnTo>
                  <a:pt x="272503" y="1186103"/>
                </a:lnTo>
                <a:lnTo>
                  <a:pt x="240055" y="1153642"/>
                </a:lnTo>
                <a:lnTo>
                  <a:pt x="211582" y="1117549"/>
                </a:lnTo>
                <a:lnTo>
                  <a:pt x="187477" y="1078204"/>
                </a:lnTo>
                <a:lnTo>
                  <a:pt x="168097" y="1035951"/>
                </a:lnTo>
                <a:lnTo>
                  <a:pt x="153797" y="991158"/>
                </a:lnTo>
                <a:lnTo>
                  <a:pt x="144957" y="944194"/>
                </a:lnTo>
                <a:lnTo>
                  <a:pt x="141935" y="895413"/>
                </a:lnTo>
                <a:lnTo>
                  <a:pt x="141935" y="310896"/>
                </a:lnTo>
                <a:lnTo>
                  <a:pt x="0" y="310896"/>
                </a:lnTo>
                <a:lnTo>
                  <a:pt x="0" y="895413"/>
                </a:lnTo>
                <a:lnTo>
                  <a:pt x="2159" y="943724"/>
                </a:lnTo>
                <a:lnTo>
                  <a:pt x="8547" y="990815"/>
                </a:lnTo>
                <a:lnTo>
                  <a:pt x="18948" y="1036510"/>
                </a:lnTo>
                <a:lnTo>
                  <a:pt x="33197" y="1080604"/>
                </a:lnTo>
                <a:lnTo>
                  <a:pt x="51092" y="1122934"/>
                </a:lnTo>
                <a:lnTo>
                  <a:pt x="72453" y="1163294"/>
                </a:lnTo>
                <a:lnTo>
                  <a:pt x="97091" y="1201496"/>
                </a:lnTo>
                <a:lnTo>
                  <a:pt x="124815" y="1237361"/>
                </a:lnTo>
                <a:lnTo>
                  <a:pt x="155448" y="1270698"/>
                </a:lnTo>
                <a:lnTo>
                  <a:pt x="188785" y="1301330"/>
                </a:lnTo>
                <a:lnTo>
                  <a:pt x="224650" y="1329055"/>
                </a:lnTo>
                <a:lnTo>
                  <a:pt x="262851" y="1353693"/>
                </a:lnTo>
                <a:lnTo>
                  <a:pt x="303212" y="1375054"/>
                </a:lnTo>
                <a:lnTo>
                  <a:pt x="345541" y="1392948"/>
                </a:lnTo>
                <a:lnTo>
                  <a:pt x="389636" y="1407198"/>
                </a:lnTo>
                <a:lnTo>
                  <a:pt x="435330" y="1417599"/>
                </a:lnTo>
                <a:lnTo>
                  <a:pt x="482422" y="1423987"/>
                </a:lnTo>
                <a:lnTo>
                  <a:pt x="530733" y="1426146"/>
                </a:lnTo>
                <a:lnTo>
                  <a:pt x="1557528" y="1426146"/>
                </a:lnTo>
                <a:lnTo>
                  <a:pt x="1557528" y="1524000"/>
                </a:lnTo>
                <a:lnTo>
                  <a:pt x="1860804" y="1355178"/>
                </a:lnTo>
                <a:close/>
              </a:path>
              <a:path w="1969134" h="1524000">
                <a:moveTo>
                  <a:pt x="1969008" y="628586"/>
                </a:moveTo>
                <a:lnTo>
                  <a:pt x="1966836" y="580288"/>
                </a:lnTo>
                <a:lnTo>
                  <a:pt x="1960448" y="533196"/>
                </a:lnTo>
                <a:lnTo>
                  <a:pt x="1950046" y="487502"/>
                </a:lnTo>
                <a:lnTo>
                  <a:pt x="1935797" y="443407"/>
                </a:lnTo>
                <a:lnTo>
                  <a:pt x="1917903" y="401078"/>
                </a:lnTo>
                <a:lnTo>
                  <a:pt x="1896541" y="360718"/>
                </a:lnTo>
                <a:lnTo>
                  <a:pt x="1871903" y="322516"/>
                </a:lnTo>
                <a:lnTo>
                  <a:pt x="1844179" y="286651"/>
                </a:lnTo>
                <a:lnTo>
                  <a:pt x="1813560" y="253301"/>
                </a:lnTo>
                <a:lnTo>
                  <a:pt x="1780209" y="222681"/>
                </a:lnTo>
                <a:lnTo>
                  <a:pt x="1744345" y="194957"/>
                </a:lnTo>
                <a:lnTo>
                  <a:pt x="1706143" y="170319"/>
                </a:lnTo>
                <a:lnTo>
                  <a:pt x="1665782" y="148958"/>
                </a:lnTo>
                <a:lnTo>
                  <a:pt x="1623453" y="131064"/>
                </a:lnTo>
                <a:lnTo>
                  <a:pt x="1579359" y="116814"/>
                </a:lnTo>
                <a:lnTo>
                  <a:pt x="1533664" y="106413"/>
                </a:lnTo>
                <a:lnTo>
                  <a:pt x="1486573" y="100025"/>
                </a:lnTo>
                <a:lnTo>
                  <a:pt x="1438275" y="97853"/>
                </a:lnTo>
                <a:lnTo>
                  <a:pt x="411480" y="97853"/>
                </a:lnTo>
                <a:lnTo>
                  <a:pt x="411480" y="0"/>
                </a:lnTo>
                <a:lnTo>
                  <a:pt x="108204" y="168821"/>
                </a:lnTo>
                <a:lnTo>
                  <a:pt x="411480" y="337629"/>
                </a:lnTo>
                <a:lnTo>
                  <a:pt x="411480" y="239788"/>
                </a:lnTo>
                <a:lnTo>
                  <a:pt x="1438275" y="239788"/>
                </a:lnTo>
                <a:lnTo>
                  <a:pt x="1487043" y="242824"/>
                </a:lnTo>
                <a:lnTo>
                  <a:pt x="1534007" y="251663"/>
                </a:lnTo>
                <a:lnTo>
                  <a:pt x="1578787" y="265963"/>
                </a:lnTo>
                <a:lnTo>
                  <a:pt x="1621040" y="285343"/>
                </a:lnTo>
                <a:lnTo>
                  <a:pt x="1660398" y="309448"/>
                </a:lnTo>
                <a:lnTo>
                  <a:pt x="1696491" y="337921"/>
                </a:lnTo>
                <a:lnTo>
                  <a:pt x="1728939" y="370370"/>
                </a:lnTo>
                <a:lnTo>
                  <a:pt x="1757413" y="406463"/>
                </a:lnTo>
                <a:lnTo>
                  <a:pt x="1781517" y="445820"/>
                </a:lnTo>
                <a:lnTo>
                  <a:pt x="1800898" y="488073"/>
                </a:lnTo>
                <a:lnTo>
                  <a:pt x="1815198" y="532853"/>
                </a:lnTo>
                <a:lnTo>
                  <a:pt x="1824037" y="579818"/>
                </a:lnTo>
                <a:lnTo>
                  <a:pt x="1827072" y="628586"/>
                </a:lnTo>
                <a:lnTo>
                  <a:pt x="1827072" y="1213104"/>
                </a:lnTo>
                <a:lnTo>
                  <a:pt x="1969008" y="1213104"/>
                </a:lnTo>
                <a:lnTo>
                  <a:pt x="1969008" y="628586"/>
                </a:lnTo>
                <a:close/>
              </a:path>
            </a:pathLst>
          </a:custGeom>
          <a:solidFill>
            <a:srgbClr val="6C9048"/>
          </a:solidFill>
        </p:spPr>
        <p:txBody>
          <a:bodyPr wrap="square" lIns="0" tIns="0" rIns="0" bIns="0" rtlCol="0"/>
          <a:lstStyle/>
          <a:p>
            <a:endParaRPr/>
          </a:p>
        </p:txBody>
      </p:sp>
      <p:sp>
        <p:nvSpPr>
          <p:cNvPr id="6" name="object 12">
            <a:extLst>
              <a:ext uri="{FF2B5EF4-FFF2-40B4-BE49-F238E27FC236}">
                <a16:creationId xmlns:a16="http://schemas.microsoft.com/office/drawing/2014/main" id="{8C47E66E-9BB7-0342-FDB7-1F68AC9243BF}"/>
              </a:ext>
            </a:extLst>
          </p:cNvPr>
          <p:cNvSpPr txBox="1"/>
          <p:nvPr/>
        </p:nvSpPr>
        <p:spPr>
          <a:xfrm>
            <a:off x="4329519" y="1688166"/>
            <a:ext cx="1754505" cy="299720"/>
          </a:xfrm>
          <a:prstGeom prst="rect">
            <a:avLst/>
          </a:prstGeom>
        </p:spPr>
        <p:txBody>
          <a:bodyPr vert="horz" wrap="square" lIns="0" tIns="12700" rIns="0" bIns="0" rtlCol="0">
            <a:spAutoFit/>
          </a:bodyPr>
          <a:lstStyle/>
          <a:p>
            <a:pPr marL="12700" algn="ctr">
              <a:lnSpc>
                <a:spcPct val="100000"/>
              </a:lnSpc>
              <a:spcBef>
                <a:spcPts val="100"/>
              </a:spcBef>
            </a:pPr>
            <a:r>
              <a:rPr sz="1800" spc="-30" dirty="0" err="1">
                <a:latin typeface="Arial"/>
                <a:cs typeface="Arial"/>
              </a:rPr>
              <a:t>MemTable</a:t>
            </a:r>
            <a:endParaRPr sz="1800" dirty="0">
              <a:latin typeface="Arial"/>
              <a:cs typeface="Arial"/>
            </a:endParaRPr>
          </a:p>
        </p:txBody>
      </p:sp>
      <p:sp>
        <p:nvSpPr>
          <p:cNvPr id="7" name="object 20">
            <a:extLst>
              <a:ext uri="{FF2B5EF4-FFF2-40B4-BE49-F238E27FC236}">
                <a16:creationId xmlns:a16="http://schemas.microsoft.com/office/drawing/2014/main" id="{88AD2C26-48FA-0B4B-6BC4-A734718B1EB0}"/>
              </a:ext>
            </a:extLst>
          </p:cNvPr>
          <p:cNvSpPr txBox="1"/>
          <p:nvPr/>
        </p:nvSpPr>
        <p:spPr>
          <a:xfrm>
            <a:off x="4267961" y="3458266"/>
            <a:ext cx="2173224" cy="289823"/>
          </a:xfrm>
          <a:prstGeom prst="rect">
            <a:avLst/>
          </a:prstGeom>
        </p:spPr>
        <p:txBody>
          <a:bodyPr vert="horz" wrap="square" lIns="0" tIns="12700" rIns="0" bIns="0" rtlCol="0">
            <a:spAutoFit/>
          </a:bodyPr>
          <a:lstStyle/>
          <a:p>
            <a:pPr marL="12700" algn="ctr">
              <a:lnSpc>
                <a:spcPct val="100000"/>
              </a:lnSpc>
              <a:spcBef>
                <a:spcPts val="100"/>
              </a:spcBef>
            </a:pPr>
            <a:r>
              <a:rPr lang="en-US" altLang="zh-CN" sz="1800" spc="-30" dirty="0">
                <a:latin typeface="Arial"/>
                <a:cs typeface="Arial"/>
              </a:rPr>
              <a:t>Immutable</a:t>
            </a:r>
            <a:r>
              <a:rPr lang="zh-CN" altLang="en-US" sz="1800" spc="-30" dirty="0">
                <a:latin typeface="Arial"/>
                <a:cs typeface="Arial"/>
              </a:rPr>
              <a:t> </a:t>
            </a:r>
            <a:r>
              <a:rPr sz="1800" spc="-30" dirty="0" err="1">
                <a:latin typeface="Arial"/>
                <a:cs typeface="Arial"/>
              </a:rPr>
              <a:t>MemTable</a:t>
            </a:r>
            <a:endParaRPr sz="1800" dirty="0">
              <a:latin typeface="Arial"/>
              <a:cs typeface="Arial"/>
            </a:endParaRPr>
          </a:p>
        </p:txBody>
      </p:sp>
    </p:spTree>
    <p:extLst>
      <p:ext uri="{BB962C8B-B14F-4D97-AF65-F5344CB8AC3E}">
        <p14:creationId xmlns:p14="http://schemas.microsoft.com/office/powerpoint/2010/main" val="21218318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367362-B896-0E43-D047-690F42B12990}"/>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的诞生</a:t>
            </a:r>
          </a:p>
        </p:txBody>
      </p:sp>
      <p:sp>
        <p:nvSpPr>
          <p:cNvPr id="3" name="文本占位符 2">
            <a:extLst>
              <a:ext uri="{FF2B5EF4-FFF2-40B4-BE49-F238E27FC236}">
                <a16:creationId xmlns:a16="http://schemas.microsoft.com/office/drawing/2014/main" id="{69CE69A1-8655-CB36-D586-39E4FC556BC6}"/>
              </a:ext>
            </a:extLst>
          </p:cNvPr>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30603928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9250"/>
            <a:ext cx="10515600" cy="1325563"/>
          </a:xfrm>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的写入</a:t>
            </a:r>
          </a:p>
        </p:txBody>
      </p:sp>
      <p:grpSp>
        <p:nvGrpSpPr>
          <p:cNvPr id="6" name="object 2">
            <a:extLst>
              <a:ext uri="{FF2B5EF4-FFF2-40B4-BE49-F238E27FC236}">
                <a16:creationId xmlns:a16="http://schemas.microsoft.com/office/drawing/2014/main" id="{57DEA050-999F-B469-9EAF-0777098763D9}"/>
              </a:ext>
            </a:extLst>
          </p:cNvPr>
          <p:cNvGrpSpPr/>
          <p:nvPr/>
        </p:nvGrpSpPr>
        <p:grpSpPr>
          <a:xfrm>
            <a:off x="3989768" y="2939954"/>
            <a:ext cx="7847330" cy="3846829"/>
            <a:chOff x="3989768" y="3799268"/>
            <a:chExt cx="7847330" cy="3846829"/>
          </a:xfrm>
        </p:grpSpPr>
        <p:sp>
          <p:nvSpPr>
            <p:cNvPr id="7" name="object 3">
              <a:extLst>
                <a:ext uri="{FF2B5EF4-FFF2-40B4-BE49-F238E27FC236}">
                  <a16:creationId xmlns:a16="http://schemas.microsoft.com/office/drawing/2014/main" id="{B1102D58-5A56-DF06-33A1-372BBDC06E78}"/>
                </a:ext>
              </a:extLst>
            </p:cNvPr>
            <p:cNvSpPr/>
            <p:nvPr/>
          </p:nvSpPr>
          <p:spPr>
            <a:xfrm>
              <a:off x="5652516" y="4840224"/>
              <a:ext cx="6184900" cy="2806065"/>
            </a:xfrm>
            <a:custGeom>
              <a:avLst/>
              <a:gdLst/>
              <a:ahLst/>
              <a:cxnLst/>
              <a:rect l="l" t="t" r="r" b="b"/>
              <a:pathLst>
                <a:path w="6184900" h="2806065">
                  <a:moveTo>
                    <a:pt x="5716765" y="0"/>
                  </a:moveTo>
                  <a:lnTo>
                    <a:pt x="467626" y="0"/>
                  </a:lnTo>
                  <a:lnTo>
                    <a:pt x="419813" y="2414"/>
                  </a:lnTo>
                  <a:lnTo>
                    <a:pt x="373382" y="9500"/>
                  </a:lnTo>
                  <a:lnTo>
                    <a:pt x="328567" y="21023"/>
                  </a:lnTo>
                  <a:lnTo>
                    <a:pt x="285603" y="36747"/>
                  </a:lnTo>
                  <a:lnTo>
                    <a:pt x="244726" y="56439"/>
                  </a:lnTo>
                  <a:lnTo>
                    <a:pt x="206170" y="79862"/>
                  </a:lnTo>
                  <a:lnTo>
                    <a:pt x="170170" y="106781"/>
                  </a:lnTo>
                  <a:lnTo>
                    <a:pt x="136963" y="136963"/>
                  </a:lnTo>
                  <a:lnTo>
                    <a:pt x="106781" y="170170"/>
                  </a:lnTo>
                  <a:lnTo>
                    <a:pt x="79862" y="206170"/>
                  </a:lnTo>
                  <a:lnTo>
                    <a:pt x="56439" y="244726"/>
                  </a:lnTo>
                  <a:lnTo>
                    <a:pt x="36747" y="285603"/>
                  </a:lnTo>
                  <a:lnTo>
                    <a:pt x="21023" y="328567"/>
                  </a:lnTo>
                  <a:lnTo>
                    <a:pt x="9500" y="373382"/>
                  </a:lnTo>
                  <a:lnTo>
                    <a:pt x="2414" y="419813"/>
                  </a:lnTo>
                  <a:lnTo>
                    <a:pt x="0" y="467626"/>
                  </a:lnTo>
                  <a:lnTo>
                    <a:pt x="0" y="2338057"/>
                  </a:lnTo>
                  <a:lnTo>
                    <a:pt x="2414" y="2385870"/>
                  </a:lnTo>
                  <a:lnTo>
                    <a:pt x="9500" y="2432301"/>
                  </a:lnTo>
                  <a:lnTo>
                    <a:pt x="21023" y="2477116"/>
                  </a:lnTo>
                  <a:lnTo>
                    <a:pt x="36747" y="2520080"/>
                  </a:lnTo>
                  <a:lnTo>
                    <a:pt x="56439" y="2560957"/>
                  </a:lnTo>
                  <a:lnTo>
                    <a:pt x="79862" y="2599513"/>
                  </a:lnTo>
                  <a:lnTo>
                    <a:pt x="106781" y="2635513"/>
                  </a:lnTo>
                  <a:lnTo>
                    <a:pt x="136963" y="2668720"/>
                  </a:lnTo>
                  <a:lnTo>
                    <a:pt x="170170" y="2698902"/>
                  </a:lnTo>
                  <a:lnTo>
                    <a:pt x="206170" y="2725821"/>
                  </a:lnTo>
                  <a:lnTo>
                    <a:pt x="244726" y="2749244"/>
                  </a:lnTo>
                  <a:lnTo>
                    <a:pt x="285603" y="2768936"/>
                  </a:lnTo>
                  <a:lnTo>
                    <a:pt x="328567" y="2784660"/>
                  </a:lnTo>
                  <a:lnTo>
                    <a:pt x="373382" y="2796183"/>
                  </a:lnTo>
                  <a:lnTo>
                    <a:pt x="419813" y="2803269"/>
                  </a:lnTo>
                  <a:lnTo>
                    <a:pt x="467626" y="2805684"/>
                  </a:lnTo>
                  <a:lnTo>
                    <a:pt x="5716765" y="2805684"/>
                  </a:lnTo>
                  <a:lnTo>
                    <a:pt x="5764578" y="2803269"/>
                  </a:lnTo>
                  <a:lnTo>
                    <a:pt x="5811009" y="2796183"/>
                  </a:lnTo>
                  <a:lnTo>
                    <a:pt x="5855824" y="2784660"/>
                  </a:lnTo>
                  <a:lnTo>
                    <a:pt x="5898788" y="2768936"/>
                  </a:lnTo>
                  <a:lnTo>
                    <a:pt x="5939665" y="2749244"/>
                  </a:lnTo>
                  <a:lnTo>
                    <a:pt x="5978221" y="2725821"/>
                  </a:lnTo>
                  <a:lnTo>
                    <a:pt x="6014221" y="2698902"/>
                  </a:lnTo>
                  <a:lnTo>
                    <a:pt x="6047428" y="2668720"/>
                  </a:lnTo>
                  <a:lnTo>
                    <a:pt x="6077610" y="2635513"/>
                  </a:lnTo>
                  <a:lnTo>
                    <a:pt x="6104529" y="2599513"/>
                  </a:lnTo>
                  <a:lnTo>
                    <a:pt x="6127952" y="2560957"/>
                  </a:lnTo>
                  <a:lnTo>
                    <a:pt x="6147644" y="2520080"/>
                  </a:lnTo>
                  <a:lnTo>
                    <a:pt x="6163368" y="2477116"/>
                  </a:lnTo>
                  <a:lnTo>
                    <a:pt x="6174891" y="2432301"/>
                  </a:lnTo>
                  <a:lnTo>
                    <a:pt x="6181977" y="2385870"/>
                  </a:lnTo>
                  <a:lnTo>
                    <a:pt x="6184392" y="2338057"/>
                  </a:lnTo>
                  <a:lnTo>
                    <a:pt x="6184392" y="467626"/>
                  </a:lnTo>
                  <a:lnTo>
                    <a:pt x="6181977" y="419813"/>
                  </a:lnTo>
                  <a:lnTo>
                    <a:pt x="6174891" y="373382"/>
                  </a:lnTo>
                  <a:lnTo>
                    <a:pt x="6163368" y="328567"/>
                  </a:lnTo>
                  <a:lnTo>
                    <a:pt x="6147644" y="285603"/>
                  </a:lnTo>
                  <a:lnTo>
                    <a:pt x="6127952" y="244726"/>
                  </a:lnTo>
                  <a:lnTo>
                    <a:pt x="6104529" y="206170"/>
                  </a:lnTo>
                  <a:lnTo>
                    <a:pt x="6077610" y="170170"/>
                  </a:lnTo>
                  <a:lnTo>
                    <a:pt x="6047428" y="136963"/>
                  </a:lnTo>
                  <a:lnTo>
                    <a:pt x="6014221" y="106781"/>
                  </a:lnTo>
                  <a:lnTo>
                    <a:pt x="5978221" y="79862"/>
                  </a:lnTo>
                  <a:lnTo>
                    <a:pt x="5939665" y="56439"/>
                  </a:lnTo>
                  <a:lnTo>
                    <a:pt x="5898788" y="36747"/>
                  </a:lnTo>
                  <a:lnTo>
                    <a:pt x="5855824" y="21023"/>
                  </a:lnTo>
                  <a:lnTo>
                    <a:pt x="5811009" y="9500"/>
                  </a:lnTo>
                  <a:lnTo>
                    <a:pt x="5764578" y="2414"/>
                  </a:lnTo>
                  <a:lnTo>
                    <a:pt x="5716765" y="0"/>
                  </a:lnTo>
                  <a:close/>
                </a:path>
              </a:pathLst>
            </a:custGeom>
            <a:solidFill>
              <a:srgbClr val="C3819D"/>
            </a:solidFill>
          </p:spPr>
          <p:txBody>
            <a:bodyPr wrap="square" lIns="0" tIns="0" rIns="0" bIns="0" rtlCol="0"/>
            <a:lstStyle/>
            <a:p>
              <a:endParaRPr/>
            </a:p>
          </p:txBody>
        </p:sp>
        <p:sp>
          <p:nvSpPr>
            <p:cNvPr id="8" name="object 4">
              <a:extLst>
                <a:ext uri="{FF2B5EF4-FFF2-40B4-BE49-F238E27FC236}">
                  <a16:creationId xmlns:a16="http://schemas.microsoft.com/office/drawing/2014/main" id="{15DEAEE1-CB68-415D-D03C-2F71220AB957}"/>
                </a:ext>
              </a:extLst>
            </p:cNvPr>
            <p:cNvSpPr/>
            <p:nvPr/>
          </p:nvSpPr>
          <p:spPr>
            <a:xfrm>
              <a:off x="4002785" y="38122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9" name="object 5">
              <a:extLst>
                <a:ext uri="{FF2B5EF4-FFF2-40B4-BE49-F238E27FC236}">
                  <a16:creationId xmlns:a16="http://schemas.microsoft.com/office/drawing/2014/main" id="{B68F199F-0DA3-5050-D174-BFCC56C738CF}"/>
                </a:ext>
              </a:extLst>
            </p:cNvPr>
            <p:cNvSpPr/>
            <p:nvPr/>
          </p:nvSpPr>
          <p:spPr>
            <a:xfrm>
              <a:off x="4002785" y="38122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sp>
        <p:nvSpPr>
          <p:cNvPr id="10" name="object 7">
            <a:extLst>
              <a:ext uri="{FF2B5EF4-FFF2-40B4-BE49-F238E27FC236}">
                <a16:creationId xmlns:a16="http://schemas.microsoft.com/office/drawing/2014/main" id="{1BE8CE45-536D-8510-655F-87070B9B9511}"/>
              </a:ext>
            </a:extLst>
          </p:cNvPr>
          <p:cNvSpPr txBox="1"/>
          <p:nvPr/>
        </p:nvSpPr>
        <p:spPr>
          <a:xfrm>
            <a:off x="713740" y="1634204"/>
            <a:ext cx="1638300" cy="330835"/>
          </a:xfrm>
          <a:prstGeom prst="rect">
            <a:avLst/>
          </a:prstGeom>
        </p:spPr>
        <p:txBody>
          <a:bodyPr vert="horz" wrap="square" lIns="0" tIns="13335" rIns="0" bIns="0" rtlCol="0">
            <a:spAutoFit/>
          </a:bodyPr>
          <a:lstStyle/>
          <a:p>
            <a:pPr marL="12700">
              <a:lnSpc>
                <a:spcPct val="100000"/>
              </a:lnSpc>
              <a:spcBef>
                <a:spcPts val="105"/>
              </a:spcBef>
            </a:pPr>
            <a:r>
              <a:rPr sz="2000" spc="60" dirty="0">
                <a:latin typeface="Arial"/>
                <a:cs typeface="Arial"/>
              </a:rPr>
              <a:t>Write</a:t>
            </a:r>
            <a:r>
              <a:rPr sz="2000" spc="-210" dirty="0">
                <a:latin typeface="Arial"/>
                <a:cs typeface="Arial"/>
              </a:rPr>
              <a:t> </a:t>
            </a:r>
            <a:r>
              <a:rPr sz="2000" spc="-25" dirty="0">
                <a:latin typeface="Arial"/>
                <a:cs typeface="Arial"/>
              </a:rPr>
              <a:t>Request</a:t>
            </a:r>
            <a:endParaRPr sz="2000">
              <a:latin typeface="Arial"/>
              <a:cs typeface="Arial"/>
            </a:endParaRPr>
          </a:p>
        </p:txBody>
      </p:sp>
      <p:sp>
        <p:nvSpPr>
          <p:cNvPr id="11" name="object 8">
            <a:extLst>
              <a:ext uri="{FF2B5EF4-FFF2-40B4-BE49-F238E27FC236}">
                <a16:creationId xmlns:a16="http://schemas.microsoft.com/office/drawing/2014/main" id="{A1B9F20C-E34B-F261-3B57-850D289096D8}"/>
              </a:ext>
            </a:extLst>
          </p:cNvPr>
          <p:cNvSpPr txBox="1"/>
          <p:nvPr/>
        </p:nvSpPr>
        <p:spPr>
          <a:xfrm>
            <a:off x="4787394" y="961364"/>
            <a:ext cx="965200" cy="330835"/>
          </a:xfrm>
          <a:prstGeom prst="rect">
            <a:avLst/>
          </a:prstGeom>
        </p:spPr>
        <p:txBody>
          <a:bodyPr vert="horz" wrap="square" lIns="0" tIns="13335" rIns="0" bIns="0" rtlCol="0">
            <a:spAutoFit/>
          </a:bodyPr>
          <a:lstStyle/>
          <a:p>
            <a:pPr marL="12700">
              <a:lnSpc>
                <a:spcPct val="100000"/>
              </a:lnSpc>
              <a:spcBef>
                <a:spcPts val="105"/>
              </a:spcBef>
            </a:pPr>
            <a:r>
              <a:rPr sz="2000" spc="35" dirty="0">
                <a:latin typeface="Arial"/>
                <a:cs typeface="Arial"/>
              </a:rPr>
              <a:t>M</a:t>
            </a:r>
            <a:r>
              <a:rPr sz="2000" spc="-60" dirty="0">
                <a:latin typeface="Arial"/>
                <a:cs typeface="Arial"/>
              </a:rPr>
              <a:t>e</a:t>
            </a:r>
            <a:r>
              <a:rPr sz="2000" spc="25" dirty="0">
                <a:latin typeface="Arial"/>
                <a:cs typeface="Arial"/>
              </a:rPr>
              <a:t>mo</a:t>
            </a:r>
            <a:r>
              <a:rPr sz="2000" spc="60" dirty="0">
                <a:latin typeface="Arial"/>
                <a:cs typeface="Arial"/>
              </a:rPr>
              <a:t>ry</a:t>
            </a:r>
            <a:endParaRPr sz="2000" dirty="0">
              <a:latin typeface="Arial"/>
              <a:cs typeface="Arial"/>
            </a:endParaRPr>
          </a:p>
        </p:txBody>
      </p:sp>
      <p:sp>
        <p:nvSpPr>
          <p:cNvPr id="12" name="object 9">
            <a:extLst>
              <a:ext uri="{FF2B5EF4-FFF2-40B4-BE49-F238E27FC236}">
                <a16:creationId xmlns:a16="http://schemas.microsoft.com/office/drawing/2014/main" id="{4FEAE19F-C077-9B12-18C7-A34197554800}"/>
              </a:ext>
            </a:extLst>
          </p:cNvPr>
          <p:cNvSpPr txBox="1"/>
          <p:nvPr/>
        </p:nvSpPr>
        <p:spPr>
          <a:xfrm>
            <a:off x="4599940" y="2402300"/>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13" name="object 10">
            <a:extLst>
              <a:ext uri="{FF2B5EF4-FFF2-40B4-BE49-F238E27FC236}">
                <a16:creationId xmlns:a16="http://schemas.microsoft.com/office/drawing/2014/main" id="{8407941D-DF10-C577-19DC-93AEE08E64A0}"/>
              </a:ext>
            </a:extLst>
          </p:cNvPr>
          <p:cNvSpPr txBox="1"/>
          <p:nvPr/>
        </p:nvSpPr>
        <p:spPr>
          <a:xfrm>
            <a:off x="8205190" y="2355665"/>
            <a:ext cx="71882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Arial"/>
                <a:cs typeface="Arial"/>
              </a:rPr>
              <a:t>Swit</a:t>
            </a:r>
            <a:r>
              <a:rPr sz="1800" spc="25" dirty="0">
                <a:latin typeface="Arial"/>
                <a:cs typeface="Arial"/>
              </a:rPr>
              <a:t>c</a:t>
            </a:r>
            <a:r>
              <a:rPr sz="1800" spc="50" dirty="0">
                <a:latin typeface="Arial"/>
                <a:cs typeface="Arial"/>
              </a:rPr>
              <a:t>h</a:t>
            </a:r>
            <a:endParaRPr sz="1800">
              <a:latin typeface="Arial"/>
              <a:cs typeface="Arial"/>
            </a:endParaRPr>
          </a:p>
        </p:txBody>
      </p:sp>
      <p:sp>
        <p:nvSpPr>
          <p:cNvPr id="14" name="object 11">
            <a:extLst>
              <a:ext uri="{FF2B5EF4-FFF2-40B4-BE49-F238E27FC236}">
                <a16:creationId xmlns:a16="http://schemas.microsoft.com/office/drawing/2014/main" id="{48525B0F-93B5-29AB-B0C8-1959B71DE05F}"/>
              </a:ext>
            </a:extLst>
          </p:cNvPr>
          <p:cNvSpPr txBox="1"/>
          <p:nvPr/>
        </p:nvSpPr>
        <p:spPr>
          <a:xfrm>
            <a:off x="8257540" y="998089"/>
            <a:ext cx="2105660" cy="330835"/>
          </a:xfrm>
          <a:prstGeom prst="rect">
            <a:avLst/>
          </a:prstGeom>
        </p:spPr>
        <p:txBody>
          <a:bodyPr vert="horz" wrap="square" lIns="0" tIns="13335" rIns="0" bIns="0" rtlCol="0">
            <a:spAutoFit/>
          </a:bodyPr>
          <a:lstStyle/>
          <a:p>
            <a:pPr marL="12700">
              <a:lnSpc>
                <a:spcPct val="100000"/>
              </a:lnSpc>
              <a:spcBef>
                <a:spcPts val="105"/>
              </a:spcBef>
            </a:pPr>
            <a:r>
              <a:rPr sz="2000" spc="15" dirty="0">
                <a:latin typeface="Arial"/>
                <a:cs typeface="Arial"/>
              </a:rPr>
              <a:t>Persistent</a:t>
            </a:r>
            <a:r>
              <a:rPr sz="2000" spc="-220" dirty="0">
                <a:latin typeface="Arial"/>
                <a:cs typeface="Arial"/>
              </a:rPr>
              <a:t> </a:t>
            </a:r>
            <a:r>
              <a:rPr sz="2000" spc="-20" dirty="0">
                <a:latin typeface="Arial"/>
                <a:cs typeface="Arial"/>
              </a:rPr>
              <a:t>Storage</a:t>
            </a:r>
            <a:endParaRPr sz="2000" dirty="0">
              <a:latin typeface="Arial"/>
              <a:cs typeface="Arial"/>
            </a:endParaRPr>
          </a:p>
        </p:txBody>
      </p:sp>
      <p:sp>
        <p:nvSpPr>
          <p:cNvPr id="15" name="object 12">
            <a:extLst>
              <a:ext uri="{FF2B5EF4-FFF2-40B4-BE49-F238E27FC236}">
                <a16:creationId xmlns:a16="http://schemas.microsoft.com/office/drawing/2014/main" id="{84077095-0765-C802-A378-4FFDD04F78C2}"/>
              </a:ext>
            </a:extLst>
          </p:cNvPr>
          <p:cNvSpPr txBox="1"/>
          <p:nvPr/>
        </p:nvSpPr>
        <p:spPr>
          <a:xfrm>
            <a:off x="4015400" y="4673105"/>
            <a:ext cx="643255" cy="330835"/>
          </a:xfrm>
          <a:prstGeom prst="rect">
            <a:avLst/>
          </a:prstGeom>
        </p:spPr>
        <p:txBody>
          <a:bodyPr vert="horz" wrap="square" lIns="0" tIns="12700" rIns="0" bIns="0" rtlCol="0">
            <a:spAutoFit/>
          </a:bodyPr>
          <a:lstStyle/>
          <a:p>
            <a:pPr marL="12700">
              <a:lnSpc>
                <a:spcPct val="100000"/>
              </a:lnSpc>
              <a:spcBef>
                <a:spcPts val="100"/>
              </a:spcBef>
            </a:pPr>
            <a:r>
              <a:rPr sz="2000" spc="-170" dirty="0">
                <a:latin typeface="Arial"/>
                <a:cs typeface="Arial"/>
              </a:rPr>
              <a:t>F</a:t>
            </a:r>
            <a:r>
              <a:rPr sz="2000" spc="114" dirty="0">
                <a:latin typeface="Arial"/>
                <a:cs typeface="Arial"/>
              </a:rPr>
              <a:t>l</a:t>
            </a:r>
            <a:r>
              <a:rPr sz="2000" spc="60" dirty="0">
                <a:latin typeface="Arial"/>
                <a:cs typeface="Arial"/>
              </a:rPr>
              <a:t>u</a:t>
            </a:r>
            <a:r>
              <a:rPr sz="2000" spc="-30" dirty="0">
                <a:latin typeface="Arial"/>
                <a:cs typeface="Arial"/>
              </a:rPr>
              <a:t>sh</a:t>
            </a:r>
            <a:endParaRPr sz="2000">
              <a:latin typeface="Arial"/>
              <a:cs typeface="Arial"/>
            </a:endParaRPr>
          </a:p>
        </p:txBody>
      </p:sp>
      <p:grpSp>
        <p:nvGrpSpPr>
          <p:cNvPr id="16" name="object 13">
            <a:extLst>
              <a:ext uri="{FF2B5EF4-FFF2-40B4-BE49-F238E27FC236}">
                <a16:creationId xmlns:a16="http://schemas.microsoft.com/office/drawing/2014/main" id="{76DCD6B8-F966-A6EC-E750-D21C8F4BF24C}"/>
              </a:ext>
            </a:extLst>
          </p:cNvPr>
          <p:cNvGrpSpPr/>
          <p:nvPr/>
        </p:nvGrpSpPr>
        <p:grpSpPr>
          <a:xfrm>
            <a:off x="3976052" y="1322990"/>
            <a:ext cx="2464435" cy="901065"/>
            <a:chOff x="3976052" y="2182304"/>
            <a:chExt cx="2464435" cy="901065"/>
          </a:xfrm>
        </p:grpSpPr>
        <p:sp>
          <p:nvSpPr>
            <p:cNvPr id="17" name="object 14">
              <a:extLst>
                <a:ext uri="{FF2B5EF4-FFF2-40B4-BE49-F238E27FC236}">
                  <a16:creationId xmlns:a16="http://schemas.microsoft.com/office/drawing/2014/main" id="{CAE19185-788A-DBE0-0935-95E372DB9BAB}"/>
                </a:ext>
              </a:extLst>
            </p:cNvPr>
            <p:cNvSpPr/>
            <p:nvPr/>
          </p:nvSpPr>
          <p:spPr>
            <a:xfrm>
              <a:off x="3989070" y="2195322"/>
              <a:ext cx="2438400" cy="875030"/>
            </a:xfrm>
            <a:custGeom>
              <a:avLst/>
              <a:gdLst/>
              <a:ahLst/>
              <a:cxnLst/>
              <a:rect l="l" t="t" r="r" b="b"/>
              <a:pathLst>
                <a:path w="2438400" h="875030">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18" name="object 15">
              <a:extLst>
                <a:ext uri="{FF2B5EF4-FFF2-40B4-BE49-F238E27FC236}">
                  <a16:creationId xmlns:a16="http://schemas.microsoft.com/office/drawing/2014/main" id="{BD7F2893-8389-8084-6BD2-6094ED7FFA09}"/>
                </a:ext>
              </a:extLst>
            </p:cNvPr>
            <p:cNvSpPr/>
            <p:nvPr/>
          </p:nvSpPr>
          <p:spPr>
            <a:xfrm>
              <a:off x="3989070" y="2195322"/>
              <a:ext cx="2438400" cy="875030"/>
            </a:xfrm>
            <a:custGeom>
              <a:avLst/>
              <a:gdLst/>
              <a:ahLst/>
              <a:cxnLst/>
              <a:rect l="l" t="t" r="r" b="b"/>
              <a:pathLst>
                <a:path w="2438400" h="875030">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sp>
        <p:nvSpPr>
          <p:cNvPr id="20" name="object 17">
            <a:extLst>
              <a:ext uri="{FF2B5EF4-FFF2-40B4-BE49-F238E27FC236}">
                <a16:creationId xmlns:a16="http://schemas.microsoft.com/office/drawing/2014/main" id="{D9A78FC0-CF72-7BC9-8454-C437B15E978C}"/>
              </a:ext>
            </a:extLst>
          </p:cNvPr>
          <p:cNvSpPr txBox="1"/>
          <p:nvPr/>
        </p:nvSpPr>
        <p:spPr>
          <a:xfrm>
            <a:off x="4680165" y="3217741"/>
            <a:ext cx="1080135" cy="299720"/>
          </a:xfrm>
          <a:prstGeom prst="rect">
            <a:avLst/>
          </a:prstGeom>
        </p:spPr>
        <p:txBody>
          <a:bodyPr vert="horz" wrap="square" lIns="0" tIns="12700" rIns="0" bIns="0" rtlCol="0">
            <a:spAutoFit/>
          </a:bodyPr>
          <a:lstStyle/>
          <a:p>
            <a:pPr marL="12700">
              <a:lnSpc>
                <a:spcPct val="100000"/>
              </a:lnSpc>
              <a:spcBef>
                <a:spcPts val="100"/>
              </a:spcBef>
            </a:pPr>
            <a:r>
              <a:rPr sz="1800" spc="-30" dirty="0">
                <a:latin typeface="Arial"/>
                <a:cs typeface="Arial"/>
              </a:rPr>
              <a:t>MemTable</a:t>
            </a:r>
            <a:endParaRPr sz="1800">
              <a:latin typeface="Arial"/>
              <a:cs typeface="Arial"/>
            </a:endParaRPr>
          </a:p>
        </p:txBody>
      </p:sp>
      <p:grpSp>
        <p:nvGrpSpPr>
          <p:cNvPr id="21" name="object 18">
            <a:extLst>
              <a:ext uri="{FF2B5EF4-FFF2-40B4-BE49-F238E27FC236}">
                <a16:creationId xmlns:a16="http://schemas.microsoft.com/office/drawing/2014/main" id="{D4FB27F7-1D32-C5DF-A8DE-43089B64631F}"/>
              </a:ext>
            </a:extLst>
          </p:cNvPr>
          <p:cNvGrpSpPr/>
          <p:nvPr/>
        </p:nvGrpSpPr>
        <p:grpSpPr>
          <a:xfrm>
            <a:off x="4142168" y="3092354"/>
            <a:ext cx="2464435" cy="902335"/>
            <a:chOff x="4142168" y="3951668"/>
            <a:chExt cx="2464435" cy="902335"/>
          </a:xfrm>
        </p:grpSpPr>
        <p:sp>
          <p:nvSpPr>
            <p:cNvPr id="22" name="object 19">
              <a:extLst>
                <a:ext uri="{FF2B5EF4-FFF2-40B4-BE49-F238E27FC236}">
                  <a16:creationId xmlns:a16="http://schemas.microsoft.com/office/drawing/2014/main" id="{8BBAE1A4-0A76-10C3-288C-BDC21CC868C9}"/>
                </a:ext>
              </a:extLst>
            </p:cNvPr>
            <p:cNvSpPr/>
            <p:nvPr/>
          </p:nvSpPr>
          <p:spPr>
            <a:xfrm>
              <a:off x="4155185" y="39646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23" name="object 20">
              <a:extLst>
                <a:ext uri="{FF2B5EF4-FFF2-40B4-BE49-F238E27FC236}">
                  <a16:creationId xmlns:a16="http://schemas.microsoft.com/office/drawing/2014/main" id="{ACCA49DE-3F29-A8FC-C2C9-BF99C16E7B0F}"/>
                </a:ext>
              </a:extLst>
            </p:cNvPr>
            <p:cNvSpPr/>
            <p:nvPr/>
          </p:nvSpPr>
          <p:spPr>
            <a:xfrm>
              <a:off x="4155185" y="39646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grpSp>
        <p:nvGrpSpPr>
          <p:cNvPr id="25" name="object 22">
            <a:extLst>
              <a:ext uri="{FF2B5EF4-FFF2-40B4-BE49-F238E27FC236}">
                <a16:creationId xmlns:a16="http://schemas.microsoft.com/office/drawing/2014/main" id="{07EBB8E7-0491-6B34-946C-6E4380CCF1A7}"/>
              </a:ext>
            </a:extLst>
          </p:cNvPr>
          <p:cNvGrpSpPr/>
          <p:nvPr/>
        </p:nvGrpSpPr>
        <p:grpSpPr>
          <a:xfrm>
            <a:off x="8816276" y="1429670"/>
            <a:ext cx="926465" cy="722630"/>
            <a:chOff x="8816276" y="2288984"/>
            <a:chExt cx="926465" cy="722630"/>
          </a:xfrm>
        </p:grpSpPr>
        <p:sp>
          <p:nvSpPr>
            <p:cNvPr id="26" name="object 23">
              <a:extLst>
                <a:ext uri="{FF2B5EF4-FFF2-40B4-BE49-F238E27FC236}">
                  <a16:creationId xmlns:a16="http://schemas.microsoft.com/office/drawing/2014/main" id="{F25C2E87-B129-1393-7476-B922F27ACDB5}"/>
                </a:ext>
              </a:extLst>
            </p:cNvPr>
            <p:cNvSpPr/>
            <p:nvPr/>
          </p:nvSpPr>
          <p:spPr>
            <a:xfrm>
              <a:off x="8829294" y="2302002"/>
              <a:ext cx="896619" cy="696595"/>
            </a:xfrm>
            <a:custGeom>
              <a:avLst/>
              <a:gdLst/>
              <a:ahLst/>
              <a:cxnLst/>
              <a:rect l="l" t="t" r="r" b="b"/>
              <a:pathLst>
                <a:path w="896620" h="696594">
                  <a:moveTo>
                    <a:pt x="448056" y="0"/>
                  </a:moveTo>
                  <a:lnTo>
                    <a:pt x="375377" y="1519"/>
                  </a:lnTo>
                  <a:lnTo>
                    <a:pt x="306433" y="5917"/>
                  </a:lnTo>
                  <a:lnTo>
                    <a:pt x="242146" y="12956"/>
                  </a:lnTo>
                  <a:lnTo>
                    <a:pt x="183437" y="22395"/>
                  </a:lnTo>
                  <a:lnTo>
                    <a:pt x="131230" y="33997"/>
                  </a:lnTo>
                  <a:lnTo>
                    <a:pt x="86447" y="47523"/>
                  </a:lnTo>
                  <a:lnTo>
                    <a:pt x="50010" y="62732"/>
                  </a:lnTo>
                  <a:lnTo>
                    <a:pt x="5864" y="97249"/>
                  </a:lnTo>
                  <a:lnTo>
                    <a:pt x="0" y="116077"/>
                  </a:lnTo>
                  <a:lnTo>
                    <a:pt x="0" y="580389"/>
                  </a:lnTo>
                  <a:lnTo>
                    <a:pt x="22841" y="617080"/>
                  </a:lnTo>
                  <a:lnTo>
                    <a:pt x="86447" y="648944"/>
                  </a:lnTo>
                  <a:lnTo>
                    <a:pt x="131230" y="662470"/>
                  </a:lnTo>
                  <a:lnTo>
                    <a:pt x="183437" y="674072"/>
                  </a:lnTo>
                  <a:lnTo>
                    <a:pt x="242146" y="683511"/>
                  </a:lnTo>
                  <a:lnTo>
                    <a:pt x="306433" y="690550"/>
                  </a:lnTo>
                  <a:lnTo>
                    <a:pt x="375377" y="694948"/>
                  </a:lnTo>
                  <a:lnTo>
                    <a:pt x="448056" y="696467"/>
                  </a:lnTo>
                  <a:lnTo>
                    <a:pt x="520734" y="694948"/>
                  </a:lnTo>
                  <a:lnTo>
                    <a:pt x="589678" y="690550"/>
                  </a:lnTo>
                  <a:lnTo>
                    <a:pt x="653965" y="683511"/>
                  </a:lnTo>
                  <a:lnTo>
                    <a:pt x="712674" y="674072"/>
                  </a:lnTo>
                  <a:lnTo>
                    <a:pt x="764881" y="662470"/>
                  </a:lnTo>
                  <a:lnTo>
                    <a:pt x="809664" y="648944"/>
                  </a:lnTo>
                  <a:lnTo>
                    <a:pt x="846101" y="633735"/>
                  </a:lnTo>
                  <a:lnTo>
                    <a:pt x="890247" y="599218"/>
                  </a:lnTo>
                  <a:lnTo>
                    <a:pt x="896112" y="580389"/>
                  </a:lnTo>
                  <a:lnTo>
                    <a:pt x="896112" y="116077"/>
                  </a:lnTo>
                  <a:lnTo>
                    <a:pt x="873270" y="79387"/>
                  </a:lnTo>
                  <a:lnTo>
                    <a:pt x="809664" y="47523"/>
                  </a:lnTo>
                  <a:lnTo>
                    <a:pt x="764881" y="33997"/>
                  </a:lnTo>
                  <a:lnTo>
                    <a:pt x="712674" y="22395"/>
                  </a:lnTo>
                  <a:lnTo>
                    <a:pt x="653965" y="12956"/>
                  </a:lnTo>
                  <a:lnTo>
                    <a:pt x="589678" y="5917"/>
                  </a:lnTo>
                  <a:lnTo>
                    <a:pt x="520734" y="1519"/>
                  </a:lnTo>
                  <a:lnTo>
                    <a:pt x="448056" y="0"/>
                  </a:lnTo>
                  <a:close/>
                </a:path>
              </a:pathLst>
            </a:custGeom>
            <a:solidFill>
              <a:srgbClr val="92A6C9"/>
            </a:solidFill>
          </p:spPr>
          <p:txBody>
            <a:bodyPr wrap="square" lIns="0" tIns="0" rIns="0" bIns="0" rtlCol="0"/>
            <a:lstStyle/>
            <a:p>
              <a:endParaRPr/>
            </a:p>
          </p:txBody>
        </p:sp>
        <p:sp>
          <p:nvSpPr>
            <p:cNvPr id="27" name="object 24">
              <a:extLst>
                <a:ext uri="{FF2B5EF4-FFF2-40B4-BE49-F238E27FC236}">
                  <a16:creationId xmlns:a16="http://schemas.microsoft.com/office/drawing/2014/main" id="{64F47F87-150A-C90B-28E5-F1BD16000A14}"/>
                </a:ext>
              </a:extLst>
            </p:cNvPr>
            <p:cNvSpPr/>
            <p:nvPr/>
          </p:nvSpPr>
          <p:spPr>
            <a:xfrm>
              <a:off x="8829294" y="2418080"/>
              <a:ext cx="887094" cy="116205"/>
            </a:xfrm>
            <a:custGeom>
              <a:avLst/>
              <a:gdLst/>
              <a:ahLst/>
              <a:cxnLst/>
              <a:rect l="l" t="t" r="r" b="b"/>
              <a:pathLst>
                <a:path w="887095" h="116205">
                  <a:moveTo>
                    <a:pt x="886574" y="23939"/>
                  </a:moveTo>
                  <a:lnTo>
                    <a:pt x="838923" y="56792"/>
                  </a:lnTo>
                  <a:lnTo>
                    <a:pt x="801910" y="71217"/>
                  </a:lnTo>
                  <a:lnTo>
                    <a:pt x="757224" y="84020"/>
                  </a:lnTo>
                  <a:lnTo>
                    <a:pt x="705703" y="94981"/>
                  </a:lnTo>
                  <a:lnTo>
                    <a:pt x="648187" y="103885"/>
                  </a:lnTo>
                  <a:lnTo>
                    <a:pt x="585515" y="110514"/>
                  </a:lnTo>
                  <a:lnTo>
                    <a:pt x="518524" y="114650"/>
                  </a:lnTo>
                  <a:lnTo>
                    <a:pt x="448055" y="116077"/>
                  </a:lnTo>
                  <a:lnTo>
                    <a:pt x="375377" y="114558"/>
                  </a:lnTo>
                  <a:lnTo>
                    <a:pt x="306433" y="110160"/>
                  </a:lnTo>
                  <a:lnTo>
                    <a:pt x="242146" y="103121"/>
                  </a:lnTo>
                  <a:lnTo>
                    <a:pt x="183437" y="93682"/>
                  </a:lnTo>
                  <a:lnTo>
                    <a:pt x="131230" y="82080"/>
                  </a:lnTo>
                  <a:lnTo>
                    <a:pt x="86447" y="68554"/>
                  </a:lnTo>
                  <a:lnTo>
                    <a:pt x="50010" y="53345"/>
                  </a:lnTo>
                  <a:lnTo>
                    <a:pt x="5864" y="18828"/>
                  </a:lnTo>
                  <a:lnTo>
                    <a:pt x="0" y="0"/>
                  </a:lnTo>
                </a:path>
              </a:pathLst>
            </a:custGeom>
            <a:ln w="25908">
              <a:solidFill>
                <a:srgbClr val="AA4443"/>
              </a:solidFill>
            </a:ln>
          </p:spPr>
          <p:txBody>
            <a:bodyPr wrap="square" lIns="0" tIns="0" rIns="0" bIns="0" rtlCol="0"/>
            <a:lstStyle/>
            <a:p>
              <a:endParaRPr/>
            </a:p>
          </p:txBody>
        </p:sp>
        <p:sp>
          <p:nvSpPr>
            <p:cNvPr id="28" name="object 25">
              <a:extLst>
                <a:ext uri="{FF2B5EF4-FFF2-40B4-BE49-F238E27FC236}">
                  <a16:creationId xmlns:a16="http://schemas.microsoft.com/office/drawing/2014/main" id="{993CA0B1-156B-44DB-F2D1-95E6B5F77C85}"/>
                </a:ext>
              </a:extLst>
            </p:cNvPr>
            <p:cNvSpPr/>
            <p:nvPr/>
          </p:nvSpPr>
          <p:spPr>
            <a:xfrm>
              <a:off x="9645027" y="2441905"/>
              <a:ext cx="84455" cy="89535"/>
            </a:xfrm>
            <a:custGeom>
              <a:avLst/>
              <a:gdLst/>
              <a:ahLst/>
              <a:cxnLst/>
              <a:rect l="l" t="t" r="r" b="b"/>
              <a:pathLst>
                <a:path w="84454" h="89535">
                  <a:moveTo>
                    <a:pt x="0" y="55422"/>
                  </a:moveTo>
                  <a:lnTo>
                    <a:pt x="70891" y="0"/>
                  </a:lnTo>
                  <a:lnTo>
                    <a:pt x="84239" y="88988"/>
                  </a:lnTo>
                </a:path>
              </a:pathLst>
            </a:custGeom>
            <a:ln w="25907">
              <a:solidFill>
                <a:srgbClr val="AA4443"/>
              </a:solidFill>
            </a:ln>
          </p:spPr>
          <p:txBody>
            <a:bodyPr wrap="square" lIns="0" tIns="0" rIns="0" bIns="0" rtlCol="0"/>
            <a:lstStyle/>
            <a:p>
              <a:endParaRPr/>
            </a:p>
          </p:txBody>
        </p:sp>
        <p:sp>
          <p:nvSpPr>
            <p:cNvPr id="29" name="object 26">
              <a:extLst>
                <a:ext uri="{FF2B5EF4-FFF2-40B4-BE49-F238E27FC236}">
                  <a16:creationId xmlns:a16="http://schemas.microsoft.com/office/drawing/2014/main" id="{C8834637-7D30-C738-1CA5-F86103986B5D}"/>
                </a:ext>
              </a:extLst>
            </p:cNvPr>
            <p:cNvSpPr/>
            <p:nvPr/>
          </p:nvSpPr>
          <p:spPr>
            <a:xfrm>
              <a:off x="8829294" y="2302002"/>
              <a:ext cx="896619" cy="696595"/>
            </a:xfrm>
            <a:custGeom>
              <a:avLst/>
              <a:gdLst/>
              <a:ahLst/>
              <a:cxnLst/>
              <a:rect l="l" t="t" r="r" b="b"/>
              <a:pathLst>
                <a:path w="896620" h="696594">
                  <a:moveTo>
                    <a:pt x="0" y="116077"/>
                  </a:moveTo>
                  <a:lnTo>
                    <a:pt x="22841" y="79387"/>
                  </a:lnTo>
                  <a:lnTo>
                    <a:pt x="86447" y="47523"/>
                  </a:lnTo>
                  <a:lnTo>
                    <a:pt x="131230" y="33997"/>
                  </a:lnTo>
                  <a:lnTo>
                    <a:pt x="183437" y="22395"/>
                  </a:lnTo>
                  <a:lnTo>
                    <a:pt x="242146" y="12956"/>
                  </a:lnTo>
                  <a:lnTo>
                    <a:pt x="306433" y="5917"/>
                  </a:lnTo>
                  <a:lnTo>
                    <a:pt x="375377" y="1519"/>
                  </a:lnTo>
                  <a:lnTo>
                    <a:pt x="448056" y="0"/>
                  </a:lnTo>
                  <a:lnTo>
                    <a:pt x="520734" y="1519"/>
                  </a:lnTo>
                  <a:lnTo>
                    <a:pt x="589678" y="5917"/>
                  </a:lnTo>
                  <a:lnTo>
                    <a:pt x="653965" y="12956"/>
                  </a:lnTo>
                  <a:lnTo>
                    <a:pt x="712674" y="22395"/>
                  </a:lnTo>
                  <a:lnTo>
                    <a:pt x="764881" y="33997"/>
                  </a:lnTo>
                  <a:lnTo>
                    <a:pt x="809664" y="47523"/>
                  </a:lnTo>
                  <a:lnTo>
                    <a:pt x="846101" y="62732"/>
                  </a:lnTo>
                  <a:lnTo>
                    <a:pt x="890247" y="97249"/>
                  </a:lnTo>
                  <a:lnTo>
                    <a:pt x="896112" y="116077"/>
                  </a:lnTo>
                  <a:lnTo>
                    <a:pt x="896112" y="580389"/>
                  </a:lnTo>
                  <a:lnTo>
                    <a:pt x="873270" y="617080"/>
                  </a:lnTo>
                  <a:lnTo>
                    <a:pt x="809664" y="648944"/>
                  </a:lnTo>
                  <a:lnTo>
                    <a:pt x="764881" y="662470"/>
                  </a:lnTo>
                  <a:lnTo>
                    <a:pt x="712674" y="674072"/>
                  </a:lnTo>
                  <a:lnTo>
                    <a:pt x="653965" y="683511"/>
                  </a:lnTo>
                  <a:lnTo>
                    <a:pt x="589678" y="690550"/>
                  </a:lnTo>
                  <a:lnTo>
                    <a:pt x="520734" y="694948"/>
                  </a:lnTo>
                  <a:lnTo>
                    <a:pt x="448056" y="696467"/>
                  </a:lnTo>
                  <a:lnTo>
                    <a:pt x="375377" y="694948"/>
                  </a:lnTo>
                  <a:lnTo>
                    <a:pt x="306433" y="690550"/>
                  </a:lnTo>
                  <a:lnTo>
                    <a:pt x="242146" y="683511"/>
                  </a:lnTo>
                  <a:lnTo>
                    <a:pt x="183437" y="674072"/>
                  </a:lnTo>
                  <a:lnTo>
                    <a:pt x="131230" y="662470"/>
                  </a:lnTo>
                  <a:lnTo>
                    <a:pt x="86447" y="648944"/>
                  </a:lnTo>
                  <a:lnTo>
                    <a:pt x="50010" y="633735"/>
                  </a:lnTo>
                  <a:lnTo>
                    <a:pt x="5864" y="599218"/>
                  </a:lnTo>
                  <a:lnTo>
                    <a:pt x="0" y="580389"/>
                  </a:lnTo>
                  <a:lnTo>
                    <a:pt x="0" y="116077"/>
                  </a:lnTo>
                  <a:close/>
                </a:path>
              </a:pathLst>
            </a:custGeom>
            <a:ln w="25908">
              <a:solidFill>
                <a:srgbClr val="AA4443"/>
              </a:solidFill>
            </a:ln>
          </p:spPr>
          <p:txBody>
            <a:bodyPr wrap="square" lIns="0" tIns="0" rIns="0" bIns="0" rtlCol="0"/>
            <a:lstStyle/>
            <a:p>
              <a:endParaRPr/>
            </a:p>
          </p:txBody>
        </p:sp>
      </p:grpSp>
      <p:sp>
        <p:nvSpPr>
          <p:cNvPr id="30" name="object 27">
            <a:extLst>
              <a:ext uri="{FF2B5EF4-FFF2-40B4-BE49-F238E27FC236}">
                <a16:creationId xmlns:a16="http://schemas.microsoft.com/office/drawing/2014/main" id="{710FEFC4-977B-7CB5-6553-B5F37E378372}"/>
              </a:ext>
            </a:extLst>
          </p:cNvPr>
          <p:cNvSpPr txBox="1"/>
          <p:nvPr/>
        </p:nvSpPr>
        <p:spPr>
          <a:xfrm>
            <a:off x="9038818" y="1675390"/>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31" name="object 28">
            <a:extLst>
              <a:ext uri="{FF2B5EF4-FFF2-40B4-BE49-F238E27FC236}">
                <a16:creationId xmlns:a16="http://schemas.microsoft.com/office/drawing/2014/main" id="{2E4638BD-48EE-D10E-CD7E-A90EBEBDA2B1}"/>
              </a:ext>
            </a:extLst>
          </p:cNvPr>
          <p:cNvGrpSpPr/>
          <p:nvPr/>
        </p:nvGrpSpPr>
        <p:grpSpPr>
          <a:xfrm>
            <a:off x="8753792" y="3028346"/>
            <a:ext cx="926465" cy="721360"/>
            <a:chOff x="8753792" y="3887660"/>
            <a:chExt cx="926465" cy="721360"/>
          </a:xfrm>
        </p:grpSpPr>
        <p:sp>
          <p:nvSpPr>
            <p:cNvPr id="32" name="object 29">
              <a:extLst>
                <a:ext uri="{FF2B5EF4-FFF2-40B4-BE49-F238E27FC236}">
                  <a16:creationId xmlns:a16="http://schemas.microsoft.com/office/drawing/2014/main" id="{60B1CDDD-33E7-0BBF-4467-7630415561EC}"/>
                </a:ext>
              </a:extLst>
            </p:cNvPr>
            <p:cNvSpPr/>
            <p:nvPr/>
          </p:nvSpPr>
          <p:spPr>
            <a:xfrm>
              <a:off x="8766810" y="39006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33" name="object 30">
              <a:extLst>
                <a:ext uri="{FF2B5EF4-FFF2-40B4-BE49-F238E27FC236}">
                  <a16:creationId xmlns:a16="http://schemas.microsoft.com/office/drawing/2014/main" id="{05C1F35E-2EA7-3B88-201B-ED380DCB2600}"/>
                </a:ext>
              </a:extLst>
            </p:cNvPr>
            <p:cNvSpPr/>
            <p:nvPr/>
          </p:nvSpPr>
          <p:spPr>
            <a:xfrm>
              <a:off x="8766810" y="40165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34" name="object 31">
              <a:extLst>
                <a:ext uri="{FF2B5EF4-FFF2-40B4-BE49-F238E27FC236}">
                  <a16:creationId xmlns:a16="http://schemas.microsoft.com/office/drawing/2014/main" id="{6BB4EFC1-76FA-9732-7C3F-BA450D77E3F3}"/>
                </a:ext>
              </a:extLst>
            </p:cNvPr>
            <p:cNvSpPr/>
            <p:nvPr/>
          </p:nvSpPr>
          <p:spPr>
            <a:xfrm>
              <a:off x="9582480" y="40403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35" name="object 32">
              <a:extLst>
                <a:ext uri="{FF2B5EF4-FFF2-40B4-BE49-F238E27FC236}">
                  <a16:creationId xmlns:a16="http://schemas.microsoft.com/office/drawing/2014/main" id="{2B4AD50E-43A8-2A49-4FC4-EAA76D15FCA8}"/>
                </a:ext>
              </a:extLst>
            </p:cNvPr>
            <p:cNvSpPr/>
            <p:nvPr/>
          </p:nvSpPr>
          <p:spPr>
            <a:xfrm>
              <a:off x="8766810" y="39006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36" name="object 33">
            <a:extLst>
              <a:ext uri="{FF2B5EF4-FFF2-40B4-BE49-F238E27FC236}">
                <a16:creationId xmlns:a16="http://schemas.microsoft.com/office/drawing/2014/main" id="{7F1DF38F-3FD9-074E-B234-1438C5EBC898}"/>
              </a:ext>
            </a:extLst>
          </p:cNvPr>
          <p:cNvSpPr txBox="1"/>
          <p:nvPr/>
        </p:nvSpPr>
        <p:spPr>
          <a:xfrm>
            <a:off x="8975800" y="3273304"/>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37" name="object 34">
            <a:extLst>
              <a:ext uri="{FF2B5EF4-FFF2-40B4-BE49-F238E27FC236}">
                <a16:creationId xmlns:a16="http://schemas.microsoft.com/office/drawing/2014/main" id="{FD94D31A-771E-ED8A-E0AD-DE3F76033F34}"/>
              </a:ext>
            </a:extLst>
          </p:cNvPr>
          <p:cNvGrpSpPr/>
          <p:nvPr/>
        </p:nvGrpSpPr>
        <p:grpSpPr>
          <a:xfrm>
            <a:off x="8906192" y="3180746"/>
            <a:ext cx="926465" cy="721360"/>
            <a:chOff x="8906192" y="4040060"/>
            <a:chExt cx="926465" cy="721360"/>
          </a:xfrm>
        </p:grpSpPr>
        <p:sp>
          <p:nvSpPr>
            <p:cNvPr id="38" name="object 35">
              <a:extLst>
                <a:ext uri="{FF2B5EF4-FFF2-40B4-BE49-F238E27FC236}">
                  <a16:creationId xmlns:a16="http://schemas.microsoft.com/office/drawing/2014/main" id="{710495A1-DAAC-555D-9EC1-584C8E0AFDB3}"/>
                </a:ext>
              </a:extLst>
            </p:cNvPr>
            <p:cNvSpPr/>
            <p:nvPr/>
          </p:nvSpPr>
          <p:spPr>
            <a:xfrm>
              <a:off x="8919210" y="40530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39" name="object 36">
              <a:extLst>
                <a:ext uri="{FF2B5EF4-FFF2-40B4-BE49-F238E27FC236}">
                  <a16:creationId xmlns:a16="http://schemas.microsoft.com/office/drawing/2014/main" id="{822E22F3-8B2D-78BC-9C97-2C72BAF95265}"/>
                </a:ext>
              </a:extLst>
            </p:cNvPr>
            <p:cNvSpPr/>
            <p:nvPr/>
          </p:nvSpPr>
          <p:spPr>
            <a:xfrm>
              <a:off x="8919210" y="41689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40" name="object 37">
              <a:extLst>
                <a:ext uri="{FF2B5EF4-FFF2-40B4-BE49-F238E27FC236}">
                  <a16:creationId xmlns:a16="http://schemas.microsoft.com/office/drawing/2014/main" id="{942CE8DA-7B75-7090-4AB5-366753E99978}"/>
                </a:ext>
              </a:extLst>
            </p:cNvPr>
            <p:cNvSpPr/>
            <p:nvPr/>
          </p:nvSpPr>
          <p:spPr>
            <a:xfrm>
              <a:off x="9734880" y="41927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41" name="object 38">
              <a:extLst>
                <a:ext uri="{FF2B5EF4-FFF2-40B4-BE49-F238E27FC236}">
                  <a16:creationId xmlns:a16="http://schemas.microsoft.com/office/drawing/2014/main" id="{80761FEC-B44F-04CC-792C-824F837AA2D0}"/>
                </a:ext>
              </a:extLst>
            </p:cNvPr>
            <p:cNvSpPr/>
            <p:nvPr/>
          </p:nvSpPr>
          <p:spPr>
            <a:xfrm>
              <a:off x="8919210" y="40530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42" name="object 39">
            <a:extLst>
              <a:ext uri="{FF2B5EF4-FFF2-40B4-BE49-F238E27FC236}">
                <a16:creationId xmlns:a16="http://schemas.microsoft.com/office/drawing/2014/main" id="{81D4E34B-F5A3-B0A1-DE00-B4D867F02A2D}"/>
              </a:ext>
            </a:extLst>
          </p:cNvPr>
          <p:cNvSpPr txBox="1"/>
          <p:nvPr/>
        </p:nvSpPr>
        <p:spPr>
          <a:xfrm>
            <a:off x="9128200" y="3425704"/>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sp>
        <p:nvSpPr>
          <p:cNvPr id="43" name="object 40">
            <a:extLst>
              <a:ext uri="{FF2B5EF4-FFF2-40B4-BE49-F238E27FC236}">
                <a16:creationId xmlns:a16="http://schemas.microsoft.com/office/drawing/2014/main" id="{65D7B40A-5B42-C972-14EE-F59037CD17A5}"/>
              </a:ext>
            </a:extLst>
          </p:cNvPr>
          <p:cNvSpPr/>
          <p:nvPr/>
        </p:nvSpPr>
        <p:spPr>
          <a:xfrm>
            <a:off x="2540507" y="1643094"/>
            <a:ext cx="1089660" cy="304800"/>
          </a:xfrm>
          <a:custGeom>
            <a:avLst/>
            <a:gdLst/>
            <a:ahLst/>
            <a:cxnLst/>
            <a:rect l="l" t="t" r="r" b="b"/>
            <a:pathLst>
              <a:path w="1089660" h="304800">
                <a:moveTo>
                  <a:pt x="937260" y="0"/>
                </a:moveTo>
                <a:lnTo>
                  <a:pt x="937260" y="76200"/>
                </a:lnTo>
                <a:lnTo>
                  <a:pt x="0" y="76200"/>
                </a:lnTo>
                <a:lnTo>
                  <a:pt x="0" y="228600"/>
                </a:lnTo>
                <a:lnTo>
                  <a:pt x="937260" y="228600"/>
                </a:lnTo>
                <a:lnTo>
                  <a:pt x="937260" y="304800"/>
                </a:lnTo>
                <a:lnTo>
                  <a:pt x="1089660" y="152400"/>
                </a:lnTo>
                <a:lnTo>
                  <a:pt x="937260" y="0"/>
                </a:lnTo>
                <a:close/>
              </a:path>
            </a:pathLst>
          </a:custGeom>
          <a:solidFill>
            <a:srgbClr val="6C9048"/>
          </a:solidFill>
        </p:spPr>
        <p:txBody>
          <a:bodyPr wrap="square" lIns="0" tIns="0" rIns="0" bIns="0" rtlCol="0"/>
          <a:lstStyle/>
          <a:p>
            <a:endParaRPr/>
          </a:p>
        </p:txBody>
      </p:sp>
      <p:grpSp>
        <p:nvGrpSpPr>
          <p:cNvPr id="44" name="object 41">
            <a:extLst>
              <a:ext uri="{FF2B5EF4-FFF2-40B4-BE49-F238E27FC236}">
                <a16:creationId xmlns:a16="http://schemas.microsoft.com/office/drawing/2014/main" id="{71110B3F-7751-0536-A431-D04E6083079D}"/>
              </a:ext>
            </a:extLst>
          </p:cNvPr>
          <p:cNvGrpSpPr/>
          <p:nvPr/>
        </p:nvGrpSpPr>
        <p:grpSpPr>
          <a:xfrm>
            <a:off x="5436108" y="1803114"/>
            <a:ext cx="3962400" cy="1059180"/>
            <a:chOff x="5436108" y="2662428"/>
            <a:chExt cx="3962400" cy="1059180"/>
          </a:xfrm>
        </p:grpSpPr>
        <p:sp>
          <p:nvSpPr>
            <p:cNvPr id="45" name="object 42">
              <a:extLst>
                <a:ext uri="{FF2B5EF4-FFF2-40B4-BE49-F238E27FC236}">
                  <a16:creationId xmlns:a16="http://schemas.microsoft.com/office/drawing/2014/main" id="{29061087-DB74-0659-9396-397DF3BBBDE9}"/>
                </a:ext>
              </a:extLst>
            </p:cNvPr>
            <p:cNvSpPr/>
            <p:nvPr/>
          </p:nvSpPr>
          <p:spPr>
            <a:xfrm>
              <a:off x="5436108" y="3112008"/>
              <a:ext cx="311150" cy="609600"/>
            </a:xfrm>
            <a:custGeom>
              <a:avLst/>
              <a:gdLst/>
              <a:ahLst/>
              <a:cxnLst/>
              <a:rect l="l" t="t" r="r" b="b"/>
              <a:pathLst>
                <a:path w="311150" h="609600">
                  <a:moveTo>
                    <a:pt x="233172" y="0"/>
                  </a:moveTo>
                  <a:lnTo>
                    <a:pt x="77724" y="0"/>
                  </a:lnTo>
                  <a:lnTo>
                    <a:pt x="77724" y="454152"/>
                  </a:lnTo>
                  <a:lnTo>
                    <a:pt x="0" y="454152"/>
                  </a:lnTo>
                  <a:lnTo>
                    <a:pt x="155448" y="609600"/>
                  </a:lnTo>
                  <a:lnTo>
                    <a:pt x="310896" y="454152"/>
                  </a:lnTo>
                  <a:lnTo>
                    <a:pt x="233172" y="454152"/>
                  </a:lnTo>
                  <a:lnTo>
                    <a:pt x="233172" y="0"/>
                  </a:lnTo>
                  <a:close/>
                </a:path>
              </a:pathLst>
            </a:custGeom>
            <a:solidFill>
              <a:srgbClr val="6C9048"/>
            </a:solidFill>
          </p:spPr>
          <p:txBody>
            <a:bodyPr wrap="square" lIns="0" tIns="0" rIns="0" bIns="0" rtlCol="0"/>
            <a:lstStyle/>
            <a:p>
              <a:endParaRPr/>
            </a:p>
          </p:txBody>
        </p:sp>
        <p:sp>
          <p:nvSpPr>
            <p:cNvPr id="46" name="object 43">
              <a:extLst>
                <a:ext uri="{FF2B5EF4-FFF2-40B4-BE49-F238E27FC236}">
                  <a16:creationId xmlns:a16="http://schemas.microsoft.com/office/drawing/2014/main" id="{E26F793F-E07A-5AB6-83AD-730DC9337A6F}"/>
                </a:ext>
              </a:extLst>
            </p:cNvPr>
            <p:cNvSpPr/>
            <p:nvPr/>
          </p:nvSpPr>
          <p:spPr>
            <a:xfrm>
              <a:off x="6427470" y="2675382"/>
              <a:ext cx="2402840" cy="17780"/>
            </a:xfrm>
            <a:custGeom>
              <a:avLst/>
              <a:gdLst/>
              <a:ahLst/>
              <a:cxnLst/>
              <a:rect l="l" t="t" r="r" b="b"/>
              <a:pathLst>
                <a:path w="2402840" h="17780">
                  <a:moveTo>
                    <a:pt x="0" y="0"/>
                  </a:moveTo>
                  <a:lnTo>
                    <a:pt x="2402560" y="17399"/>
                  </a:lnTo>
                </a:path>
              </a:pathLst>
            </a:custGeom>
            <a:ln w="25908">
              <a:solidFill>
                <a:srgbClr val="000000"/>
              </a:solidFill>
              <a:prstDash val="lgDash"/>
            </a:ln>
          </p:spPr>
          <p:txBody>
            <a:bodyPr wrap="square" lIns="0" tIns="0" rIns="0" bIns="0" rtlCol="0"/>
            <a:lstStyle/>
            <a:p>
              <a:endParaRPr/>
            </a:p>
          </p:txBody>
        </p:sp>
        <p:sp>
          <p:nvSpPr>
            <p:cNvPr id="47" name="object 44">
              <a:extLst>
                <a:ext uri="{FF2B5EF4-FFF2-40B4-BE49-F238E27FC236}">
                  <a16:creationId xmlns:a16="http://schemas.microsoft.com/office/drawing/2014/main" id="{F8543237-266D-B16B-75DA-764691DEFD44}"/>
                </a:ext>
              </a:extLst>
            </p:cNvPr>
            <p:cNvSpPr/>
            <p:nvPr/>
          </p:nvSpPr>
          <p:spPr>
            <a:xfrm>
              <a:off x="9086088" y="3073908"/>
              <a:ext cx="312420" cy="609600"/>
            </a:xfrm>
            <a:custGeom>
              <a:avLst/>
              <a:gdLst/>
              <a:ahLst/>
              <a:cxnLst/>
              <a:rect l="l" t="t" r="r" b="b"/>
              <a:pathLst>
                <a:path w="312420" h="609600">
                  <a:moveTo>
                    <a:pt x="234315" y="0"/>
                  </a:moveTo>
                  <a:lnTo>
                    <a:pt x="78105" y="0"/>
                  </a:lnTo>
                  <a:lnTo>
                    <a:pt x="78105" y="453390"/>
                  </a:lnTo>
                  <a:lnTo>
                    <a:pt x="0" y="453390"/>
                  </a:lnTo>
                  <a:lnTo>
                    <a:pt x="156210" y="609600"/>
                  </a:lnTo>
                  <a:lnTo>
                    <a:pt x="312420" y="453390"/>
                  </a:lnTo>
                  <a:lnTo>
                    <a:pt x="234315" y="453390"/>
                  </a:lnTo>
                  <a:lnTo>
                    <a:pt x="234315" y="0"/>
                  </a:lnTo>
                  <a:close/>
                </a:path>
              </a:pathLst>
            </a:custGeom>
            <a:solidFill>
              <a:srgbClr val="6C9048"/>
            </a:solidFill>
          </p:spPr>
          <p:txBody>
            <a:bodyPr wrap="square" lIns="0" tIns="0" rIns="0" bIns="0" rtlCol="0"/>
            <a:lstStyle/>
            <a:p>
              <a:endParaRPr/>
            </a:p>
          </p:txBody>
        </p:sp>
      </p:grpSp>
      <p:grpSp>
        <p:nvGrpSpPr>
          <p:cNvPr id="48" name="object 45">
            <a:extLst>
              <a:ext uri="{FF2B5EF4-FFF2-40B4-BE49-F238E27FC236}">
                <a16:creationId xmlns:a16="http://schemas.microsoft.com/office/drawing/2014/main" id="{66E7807B-BED3-136A-8D0B-49EB9D097BB5}"/>
              </a:ext>
            </a:extLst>
          </p:cNvPr>
          <p:cNvGrpSpPr/>
          <p:nvPr/>
        </p:nvGrpSpPr>
        <p:grpSpPr>
          <a:xfrm>
            <a:off x="5893308" y="4398486"/>
            <a:ext cx="3523615" cy="2235835"/>
            <a:chOff x="5893308" y="5257800"/>
            <a:chExt cx="3523615" cy="2235835"/>
          </a:xfrm>
        </p:grpSpPr>
        <p:sp>
          <p:nvSpPr>
            <p:cNvPr id="49" name="object 46">
              <a:extLst>
                <a:ext uri="{FF2B5EF4-FFF2-40B4-BE49-F238E27FC236}">
                  <a16:creationId xmlns:a16="http://schemas.microsoft.com/office/drawing/2014/main" id="{D1D9E560-ECA8-9BB1-003A-7B1CB3F9F60F}"/>
                </a:ext>
              </a:extLst>
            </p:cNvPr>
            <p:cNvSpPr/>
            <p:nvPr/>
          </p:nvSpPr>
          <p:spPr>
            <a:xfrm>
              <a:off x="5893308" y="5257800"/>
              <a:ext cx="3523615" cy="2235835"/>
            </a:xfrm>
            <a:custGeom>
              <a:avLst/>
              <a:gdLst/>
              <a:ahLst/>
              <a:cxnLst/>
              <a:rect l="l" t="t" r="r" b="b"/>
              <a:pathLst>
                <a:path w="3523615" h="2235834">
                  <a:moveTo>
                    <a:pt x="3150857" y="0"/>
                  </a:moveTo>
                  <a:lnTo>
                    <a:pt x="372630" y="0"/>
                  </a:lnTo>
                  <a:lnTo>
                    <a:pt x="325887" y="2903"/>
                  </a:lnTo>
                  <a:lnTo>
                    <a:pt x="280877" y="11380"/>
                  </a:lnTo>
                  <a:lnTo>
                    <a:pt x="237949" y="25083"/>
                  </a:lnTo>
                  <a:lnTo>
                    <a:pt x="197452" y="43660"/>
                  </a:lnTo>
                  <a:lnTo>
                    <a:pt x="159736" y="66765"/>
                  </a:lnTo>
                  <a:lnTo>
                    <a:pt x="125149" y="94046"/>
                  </a:lnTo>
                  <a:lnTo>
                    <a:pt x="94041" y="125154"/>
                  </a:lnTo>
                  <a:lnTo>
                    <a:pt x="66761" y="159742"/>
                  </a:lnTo>
                  <a:lnTo>
                    <a:pt x="43658" y="197458"/>
                  </a:lnTo>
                  <a:lnTo>
                    <a:pt x="25081" y="237954"/>
                  </a:lnTo>
                  <a:lnTo>
                    <a:pt x="11380" y="280881"/>
                  </a:lnTo>
                  <a:lnTo>
                    <a:pt x="2903" y="325890"/>
                  </a:lnTo>
                  <a:lnTo>
                    <a:pt x="0" y="372630"/>
                  </a:lnTo>
                  <a:lnTo>
                    <a:pt x="0" y="1863090"/>
                  </a:lnTo>
                  <a:lnTo>
                    <a:pt x="2903" y="1909830"/>
                  </a:lnTo>
                  <a:lnTo>
                    <a:pt x="11380" y="1954838"/>
                  </a:lnTo>
                  <a:lnTo>
                    <a:pt x="25081" y="1997764"/>
                  </a:lnTo>
                  <a:lnTo>
                    <a:pt x="43658" y="2038259"/>
                  </a:lnTo>
                  <a:lnTo>
                    <a:pt x="66761" y="2075974"/>
                  </a:lnTo>
                  <a:lnTo>
                    <a:pt x="94041" y="2110560"/>
                  </a:lnTo>
                  <a:lnTo>
                    <a:pt x="125149" y="2141667"/>
                  </a:lnTo>
                  <a:lnTo>
                    <a:pt x="159736" y="2168947"/>
                  </a:lnTo>
                  <a:lnTo>
                    <a:pt x="197452" y="2192049"/>
                  </a:lnTo>
                  <a:lnTo>
                    <a:pt x="237949" y="2210626"/>
                  </a:lnTo>
                  <a:lnTo>
                    <a:pt x="280877" y="2224327"/>
                  </a:lnTo>
                  <a:lnTo>
                    <a:pt x="325887" y="2232804"/>
                  </a:lnTo>
                  <a:lnTo>
                    <a:pt x="372630" y="2235708"/>
                  </a:lnTo>
                  <a:lnTo>
                    <a:pt x="3150857" y="2235708"/>
                  </a:lnTo>
                  <a:lnTo>
                    <a:pt x="3197600" y="2232804"/>
                  </a:lnTo>
                  <a:lnTo>
                    <a:pt x="3242610" y="2224327"/>
                  </a:lnTo>
                  <a:lnTo>
                    <a:pt x="3285538" y="2210626"/>
                  </a:lnTo>
                  <a:lnTo>
                    <a:pt x="3326035" y="2192049"/>
                  </a:lnTo>
                  <a:lnTo>
                    <a:pt x="3363751" y="2168947"/>
                  </a:lnTo>
                  <a:lnTo>
                    <a:pt x="3398338" y="2141667"/>
                  </a:lnTo>
                  <a:lnTo>
                    <a:pt x="3429446" y="2110560"/>
                  </a:lnTo>
                  <a:lnTo>
                    <a:pt x="3456726" y="2075974"/>
                  </a:lnTo>
                  <a:lnTo>
                    <a:pt x="3479829" y="2038259"/>
                  </a:lnTo>
                  <a:lnTo>
                    <a:pt x="3498406" y="1997764"/>
                  </a:lnTo>
                  <a:lnTo>
                    <a:pt x="3512107" y="1954838"/>
                  </a:lnTo>
                  <a:lnTo>
                    <a:pt x="3520584" y="1909830"/>
                  </a:lnTo>
                  <a:lnTo>
                    <a:pt x="3523488" y="1863090"/>
                  </a:lnTo>
                  <a:lnTo>
                    <a:pt x="3523488" y="372630"/>
                  </a:lnTo>
                  <a:lnTo>
                    <a:pt x="3520584" y="325890"/>
                  </a:lnTo>
                  <a:lnTo>
                    <a:pt x="3512107" y="280881"/>
                  </a:lnTo>
                  <a:lnTo>
                    <a:pt x="3498406" y="237954"/>
                  </a:lnTo>
                  <a:lnTo>
                    <a:pt x="3479829" y="197458"/>
                  </a:lnTo>
                  <a:lnTo>
                    <a:pt x="3456726" y="159742"/>
                  </a:lnTo>
                  <a:lnTo>
                    <a:pt x="3429446" y="125154"/>
                  </a:lnTo>
                  <a:lnTo>
                    <a:pt x="3398338" y="94046"/>
                  </a:lnTo>
                  <a:lnTo>
                    <a:pt x="3363751" y="66765"/>
                  </a:lnTo>
                  <a:lnTo>
                    <a:pt x="3326035" y="43660"/>
                  </a:lnTo>
                  <a:lnTo>
                    <a:pt x="3285538" y="25083"/>
                  </a:lnTo>
                  <a:lnTo>
                    <a:pt x="3242610" y="11380"/>
                  </a:lnTo>
                  <a:lnTo>
                    <a:pt x="3197600" y="2903"/>
                  </a:lnTo>
                  <a:lnTo>
                    <a:pt x="3150857" y="0"/>
                  </a:lnTo>
                  <a:close/>
                </a:path>
              </a:pathLst>
            </a:custGeom>
            <a:solidFill>
              <a:srgbClr val="EBD5DE"/>
            </a:solidFill>
          </p:spPr>
          <p:txBody>
            <a:bodyPr wrap="square" lIns="0" tIns="0" rIns="0" bIns="0" rtlCol="0"/>
            <a:lstStyle/>
            <a:p>
              <a:endParaRPr/>
            </a:p>
          </p:txBody>
        </p:sp>
        <p:sp>
          <p:nvSpPr>
            <p:cNvPr id="50" name="object 47">
              <a:extLst>
                <a:ext uri="{FF2B5EF4-FFF2-40B4-BE49-F238E27FC236}">
                  <a16:creationId xmlns:a16="http://schemas.microsoft.com/office/drawing/2014/main" id="{4376BDF1-7D91-7CCA-545A-6CC4F13FEE1A}"/>
                </a:ext>
              </a:extLst>
            </p:cNvPr>
            <p:cNvSpPr/>
            <p:nvPr/>
          </p:nvSpPr>
          <p:spPr>
            <a:xfrm>
              <a:off x="6427470" y="58072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51" name="object 48">
              <a:extLst>
                <a:ext uri="{FF2B5EF4-FFF2-40B4-BE49-F238E27FC236}">
                  <a16:creationId xmlns:a16="http://schemas.microsoft.com/office/drawing/2014/main" id="{2C61C8D0-8BD1-3301-8F97-DFA97928DECF}"/>
                </a:ext>
              </a:extLst>
            </p:cNvPr>
            <p:cNvSpPr/>
            <p:nvPr/>
          </p:nvSpPr>
          <p:spPr>
            <a:xfrm>
              <a:off x="6427470" y="592302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52" name="object 49">
              <a:extLst>
                <a:ext uri="{FF2B5EF4-FFF2-40B4-BE49-F238E27FC236}">
                  <a16:creationId xmlns:a16="http://schemas.microsoft.com/office/drawing/2014/main" id="{4EA83B8C-2093-B1C5-15AA-B78755F81CA0}"/>
                </a:ext>
              </a:extLst>
            </p:cNvPr>
            <p:cNvSpPr/>
            <p:nvPr/>
          </p:nvSpPr>
          <p:spPr>
            <a:xfrm>
              <a:off x="7087679" y="594733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53" name="object 50">
              <a:extLst>
                <a:ext uri="{FF2B5EF4-FFF2-40B4-BE49-F238E27FC236}">
                  <a16:creationId xmlns:a16="http://schemas.microsoft.com/office/drawing/2014/main" id="{685255CD-0D24-B141-6466-E55994505ECB}"/>
                </a:ext>
              </a:extLst>
            </p:cNvPr>
            <p:cNvSpPr/>
            <p:nvPr/>
          </p:nvSpPr>
          <p:spPr>
            <a:xfrm>
              <a:off x="6427470" y="58072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54" name="object 51">
            <a:extLst>
              <a:ext uri="{FF2B5EF4-FFF2-40B4-BE49-F238E27FC236}">
                <a16:creationId xmlns:a16="http://schemas.microsoft.com/office/drawing/2014/main" id="{89F2D062-4A2D-D412-FCFE-038689C99E6E}"/>
              </a:ext>
            </a:extLst>
          </p:cNvPr>
          <p:cNvSpPr txBox="1"/>
          <p:nvPr/>
        </p:nvSpPr>
        <p:spPr>
          <a:xfrm>
            <a:off x="6540677" y="5179853"/>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1</a:t>
            </a:r>
            <a:endParaRPr sz="1800">
              <a:latin typeface="Arial"/>
              <a:cs typeface="Arial"/>
            </a:endParaRPr>
          </a:p>
        </p:txBody>
      </p:sp>
      <p:grpSp>
        <p:nvGrpSpPr>
          <p:cNvPr id="55" name="object 52">
            <a:extLst>
              <a:ext uri="{FF2B5EF4-FFF2-40B4-BE49-F238E27FC236}">
                <a16:creationId xmlns:a16="http://schemas.microsoft.com/office/drawing/2014/main" id="{C4FBD408-EE88-54EC-334F-CFEDFFEB6DCF}"/>
              </a:ext>
            </a:extLst>
          </p:cNvPr>
          <p:cNvGrpSpPr/>
          <p:nvPr/>
        </p:nvGrpSpPr>
        <p:grpSpPr>
          <a:xfrm>
            <a:off x="7277036" y="4934870"/>
            <a:ext cx="774065" cy="721360"/>
            <a:chOff x="7277036" y="5794184"/>
            <a:chExt cx="774065" cy="721360"/>
          </a:xfrm>
        </p:grpSpPr>
        <p:sp>
          <p:nvSpPr>
            <p:cNvPr id="56" name="object 53">
              <a:extLst>
                <a:ext uri="{FF2B5EF4-FFF2-40B4-BE49-F238E27FC236}">
                  <a16:creationId xmlns:a16="http://schemas.microsoft.com/office/drawing/2014/main" id="{502E2730-F980-981B-585A-294D74A997B4}"/>
                </a:ext>
              </a:extLst>
            </p:cNvPr>
            <p:cNvSpPr/>
            <p:nvPr/>
          </p:nvSpPr>
          <p:spPr>
            <a:xfrm>
              <a:off x="7290053" y="58072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57" name="object 54">
              <a:extLst>
                <a:ext uri="{FF2B5EF4-FFF2-40B4-BE49-F238E27FC236}">
                  <a16:creationId xmlns:a16="http://schemas.microsoft.com/office/drawing/2014/main" id="{ED53B4A6-1FC6-2997-9876-5A238EC010F0}"/>
                </a:ext>
              </a:extLst>
            </p:cNvPr>
            <p:cNvSpPr/>
            <p:nvPr/>
          </p:nvSpPr>
          <p:spPr>
            <a:xfrm>
              <a:off x="7290053" y="592302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58" name="object 55">
              <a:extLst>
                <a:ext uri="{FF2B5EF4-FFF2-40B4-BE49-F238E27FC236}">
                  <a16:creationId xmlns:a16="http://schemas.microsoft.com/office/drawing/2014/main" id="{30CA4A5B-6047-1A54-0F15-F0F5620CE9C8}"/>
                </a:ext>
              </a:extLst>
            </p:cNvPr>
            <p:cNvSpPr/>
            <p:nvPr/>
          </p:nvSpPr>
          <p:spPr>
            <a:xfrm>
              <a:off x="7951736" y="5947334"/>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59" name="object 56">
              <a:extLst>
                <a:ext uri="{FF2B5EF4-FFF2-40B4-BE49-F238E27FC236}">
                  <a16:creationId xmlns:a16="http://schemas.microsoft.com/office/drawing/2014/main" id="{8ED3987F-1D98-72AF-AA1D-81A271981F9C}"/>
                </a:ext>
              </a:extLst>
            </p:cNvPr>
            <p:cNvSpPr/>
            <p:nvPr/>
          </p:nvSpPr>
          <p:spPr>
            <a:xfrm>
              <a:off x="7290053" y="58072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60" name="object 57">
            <a:extLst>
              <a:ext uri="{FF2B5EF4-FFF2-40B4-BE49-F238E27FC236}">
                <a16:creationId xmlns:a16="http://schemas.microsoft.com/office/drawing/2014/main" id="{CF5680FD-188E-FB96-4FED-51776D58B269}"/>
              </a:ext>
            </a:extLst>
          </p:cNvPr>
          <p:cNvSpPr txBox="1"/>
          <p:nvPr/>
        </p:nvSpPr>
        <p:spPr>
          <a:xfrm>
            <a:off x="7404175" y="5179853"/>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2</a:t>
            </a:r>
            <a:endParaRPr sz="1800">
              <a:latin typeface="Arial"/>
              <a:cs typeface="Arial"/>
            </a:endParaRPr>
          </a:p>
        </p:txBody>
      </p:sp>
      <p:grpSp>
        <p:nvGrpSpPr>
          <p:cNvPr id="61" name="object 58">
            <a:extLst>
              <a:ext uri="{FF2B5EF4-FFF2-40B4-BE49-F238E27FC236}">
                <a16:creationId xmlns:a16="http://schemas.microsoft.com/office/drawing/2014/main" id="{B6F70A04-6BF3-3F0C-1261-8BC6B0498F5E}"/>
              </a:ext>
            </a:extLst>
          </p:cNvPr>
          <p:cNvGrpSpPr/>
          <p:nvPr/>
        </p:nvGrpSpPr>
        <p:grpSpPr>
          <a:xfrm>
            <a:off x="8115236" y="4948586"/>
            <a:ext cx="774065" cy="721360"/>
            <a:chOff x="8115236" y="5807900"/>
            <a:chExt cx="774065" cy="721360"/>
          </a:xfrm>
        </p:grpSpPr>
        <p:sp>
          <p:nvSpPr>
            <p:cNvPr id="62" name="object 59">
              <a:extLst>
                <a:ext uri="{FF2B5EF4-FFF2-40B4-BE49-F238E27FC236}">
                  <a16:creationId xmlns:a16="http://schemas.microsoft.com/office/drawing/2014/main" id="{25E43C9C-9E3A-44DA-4318-2DA1C65E62F2}"/>
                </a:ext>
              </a:extLst>
            </p:cNvPr>
            <p:cNvSpPr/>
            <p:nvPr/>
          </p:nvSpPr>
          <p:spPr>
            <a:xfrm>
              <a:off x="8128253" y="582091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63" name="object 60">
              <a:extLst>
                <a:ext uri="{FF2B5EF4-FFF2-40B4-BE49-F238E27FC236}">
                  <a16:creationId xmlns:a16="http://schemas.microsoft.com/office/drawing/2014/main" id="{B6CD66B0-1C28-2798-D3E8-253C1821DCDF}"/>
                </a:ext>
              </a:extLst>
            </p:cNvPr>
            <p:cNvSpPr/>
            <p:nvPr/>
          </p:nvSpPr>
          <p:spPr>
            <a:xfrm>
              <a:off x="8128253" y="593674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64" name="object 61">
              <a:extLst>
                <a:ext uri="{FF2B5EF4-FFF2-40B4-BE49-F238E27FC236}">
                  <a16:creationId xmlns:a16="http://schemas.microsoft.com/office/drawing/2014/main" id="{8BF2A95A-75C7-13B6-08AF-5E9416D6A6DE}"/>
                </a:ext>
              </a:extLst>
            </p:cNvPr>
            <p:cNvSpPr/>
            <p:nvPr/>
          </p:nvSpPr>
          <p:spPr>
            <a:xfrm>
              <a:off x="8789936" y="5961050"/>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65" name="object 62">
              <a:extLst>
                <a:ext uri="{FF2B5EF4-FFF2-40B4-BE49-F238E27FC236}">
                  <a16:creationId xmlns:a16="http://schemas.microsoft.com/office/drawing/2014/main" id="{46D110E8-356D-8BD8-B6CC-054BCF6EC78A}"/>
                </a:ext>
              </a:extLst>
            </p:cNvPr>
            <p:cNvSpPr/>
            <p:nvPr/>
          </p:nvSpPr>
          <p:spPr>
            <a:xfrm>
              <a:off x="8128253" y="582091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66" name="object 63">
            <a:extLst>
              <a:ext uri="{FF2B5EF4-FFF2-40B4-BE49-F238E27FC236}">
                <a16:creationId xmlns:a16="http://schemas.microsoft.com/office/drawing/2014/main" id="{E81155A5-6244-CB48-4BEB-80D51177D88F}"/>
              </a:ext>
            </a:extLst>
          </p:cNvPr>
          <p:cNvSpPr txBox="1"/>
          <p:nvPr/>
        </p:nvSpPr>
        <p:spPr>
          <a:xfrm>
            <a:off x="8242375" y="5194039"/>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3</a:t>
            </a:r>
            <a:endParaRPr sz="1800">
              <a:latin typeface="Arial"/>
              <a:cs typeface="Arial"/>
            </a:endParaRPr>
          </a:p>
        </p:txBody>
      </p:sp>
      <p:grpSp>
        <p:nvGrpSpPr>
          <p:cNvPr id="67" name="object 64">
            <a:extLst>
              <a:ext uri="{FF2B5EF4-FFF2-40B4-BE49-F238E27FC236}">
                <a16:creationId xmlns:a16="http://schemas.microsoft.com/office/drawing/2014/main" id="{0EB79EED-BFE4-B263-DDA9-B9E08CF28906}"/>
              </a:ext>
            </a:extLst>
          </p:cNvPr>
          <p:cNvGrpSpPr/>
          <p:nvPr/>
        </p:nvGrpSpPr>
        <p:grpSpPr>
          <a:xfrm>
            <a:off x="6414452" y="5681630"/>
            <a:ext cx="772795" cy="721360"/>
            <a:chOff x="6414452" y="6540944"/>
            <a:chExt cx="772795" cy="721360"/>
          </a:xfrm>
        </p:grpSpPr>
        <p:sp>
          <p:nvSpPr>
            <p:cNvPr id="68" name="object 65">
              <a:extLst>
                <a:ext uri="{FF2B5EF4-FFF2-40B4-BE49-F238E27FC236}">
                  <a16:creationId xmlns:a16="http://schemas.microsoft.com/office/drawing/2014/main" id="{99651521-ACBD-C5E7-8574-2E79418E0B50}"/>
                </a:ext>
              </a:extLst>
            </p:cNvPr>
            <p:cNvSpPr/>
            <p:nvPr/>
          </p:nvSpPr>
          <p:spPr>
            <a:xfrm>
              <a:off x="6427470" y="655396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3"/>
                  </a:lnTo>
                  <a:lnTo>
                    <a:pt x="0" y="579119"/>
                  </a:lnTo>
                  <a:lnTo>
                    <a:pt x="23026" y="619535"/>
                  </a:lnTo>
                  <a:lnTo>
                    <a:pt x="86560" y="653744"/>
                  </a:lnTo>
                  <a:lnTo>
                    <a:pt x="130919" y="667704"/>
                  </a:lnTo>
                  <a:lnTo>
                    <a:pt x="182287" y="679131"/>
                  </a:lnTo>
                  <a:lnTo>
                    <a:pt x="239623" y="687697"/>
                  </a:lnTo>
                  <a:lnTo>
                    <a:pt x="301889" y="693077"/>
                  </a:lnTo>
                  <a:lnTo>
                    <a:pt x="368046" y="694943"/>
                  </a:lnTo>
                  <a:lnTo>
                    <a:pt x="434202" y="693077"/>
                  </a:lnTo>
                  <a:lnTo>
                    <a:pt x="496468" y="687697"/>
                  </a:lnTo>
                  <a:lnTo>
                    <a:pt x="553804" y="679131"/>
                  </a:lnTo>
                  <a:lnTo>
                    <a:pt x="605172" y="667704"/>
                  </a:lnTo>
                  <a:lnTo>
                    <a:pt x="649531" y="653744"/>
                  </a:lnTo>
                  <a:lnTo>
                    <a:pt x="685842" y="637579"/>
                  </a:lnTo>
                  <a:lnTo>
                    <a:pt x="730162" y="599940"/>
                  </a:lnTo>
                  <a:lnTo>
                    <a:pt x="736092" y="579119"/>
                  </a:lnTo>
                  <a:lnTo>
                    <a:pt x="736092" y="115823"/>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69" name="object 66">
              <a:extLst>
                <a:ext uri="{FF2B5EF4-FFF2-40B4-BE49-F238E27FC236}">
                  <a16:creationId xmlns:a16="http://schemas.microsoft.com/office/drawing/2014/main" id="{E9C70ABF-77FC-AD3A-1AC1-B3A331673E54}"/>
                </a:ext>
              </a:extLst>
            </p:cNvPr>
            <p:cNvSpPr/>
            <p:nvPr/>
          </p:nvSpPr>
          <p:spPr>
            <a:xfrm>
              <a:off x="6427470" y="666978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6" y="115823"/>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70" name="object 67">
              <a:extLst>
                <a:ext uri="{FF2B5EF4-FFF2-40B4-BE49-F238E27FC236}">
                  <a16:creationId xmlns:a16="http://schemas.microsoft.com/office/drawing/2014/main" id="{AC80B717-A08F-B603-83B3-B41FF09A43DC}"/>
                </a:ext>
              </a:extLst>
            </p:cNvPr>
            <p:cNvSpPr/>
            <p:nvPr/>
          </p:nvSpPr>
          <p:spPr>
            <a:xfrm>
              <a:off x="7087679" y="6694094"/>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71" name="object 68">
              <a:extLst>
                <a:ext uri="{FF2B5EF4-FFF2-40B4-BE49-F238E27FC236}">
                  <a16:creationId xmlns:a16="http://schemas.microsoft.com/office/drawing/2014/main" id="{6B93FFAE-EE2E-7ADF-2B40-35DAFA974F52}"/>
                </a:ext>
              </a:extLst>
            </p:cNvPr>
            <p:cNvSpPr/>
            <p:nvPr/>
          </p:nvSpPr>
          <p:spPr>
            <a:xfrm>
              <a:off x="6427470" y="6553962"/>
              <a:ext cx="736600" cy="695325"/>
            </a:xfrm>
            <a:custGeom>
              <a:avLst/>
              <a:gdLst/>
              <a:ahLst/>
              <a:cxnLst/>
              <a:rect l="l" t="t" r="r" b="b"/>
              <a:pathLst>
                <a:path w="736600" h="695325">
                  <a:moveTo>
                    <a:pt x="0" y="115823"/>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3"/>
                  </a:lnTo>
                  <a:lnTo>
                    <a:pt x="736092" y="579119"/>
                  </a:lnTo>
                  <a:lnTo>
                    <a:pt x="713065" y="619535"/>
                  </a:lnTo>
                  <a:lnTo>
                    <a:pt x="649531" y="653744"/>
                  </a:lnTo>
                  <a:lnTo>
                    <a:pt x="605172" y="667704"/>
                  </a:lnTo>
                  <a:lnTo>
                    <a:pt x="553804" y="679131"/>
                  </a:lnTo>
                  <a:lnTo>
                    <a:pt x="496468" y="687697"/>
                  </a:lnTo>
                  <a:lnTo>
                    <a:pt x="434202" y="693077"/>
                  </a:lnTo>
                  <a:lnTo>
                    <a:pt x="368046" y="694943"/>
                  </a:lnTo>
                  <a:lnTo>
                    <a:pt x="301889" y="693077"/>
                  </a:lnTo>
                  <a:lnTo>
                    <a:pt x="239623" y="687697"/>
                  </a:lnTo>
                  <a:lnTo>
                    <a:pt x="182287" y="679131"/>
                  </a:lnTo>
                  <a:lnTo>
                    <a:pt x="130919" y="667704"/>
                  </a:lnTo>
                  <a:lnTo>
                    <a:pt x="86560" y="653744"/>
                  </a:lnTo>
                  <a:lnTo>
                    <a:pt x="50249" y="637579"/>
                  </a:lnTo>
                  <a:lnTo>
                    <a:pt x="5929"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72" name="object 69">
            <a:extLst>
              <a:ext uri="{FF2B5EF4-FFF2-40B4-BE49-F238E27FC236}">
                <a16:creationId xmlns:a16="http://schemas.microsoft.com/office/drawing/2014/main" id="{A8A3CABF-D66E-FCC5-02E1-34C890AB95C5}"/>
              </a:ext>
            </a:extLst>
          </p:cNvPr>
          <p:cNvSpPr txBox="1"/>
          <p:nvPr/>
        </p:nvSpPr>
        <p:spPr>
          <a:xfrm>
            <a:off x="6540677" y="5926577"/>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4</a:t>
            </a:r>
            <a:endParaRPr sz="1800">
              <a:latin typeface="Arial"/>
              <a:cs typeface="Arial"/>
            </a:endParaRPr>
          </a:p>
        </p:txBody>
      </p:sp>
      <p:grpSp>
        <p:nvGrpSpPr>
          <p:cNvPr id="73" name="object 70">
            <a:extLst>
              <a:ext uri="{FF2B5EF4-FFF2-40B4-BE49-F238E27FC236}">
                <a16:creationId xmlns:a16="http://schemas.microsoft.com/office/drawing/2014/main" id="{95874A09-1F37-9002-4E89-DE03FA3DC64D}"/>
              </a:ext>
            </a:extLst>
          </p:cNvPr>
          <p:cNvGrpSpPr/>
          <p:nvPr/>
        </p:nvGrpSpPr>
        <p:grpSpPr>
          <a:xfrm>
            <a:off x="7277036" y="5681630"/>
            <a:ext cx="774065" cy="721360"/>
            <a:chOff x="7277036" y="6540944"/>
            <a:chExt cx="774065" cy="721360"/>
          </a:xfrm>
        </p:grpSpPr>
        <p:sp>
          <p:nvSpPr>
            <p:cNvPr id="74" name="object 71">
              <a:extLst>
                <a:ext uri="{FF2B5EF4-FFF2-40B4-BE49-F238E27FC236}">
                  <a16:creationId xmlns:a16="http://schemas.microsoft.com/office/drawing/2014/main" id="{8021E162-98AD-AC70-DA42-7DB648C5BD6F}"/>
                </a:ext>
              </a:extLst>
            </p:cNvPr>
            <p:cNvSpPr/>
            <p:nvPr/>
          </p:nvSpPr>
          <p:spPr>
            <a:xfrm>
              <a:off x="7290053" y="655396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3"/>
                  </a:lnTo>
                  <a:lnTo>
                    <a:pt x="0" y="579119"/>
                  </a:lnTo>
                  <a:lnTo>
                    <a:pt x="23074" y="619535"/>
                  </a:lnTo>
                  <a:lnTo>
                    <a:pt x="86740" y="653744"/>
                  </a:lnTo>
                  <a:lnTo>
                    <a:pt x="131191" y="667704"/>
                  </a:lnTo>
                  <a:lnTo>
                    <a:pt x="182665" y="679131"/>
                  </a:lnTo>
                  <a:lnTo>
                    <a:pt x="240120" y="687697"/>
                  </a:lnTo>
                  <a:lnTo>
                    <a:pt x="302515" y="693077"/>
                  </a:lnTo>
                  <a:lnTo>
                    <a:pt x="368808" y="694943"/>
                  </a:lnTo>
                  <a:lnTo>
                    <a:pt x="435100" y="693077"/>
                  </a:lnTo>
                  <a:lnTo>
                    <a:pt x="497495" y="687697"/>
                  </a:lnTo>
                  <a:lnTo>
                    <a:pt x="554950" y="679131"/>
                  </a:lnTo>
                  <a:lnTo>
                    <a:pt x="606424" y="667704"/>
                  </a:lnTo>
                  <a:lnTo>
                    <a:pt x="650875" y="653744"/>
                  </a:lnTo>
                  <a:lnTo>
                    <a:pt x="687261" y="637579"/>
                  </a:lnTo>
                  <a:lnTo>
                    <a:pt x="731673" y="599940"/>
                  </a:lnTo>
                  <a:lnTo>
                    <a:pt x="737616" y="579119"/>
                  </a:lnTo>
                  <a:lnTo>
                    <a:pt x="737616" y="115823"/>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75" name="object 72">
              <a:extLst>
                <a:ext uri="{FF2B5EF4-FFF2-40B4-BE49-F238E27FC236}">
                  <a16:creationId xmlns:a16="http://schemas.microsoft.com/office/drawing/2014/main" id="{4B7FBA28-46FC-4768-37D3-D8A58F0E623B}"/>
                </a:ext>
              </a:extLst>
            </p:cNvPr>
            <p:cNvSpPr/>
            <p:nvPr/>
          </p:nvSpPr>
          <p:spPr>
            <a:xfrm>
              <a:off x="7290053" y="666978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3"/>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76" name="object 73">
              <a:extLst>
                <a:ext uri="{FF2B5EF4-FFF2-40B4-BE49-F238E27FC236}">
                  <a16:creationId xmlns:a16="http://schemas.microsoft.com/office/drawing/2014/main" id="{65F52B72-0053-D539-5AED-0E3A9B4DC1D9}"/>
                </a:ext>
              </a:extLst>
            </p:cNvPr>
            <p:cNvSpPr/>
            <p:nvPr/>
          </p:nvSpPr>
          <p:spPr>
            <a:xfrm>
              <a:off x="7951736" y="6694094"/>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77" name="object 74">
              <a:extLst>
                <a:ext uri="{FF2B5EF4-FFF2-40B4-BE49-F238E27FC236}">
                  <a16:creationId xmlns:a16="http://schemas.microsoft.com/office/drawing/2014/main" id="{61533E5A-8576-C0C0-DAE1-D5135009A019}"/>
                </a:ext>
              </a:extLst>
            </p:cNvPr>
            <p:cNvSpPr/>
            <p:nvPr/>
          </p:nvSpPr>
          <p:spPr>
            <a:xfrm>
              <a:off x="7290053" y="6553962"/>
              <a:ext cx="737870" cy="695325"/>
            </a:xfrm>
            <a:custGeom>
              <a:avLst/>
              <a:gdLst/>
              <a:ahLst/>
              <a:cxnLst/>
              <a:rect l="l" t="t" r="r" b="b"/>
              <a:pathLst>
                <a:path w="737870" h="695325">
                  <a:moveTo>
                    <a:pt x="0" y="115823"/>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3"/>
                  </a:lnTo>
                  <a:lnTo>
                    <a:pt x="737616" y="579119"/>
                  </a:lnTo>
                  <a:lnTo>
                    <a:pt x="714541" y="619535"/>
                  </a:lnTo>
                  <a:lnTo>
                    <a:pt x="650875" y="653744"/>
                  </a:lnTo>
                  <a:lnTo>
                    <a:pt x="606424" y="667704"/>
                  </a:lnTo>
                  <a:lnTo>
                    <a:pt x="554950" y="679131"/>
                  </a:lnTo>
                  <a:lnTo>
                    <a:pt x="497495" y="687697"/>
                  </a:lnTo>
                  <a:lnTo>
                    <a:pt x="435100" y="693077"/>
                  </a:lnTo>
                  <a:lnTo>
                    <a:pt x="368808" y="694943"/>
                  </a:lnTo>
                  <a:lnTo>
                    <a:pt x="302515" y="693077"/>
                  </a:lnTo>
                  <a:lnTo>
                    <a:pt x="240120" y="687697"/>
                  </a:lnTo>
                  <a:lnTo>
                    <a:pt x="182665" y="679131"/>
                  </a:lnTo>
                  <a:lnTo>
                    <a:pt x="131191" y="667704"/>
                  </a:lnTo>
                  <a:lnTo>
                    <a:pt x="86740" y="653744"/>
                  </a:lnTo>
                  <a:lnTo>
                    <a:pt x="50354" y="637579"/>
                  </a:lnTo>
                  <a:lnTo>
                    <a:pt x="5942"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78" name="object 75">
            <a:extLst>
              <a:ext uri="{FF2B5EF4-FFF2-40B4-BE49-F238E27FC236}">
                <a16:creationId xmlns:a16="http://schemas.microsoft.com/office/drawing/2014/main" id="{1F84C432-C7C5-F2CB-80AD-9D68D3D20B15}"/>
              </a:ext>
            </a:extLst>
          </p:cNvPr>
          <p:cNvSpPr txBox="1"/>
          <p:nvPr/>
        </p:nvSpPr>
        <p:spPr>
          <a:xfrm>
            <a:off x="7404175" y="5926577"/>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5</a:t>
            </a:r>
            <a:endParaRPr sz="1800">
              <a:latin typeface="Arial"/>
              <a:cs typeface="Arial"/>
            </a:endParaRPr>
          </a:p>
        </p:txBody>
      </p:sp>
      <p:grpSp>
        <p:nvGrpSpPr>
          <p:cNvPr id="79" name="object 76">
            <a:extLst>
              <a:ext uri="{FF2B5EF4-FFF2-40B4-BE49-F238E27FC236}">
                <a16:creationId xmlns:a16="http://schemas.microsoft.com/office/drawing/2014/main" id="{665DA6AB-7636-AC77-826C-CB733ED403AD}"/>
              </a:ext>
            </a:extLst>
          </p:cNvPr>
          <p:cNvGrpSpPr/>
          <p:nvPr/>
        </p:nvGrpSpPr>
        <p:grpSpPr>
          <a:xfrm>
            <a:off x="8115236" y="5695347"/>
            <a:ext cx="774065" cy="721360"/>
            <a:chOff x="8115236" y="6554661"/>
            <a:chExt cx="774065" cy="721360"/>
          </a:xfrm>
        </p:grpSpPr>
        <p:sp>
          <p:nvSpPr>
            <p:cNvPr id="80" name="object 77">
              <a:extLst>
                <a:ext uri="{FF2B5EF4-FFF2-40B4-BE49-F238E27FC236}">
                  <a16:creationId xmlns:a16="http://schemas.microsoft.com/office/drawing/2014/main" id="{25BB04AD-1D08-7C1C-3A9F-50ACA8CEA693}"/>
                </a:ext>
              </a:extLst>
            </p:cNvPr>
            <p:cNvSpPr/>
            <p:nvPr/>
          </p:nvSpPr>
          <p:spPr>
            <a:xfrm>
              <a:off x="8128253" y="656767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81" name="object 78">
              <a:extLst>
                <a:ext uri="{FF2B5EF4-FFF2-40B4-BE49-F238E27FC236}">
                  <a16:creationId xmlns:a16="http://schemas.microsoft.com/office/drawing/2014/main" id="{7E6C4CBC-9FF1-0271-6632-1E846AAAD441}"/>
                </a:ext>
              </a:extLst>
            </p:cNvPr>
            <p:cNvSpPr/>
            <p:nvPr/>
          </p:nvSpPr>
          <p:spPr>
            <a:xfrm>
              <a:off x="8128253" y="668350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82" name="object 79">
              <a:extLst>
                <a:ext uri="{FF2B5EF4-FFF2-40B4-BE49-F238E27FC236}">
                  <a16:creationId xmlns:a16="http://schemas.microsoft.com/office/drawing/2014/main" id="{D81AC680-8C4E-1BE8-2399-ACA7A708C514}"/>
                </a:ext>
              </a:extLst>
            </p:cNvPr>
            <p:cNvSpPr/>
            <p:nvPr/>
          </p:nvSpPr>
          <p:spPr>
            <a:xfrm>
              <a:off x="8789936" y="6707810"/>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83" name="object 80">
              <a:extLst>
                <a:ext uri="{FF2B5EF4-FFF2-40B4-BE49-F238E27FC236}">
                  <a16:creationId xmlns:a16="http://schemas.microsoft.com/office/drawing/2014/main" id="{C4F0E862-A303-C915-67C6-776930497565}"/>
                </a:ext>
              </a:extLst>
            </p:cNvPr>
            <p:cNvSpPr/>
            <p:nvPr/>
          </p:nvSpPr>
          <p:spPr>
            <a:xfrm>
              <a:off x="8128253" y="656767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84" name="object 81">
            <a:extLst>
              <a:ext uri="{FF2B5EF4-FFF2-40B4-BE49-F238E27FC236}">
                <a16:creationId xmlns:a16="http://schemas.microsoft.com/office/drawing/2014/main" id="{6165D12C-5E54-6BA6-375A-D7AB8BA89F53}"/>
              </a:ext>
            </a:extLst>
          </p:cNvPr>
          <p:cNvSpPr txBox="1"/>
          <p:nvPr/>
        </p:nvSpPr>
        <p:spPr>
          <a:xfrm>
            <a:off x="8242375" y="5940765"/>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6</a:t>
            </a:r>
            <a:endParaRPr sz="1800">
              <a:latin typeface="Arial"/>
              <a:cs typeface="Arial"/>
            </a:endParaRPr>
          </a:p>
        </p:txBody>
      </p:sp>
      <p:sp>
        <p:nvSpPr>
          <p:cNvPr id="85" name="object 82">
            <a:extLst>
              <a:ext uri="{FF2B5EF4-FFF2-40B4-BE49-F238E27FC236}">
                <a16:creationId xmlns:a16="http://schemas.microsoft.com/office/drawing/2014/main" id="{CBE6E150-A6F1-2CD0-E98F-D34D4562A50D}"/>
              </a:ext>
            </a:extLst>
          </p:cNvPr>
          <p:cNvSpPr txBox="1"/>
          <p:nvPr/>
        </p:nvSpPr>
        <p:spPr>
          <a:xfrm>
            <a:off x="7421930" y="4509272"/>
            <a:ext cx="49784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90" dirty="0">
                <a:latin typeface="Arial"/>
                <a:cs typeface="Arial"/>
              </a:rPr>
              <a:t>s</a:t>
            </a:r>
            <a:endParaRPr sz="1800">
              <a:latin typeface="Arial"/>
              <a:cs typeface="Arial"/>
            </a:endParaRPr>
          </a:p>
        </p:txBody>
      </p:sp>
      <p:grpSp>
        <p:nvGrpSpPr>
          <p:cNvPr id="86" name="object 83">
            <a:extLst>
              <a:ext uri="{FF2B5EF4-FFF2-40B4-BE49-F238E27FC236}">
                <a16:creationId xmlns:a16="http://schemas.microsoft.com/office/drawing/2014/main" id="{A108014D-3E60-5D54-EE33-8FE9FD3FB17D}"/>
              </a:ext>
            </a:extLst>
          </p:cNvPr>
          <p:cNvGrpSpPr/>
          <p:nvPr/>
        </p:nvGrpSpPr>
        <p:grpSpPr>
          <a:xfrm>
            <a:off x="4815840" y="3528282"/>
            <a:ext cx="4116704" cy="1905000"/>
            <a:chOff x="4815840" y="4387596"/>
            <a:chExt cx="4116704" cy="1905000"/>
          </a:xfrm>
        </p:grpSpPr>
        <p:sp>
          <p:nvSpPr>
            <p:cNvPr id="87" name="object 84">
              <a:extLst>
                <a:ext uri="{FF2B5EF4-FFF2-40B4-BE49-F238E27FC236}">
                  <a16:creationId xmlns:a16="http://schemas.microsoft.com/office/drawing/2014/main" id="{FFB6AA68-E799-4548-BCB1-96F37F4ACDA9}"/>
                </a:ext>
              </a:extLst>
            </p:cNvPr>
            <p:cNvSpPr/>
            <p:nvPr/>
          </p:nvSpPr>
          <p:spPr>
            <a:xfrm>
              <a:off x="6593586" y="4400550"/>
              <a:ext cx="2326005" cy="2540"/>
            </a:xfrm>
            <a:custGeom>
              <a:avLst/>
              <a:gdLst/>
              <a:ahLst/>
              <a:cxnLst/>
              <a:rect l="l" t="t" r="r" b="b"/>
              <a:pathLst>
                <a:path w="2326004" h="2539">
                  <a:moveTo>
                    <a:pt x="0" y="2387"/>
                  </a:moveTo>
                  <a:lnTo>
                    <a:pt x="2325674" y="0"/>
                  </a:lnTo>
                </a:path>
              </a:pathLst>
            </a:custGeom>
            <a:ln w="25908">
              <a:solidFill>
                <a:srgbClr val="000000"/>
              </a:solidFill>
              <a:prstDash val="lgDash"/>
            </a:ln>
          </p:spPr>
          <p:txBody>
            <a:bodyPr wrap="square" lIns="0" tIns="0" rIns="0" bIns="0" rtlCol="0"/>
            <a:lstStyle/>
            <a:p>
              <a:endParaRPr/>
            </a:p>
          </p:txBody>
        </p:sp>
        <p:sp>
          <p:nvSpPr>
            <p:cNvPr id="88" name="object 85">
              <a:extLst>
                <a:ext uri="{FF2B5EF4-FFF2-40B4-BE49-F238E27FC236}">
                  <a16:creationId xmlns:a16="http://schemas.microsoft.com/office/drawing/2014/main" id="{1402FE95-ECC9-6A3B-8A55-164877893D3B}"/>
                </a:ext>
              </a:extLst>
            </p:cNvPr>
            <p:cNvSpPr/>
            <p:nvPr/>
          </p:nvSpPr>
          <p:spPr>
            <a:xfrm>
              <a:off x="4815840" y="5113020"/>
              <a:ext cx="809625" cy="1179830"/>
            </a:xfrm>
            <a:custGeom>
              <a:avLst/>
              <a:gdLst/>
              <a:ahLst/>
              <a:cxnLst/>
              <a:rect l="l" t="t" r="r" b="b"/>
              <a:pathLst>
                <a:path w="809625" h="1179829">
                  <a:moveTo>
                    <a:pt x="202311" y="0"/>
                  </a:moveTo>
                  <a:lnTo>
                    <a:pt x="0" y="0"/>
                  </a:lnTo>
                  <a:lnTo>
                    <a:pt x="0" y="724382"/>
                  </a:lnTo>
                  <a:lnTo>
                    <a:pt x="3231" y="772423"/>
                  </a:lnTo>
                  <a:lnTo>
                    <a:pt x="12646" y="818499"/>
                  </a:lnTo>
                  <a:lnTo>
                    <a:pt x="27822" y="862189"/>
                  </a:lnTo>
                  <a:lnTo>
                    <a:pt x="48337" y="903072"/>
                  </a:lnTo>
                  <a:lnTo>
                    <a:pt x="73769" y="940724"/>
                  </a:lnTo>
                  <a:lnTo>
                    <a:pt x="103697" y="974725"/>
                  </a:lnTo>
                  <a:lnTo>
                    <a:pt x="137698" y="1004652"/>
                  </a:lnTo>
                  <a:lnTo>
                    <a:pt x="175352" y="1030083"/>
                  </a:lnTo>
                  <a:lnTo>
                    <a:pt x="216235" y="1050598"/>
                  </a:lnTo>
                  <a:lnTo>
                    <a:pt x="259928" y="1065773"/>
                  </a:lnTo>
                  <a:lnTo>
                    <a:pt x="306006" y="1075188"/>
                  </a:lnTo>
                  <a:lnTo>
                    <a:pt x="354050" y="1078420"/>
                  </a:lnTo>
                  <a:lnTo>
                    <a:pt x="606933" y="1078420"/>
                  </a:lnTo>
                  <a:lnTo>
                    <a:pt x="606933" y="1179576"/>
                  </a:lnTo>
                  <a:lnTo>
                    <a:pt x="809244" y="977265"/>
                  </a:lnTo>
                  <a:lnTo>
                    <a:pt x="606933" y="774954"/>
                  </a:lnTo>
                  <a:lnTo>
                    <a:pt x="606933" y="876109"/>
                  </a:lnTo>
                  <a:lnTo>
                    <a:pt x="354050" y="876109"/>
                  </a:lnTo>
                  <a:lnTo>
                    <a:pt x="306087" y="868374"/>
                  </a:lnTo>
                  <a:lnTo>
                    <a:pt x="264433" y="846834"/>
                  </a:lnTo>
                  <a:lnTo>
                    <a:pt x="231586" y="813989"/>
                  </a:lnTo>
                  <a:lnTo>
                    <a:pt x="210046" y="772339"/>
                  </a:lnTo>
                  <a:lnTo>
                    <a:pt x="202311" y="724382"/>
                  </a:lnTo>
                  <a:lnTo>
                    <a:pt x="202311" y="0"/>
                  </a:lnTo>
                  <a:close/>
                </a:path>
              </a:pathLst>
            </a:custGeom>
            <a:solidFill>
              <a:srgbClr val="6C9048"/>
            </a:solidFill>
          </p:spPr>
          <p:txBody>
            <a:bodyPr wrap="square" lIns="0" tIns="0" rIns="0" bIns="0" rtlCol="0"/>
            <a:lstStyle/>
            <a:p>
              <a:endParaRPr/>
            </a:p>
          </p:txBody>
        </p:sp>
      </p:grpSp>
      <p:sp>
        <p:nvSpPr>
          <p:cNvPr id="170" name="object 86">
            <a:extLst>
              <a:ext uri="{FF2B5EF4-FFF2-40B4-BE49-F238E27FC236}">
                <a16:creationId xmlns:a16="http://schemas.microsoft.com/office/drawing/2014/main" id="{5437A657-CE42-DB08-8676-321ACA6C8FEC}"/>
              </a:ext>
            </a:extLst>
          </p:cNvPr>
          <p:cNvSpPr txBox="1"/>
          <p:nvPr/>
        </p:nvSpPr>
        <p:spPr>
          <a:xfrm>
            <a:off x="9768509" y="5187905"/>
            <a:ext cx="1400175" cy="330835"/>
          </a:xfrm>
          <a:prstGeom prst="rect">
            <a:avLst/>
          </a:prstGeom>
        </p:spPr>
        <p:txBody>
          <a:bodyPr vert="horz" wrap="square" lIns="0" tIns="12700" rIns="0" bIns="0" rtlCol="0">
            <a:spAutoFit/>
          </a:bodyPr>
          <a:lstStyle/>
          <a:p>
            <a:pPr marL="12700">
              <a:lnSpc>
                <a:spcPct val="100000"/>
              </a:lnSpc>
              <a:spcBef>
                <a:spcPts val="100"/>
              </a:spcBef>
            </a:pPr>
            <a:r>
              <a:rPr sz="2000" spc="10" dirty="0">
                <a:latin typeface="Arial"/>
                <a:cs typeface="Arial"/>
              </a:rPr>
              <a:t>Compaction</a:t>
            </a:r>
            <a:endParaRPr sz="2000">
              <a:latin typeface="Arial"/>
              <a:cs typeface="Arial"/>
            </a:endParaRPr>
          </a:p>
        </p:txBody>
      </p:sp>
      <p:sp>
        <p:nvSpPr>
          <p:cNvPr id="171" name="object 87">
            <a:extLst>
              <a:ext uri="{FF2B5EF4-FFF2-40B4-BE49-F238E27FC236}">
                <a16:creationId xmlns:a16="http://schemas.microsoft.com/office/drawing/2014/main" id="{7A5054AE-8018-9A15-003B-D0B479D51BBD}"/>
              </a:ext>
            </a:extLst>
          </p:cNvPr>
          <p:cNvSpPr/>
          <p:nvPr/>
        </p:nvSpPr>
        <p:spPr>
          <a:xfrm>
            <a:off x="9474708" y="4652994"/>
            <a:ext cx="1969135" cy="1524000"/>
          </a:xfrm>
          <a:custGeom>
            <a:avLst/>
            <a:gdLst/>
            <a:ahLst/>
            <a:cxnLst/>
            <a:rect l="l" t="t" r="r" b="b"/>
            <a:pathLst>
              <a:path w="1969134" h="1524000">
                <a:moveTo>
                  <a:pt x="1860804" y="1355178"/>
                </a:moveTo>
                <a:lnTo>
                  <a:pt x="1557528" y="1186370"/>
                </a:lnTo>
                <a:lnTo>
                  <a:pt x="1557528" y="1284224"/>
                </a:lnTo>
                <a:lnTo>
                  <a:pt x="530733" y="1284224"/>
                </a:lnTo>
                <a:lnTo>
                  <a:pt x="481952" y="1281201"/>
                </a:lnTo>
                <a:lnTo>
                  <a:pt x="434987" y="1272349"/>
                </a:lnTo>
                <a:lnTo>
                  <a:pt x="390207" y="1258062"/>
                </a:lnTo>
                <a:lnTo>
                  <a:pt x="347954" y="1238669"/>
                </a:lnTo>
                <a:lnTo>
                  <a:pt x="308597" y="1214564"/>
                </a:lnTo>
                <a:lnTo>
                  <a:pt x="272503" y="1186103"/>
                </a:lnTo>
                <a:lnTo>
                  <a:pt x="240055" y="1153642"/>
                </a:lnTo>
                <a:lnTo>
                  <a:pt x="211582" y="1117549"/>
                </a:lnTo>
                <a:lnTo>
                  <a:pt x="187477" y="1078204"/>
                </a:lnTo>
                <a:lnTo>
                  <a:pt x="168097" y="1035951"/>
                </a:lnTo>
                <a:lnTo>
                  <a:pt x="153797" y="991158"/>
                </a:lnTo>
                <a:lnTo>
                  <a:pt x="144957" y="944194"/>
                </a:lnTo>
                <a:lnTo>
                  <a:pt x="141935" y="895413"/>
                </a:lnTo>
                <a:lnTo>
                  <a:pt x="141935" y="310896"/>
                </a:lnTo>
                <a:lnTo>
                  <a:pt x="0" y="310896"/>
                </a:lnTo>
                <a:lnTo>
                  <a:pt x="0" y="895413"/>
                </a:lnTo>
                <a:lnTo>
                  <a:pt x="2159" y="943724"/>
                </a:lnTo>
                <a:lnTo>
                  <a:pt x="8547" y="990815"/>
                </a:lnTo>
                <a:lnTo>
                  <a:pt x="18948" y="1036510"/>
                </a:lnTo>
                <a:lnTo>
                  <a:pt x="33197" y="1080604"/>
                </a:lnTo>
                <a:lnTo>
                  <a:pt x="51092" y="1122934"/>
                </a:lnTo>
                <a:lnTo>
                  <a:pt x="72453" y="1163294"/>
                </a:lnTo>
                <a:lnTo>
                  <a:pt x="97091" y="1201496"/>
                </a:lnTo>
                <a:lnTo>
                  <a:pt x="124815" y="1237361"/>
                </a:lnTo>
                <a:lnTo>
                  <a:pt x="155448" y="1270698"/>
                </a:lnTo>
                <a:lnTo>
                  <a:pt x="188785" y="1301330"/>
                </a:lnTo>
                <a:lnTo>
                  <a:pt x="224650" y="1329055"/>
                </a:lnTo>
                <a:lnTo>
                  <a:pt x="262851" y="1353693"/>
                </a:lnTo>
                <a:lnTo>
                  <a:pt x="303212" y="1375054"/>
                </a:lnTo>
                <a:lnTo>
                  <a:pt x="345541" y="1392948"/>
                </a:lnTo>
                <a:lnTo>
                  <a:pt x="389636" y="1407198"/>
                </a:lnTo>
                <a:lnTo>
                  <a:pt x="435330" y="1417599"/>
                </a:lnTo>
                <a:lnTo>
                  <a:pt x="482422" y="1423987"/>
                </a:lnTo>
                <a:lnTo>
                  <a:pt x="530733" y="1426146"/>
                </a:lnTo>
                <a:lnTo>
                  <a:pt x="1557528" y="1426146"/>
                </a:lnTo>
                <a:lnTo>
                  <a:pt x="1557528" y="1524000"/>
                </a:lnTo>
                <a:lnTo>
                  <a:pt x="1860804" y="1355178"/>
                </a:lnTo>
                <a:close/>
              </a:path>
              <a:path w="1969134" h="1524000">
                <a:moveTo>
                  <a:pt x="1969008" y="628586"/>
                </a:moveTo>
                <a:lnTo>
                  <a:pt x="1966836" y="580288"/>
                </a:lnTo>
                <a:lnTo>
                  <a:pt x="1960448" y="533196"/>
                </a:lnTo>
                <a:lnTo>
                  <a:pt x="1950046" y="487502"/>
                </a:lnTo>
                <a:lnTo>
                  <a:pt x="1935797" y="443407"/>
                </a:lnTo>
                <a:lnTo>
                  <a:pt x="1917903" y="401078"/>
                </a:lnTo>
                <a:lnTo>
                  <a:pt x="1896541" y="360718"/>
                </a:lnTo>
                <a:lnTo>
                  <a:pt x="1871903" y="322516"/>
                </a:lnTo>
                <a:lnTo>
                  <a:pt x="1844179" y="286651"/>
                </a:lnTo>
                <a:lnTo>
                  <a:pt x="1813560" y="253301"/>
                </a:lnTo>
                <a:lnTo>
                  <a:pt x="1780209" y="222681"/>
                </a:lnTo>
                <a:lnTo>
                  <a:pt x="1744345" y="194957"/>
                </a:lnTo>
                <a:lnTo>
                  <a:pt x="1706143" y="170319"/>
                </a:lnTo>
                <a:lnTo>
                  <a:pt x="1665782" y="148958"/>
                </a:lnTo>
                <a:lnTo>
                  <a:pt x="1623453" y="131064"/>
                </a:lnTo>
                <a:lnTo>
                  <a:pt x="1579359" y="116814"/>
                </a:lnTo>
                <a:lnTo>
                  <a:pt x="1533664" y="106413"/>
                </a:lnTo>
                <a:lnTo>
                  <a:pt x="1486573" y="100025"/>
                </a:lnTo>
                <a:lnTo>
                  <a:pt x="1438275" y="97853"/>
                </a:lnTo>
                <a:lnTo>
                  <a:pt x="411480" y="97853"/>
                </a:lnTo>
                <a:lnTo>
                  <a:pt x="411480" y="0"/>
                </a:lnTo>
                <a:lnTo>
                  <a:pt x="108204" y="168821"/>
                </a:lnTo>
                <a:lnTo>
                  <a:pt x="411480" y="337629"/>
                </a:lnTo>
                <a:lnTo>
                  <a:pt x="411480" y="239788"/>
                </a:lnTo>
                <a:lnTo>
                  <a:pt x="1438275" y="239788"/>
                </a:lnTo>
                <a:lnTo>
                  <a:pt x="1487043" y="242824"/>
                </a:lnTo>
                <a:lnTo>
                  <a:pt x="1534007" y="251663"/>
                </a:lnTo>
                <a:lnTo>
                  <a:pt x="1578787" y="265963"/>
                </a:lnTo>
                <a:lnTo>
                  <a:pt x="1621040" y="285343"/>
                </a:lnTo>
                <a:lnTo>
                  <a:pt x="1660398" y="309448"/>
                </a:lnTo>
                <a:lnTo>
                  <a:pt x="1696491" y="337921"/>
                </a:lnTo>
                <a:lnTo>
                  <a:pt x="1728939" y="370370"/>
                </a:lnTo>
                <a:lnTo>
                  <a:pt x="1757413" y="406463"/>
                </a:lnTo>
                <a:lnTo>
                  <a:pt x="1781517" y="445820"/>
                </a:lnTo>
                <a:lnTo>
                  <a:pt x="1800898" y="488073"/>
                </a:lnTo>
                <a:lnTo>
                  <a:pt x="1815198" y="532853"/>
                </a:lnTo>
                <a:lnTo>
                  <a:pt x="1824037" y="579818"/>
                </a:lnTo>
                <a:lnTo>
                  <a:pt x="1827072" y="628586"/>
                </a:lnTo>
                <a:lnTo>
                  <a:pt x="1827072" y="1213104"/>
                </a:lnTo>
                <a:lnTo>
                  <a:pt x="1969008" y="1213104"/>
                </a:lnTo>
                <a:lnTo>
                  <a:pt x="1969008" y="628586"/>
                </a:lnTo>
                <a:close/>
              </a:path>
            </a:pathLst>
          </a:custGeom>
          <a:solidFill>
            <a:srgbClr val="6C9048"/>
          </a:solidFill>
        </p:spPr>
        <p:txBody>
          <a:bodyPr wrap="square" lIns="0" tIns="0" rIns="0" bIns="0" rtlCol="0"/>
          <a:lstStyle/>
          <a:p>
            <a:endParaRPr/>
          </a:p>
        </p:txBody>
      </p:sp>
      <p:sp>
        <p:nvSpPr>
          <p:cNvPr id="3" name="object 12">
            <a:extLst>
              <a:ext uri="{FF2B5EF4-FFF2-40B4-BE49-F238E27FC236}">
                <a16:creationId xmlns:a16="http://schemas.microsoft.com/office/drawing/2014/main" id="{49B95FA9-D984-E6F3-C718-9160ABE44A36}"/>
              </a:ext>
            </a:extLst>
          </p:cNvPr>
          <p:cNvSpPr txBox="1"/>
          <p:nvPr/>
        </p:nvSpPr>
        <p:spPr>
          <a:xfrm>
            <a:off x="4329519" y="1633083"/>
            <a:ext cx="1754505" cy="299720"/>
          </a:xfrm>
          <a:prstGeom prst="rect">
            <a:avLst/>
          </a:prstGeom>
        </p:spPr>
        <p:txBody>
          <a:bodyPr vert="horz" wrap="square" lIns="0" tIns="12700" rIns="0" bIns="0" rtlCol="0">
            <a:spAutoFit/>
          </a:bodyPr>
          <a:lstStyle/>
          <a:p>
            <a:pPr marL="12700" algn="ctr">
              <a:lnSpc>
                <a:spcPct val="100000"/>
              </a:lnSpc>
              <a:spcBef>
                <a:spcPts val="100"/>
              </a:spcBef>
            </a:pPr>
            <a:r>
              <a:rPr sz="1800" spc="-30" dirty="0" err="1">
                <a:latin typeface="Arial"/>
                <a:cs typeface="Arial"/>
              </a:rPr>
              <a:t>MemTable</a:t>
            </a:r>
            <a:endParaRPr sz="1800" dirty="0">
              <a:latin typeface="Arial"/>
              <a:cs typeface="Arial"/>
            </a:endParaRPr>
          </a:p>
        </p:txBody>
      </p:sp>
      <p:sp>
        <p:nvSpPr>
          <p:cNvPr id="4" name="object 20">
            <a:extLst>
              <a:ext uri="{FF2B5EF4-FFF2-40B4-BE49-F238E27FC236}">
                <a16:creationId xmlns:a16="http://schemas.microsoft.com/office/drawing/2014/main" id="{C0709F0E-3BEB-D50B-5D95-0065EC4BEB0E}"/>
              </a:ext>
            </a:extLst>
          </p:cNvPr>
          <p:cNvSpPr txBox="1"/>
          <p:nvPr/>
        </p:nvSpPr>
        <p:spPr>
          <a:xfrm>
            <a:off x="4267961" y="3403183"/>
            <a:ext cx="2173224" cy="289823"/>
          </a:xfrm>
          <a:prstGeom prst="rect">
            <a:avLst/>
          </a:prstGeom>
        </p:spPr>
        <p:txBody>
          <a:bodyPr vert="horz" wrap="square" lIns="0" tIns="12700" rIns="0" bIns="0" rtlCol="0">
            <a:spAutoFit/>
          </a:bodyPr>
          <a:lstStyle/>
          <a:p>
            <a:pPr marL="12700" algn="ctr">
              <a:lnSpc>
                <a:spcPct val="100000"/>
              </a:lnSpc>
              <a:spcBef>
                <a:spcPts val="100"/>
              </a:spcBef>
            </a:pPr>
            <a:r>
              <a:rPr lang="en-US" altLang="zh-CN" sz="1800" spc="-30" dirty="0">
                <a:latin typeface="Arial"/>
                <a:cs typeface="Arial"/>
              </a:rPr>
              <a:t>Immutable</a:t>
            </a:r>
            <a:r>
              <a:rPr lang="zh-CN" altLang="en-US" sz="1800" spc="-30" dirty="0">
                <a:latin typeface="Arial"/>
                <a:cs typeface="Arial"/>
              </a:rPr>
              <a:t> </a:t>
            </a:r>
            <a:r>
              <a:rPr sz="1800" spc="-30" dirty="0" err="1">
                <a:latin typeface="Arial"/>
                <a:cs typeface="Arial"/>
              </a:rPr>
              <a:t>MemTable</a:t>
            </a:r>
            <a:endParaRPr sz="1800" dirty="0">
              <a:latin typeface="Arial"/>
              <a:cs typeface="Arial"/>
            </a:endParaRPr>
          </a:p>
        </p:txBody>
      </p:sp>
    </p:spTree>
    <p:extLst>
      <p:ext uri="{BB962C8B-B14F-4D97-AF65-F5344CB8AC3E}">
        <p14:creationId xmlns:p14="http://schemas.microsoft.com/office/powerpoint/2010/main" val="227864767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9250"/>
            <a:ext cx="10515600" cy="1325563"/>
          </a:xfrm>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的写入</a:t>
            </a:r>
          </a:p>
        </p:txBody>
      </p:sp>
      <p:sp>
        <p:nvSpPr>
          <p:cNvPr id="127" name="object 3">
            <a:extLst>
              <a:ext uri="{FF2B5EF4-FFF2-40B4-BE49-F238E27FC236}">
                <a16:creationId xmlns:a16="http://schemas.microsoft.com/office/drawing/2014/main" id="{06DB8443-7CB9-DB90-92BF-A5516151379E}"/>
              </a:ext>
            </a:extLst>
          </p:cNvPr>
          <p:cNvSpPr txBox="1"/>
          <p:nvPr/>
        </p:nvSpPr>
        <p:spPr>
          <a:xfrm>
            <a:off x="3895452" y="1122319"/>
            <a:ext cx="8163499" cy="1036822"/>
          </a:xfrm>
          <a:prstGeom prst="rect">
            <a:avLst/>
          </a:prstGeom>
          <a:ln w="9144">
            <a:solidFill>
              <a:srgbClr val="000000"/>
            </a:solidFill>
          </a:ln>
        </p:spPr>
        <p:txBody>
          <a:bodyPr vert="horz" wrap="square" lIns="0" tIns="36195" rIns="0" bIns="0" rtlCol="0">
            <a:spAutoFit/>
          </a:bodyPr>
          <a:lstStyle/>
          <a:p>
            <a:pPr marL="12700" marR="2281555">
              <a:lnSpc>
                <a:spcPts val="2590"/>
              </a:lnSpc>
              <a:spcBef>
                <a:spcPts val="100"/>
              </a:spcBef>
            </a:pPr>
            <a:r>
              <a:rPr kumimoji="1" sz="2000" dirty="0">
                <a:latin typeface="Times New Roman" panose="02020603050405020304" pitchFamily="18" charset="0"/>
                <a:cs typeface="Times New Roman" panose="02020603050405020304" pitchFamily="18" charset="0"/>
              </a:rPr>
              <a:t>INSERT INTO message (user_id) VALUES (31);  INSERT INTO message (user_id) VALUES (99999);  INSERT INTO message (user_id) VALUES (10000);</a:t>
            </a:r>
          </a:p>
        </p:txBody>
      </p:sp>
      <p:grpSp>
        <p:nvGrpSpPr>
          <p:cNvPr id="128" name="object 4">
            <a:extLst>
              <a:ext uri="{FF2B5EF4-FFF2-40B4-BE49-F238E27FC236}">
                <a16:creationId xmlns:a16="http://schemas.microsoft.com/office/drawing/2014/main" id="{0D83B423-CE76-3708-88AA-9455A960FB9C}"/>
              </a:ext>
            </a:extLst>
          </p:cNvPr>
          <p:cNvGrpSpPr/>
          <p:nvPr/>
        </p:nvGrpSpPr>
        <p:grpSpPr>
          <a:xfrm>
            <a:off x="651138" y="3396657"/>
            <a:ext cx="1397635" cy="1169035"/>
            <a:chOff x="1069784" y="4608512"/>
            <a:chExt cx="1397635" cy="1169035"/>
          </a:xfrm>
        </p:grpSpPr>
        <p:sp>
          <p:nvSpPr>
            <p:cNvPr id="129" name="object 5">
              <a:extLst>
                <a:ext uri="{FF2B5EF4-FFF2-40B4-BE49-F238E27FC236}">
                  <a16:creationId xmlns:a16="http://schemas.microsoft.com/office/drawing/2014/main" id="{A2703E93-9515-5484-AAA6-8A58A5B6F19E}"/>
                </a:ext>
              </a:extLst>
            </p:cNvPr>
            <p:cNvSpPr/>
            <p:nvPr/>
          </p:nvSpPr>
          <p:spPr>
            <a:xfrm>
              <a:off x="1082802" y="4621530"/>
              <a:ext cx="1371600" cy="1143000"/>
            </a:xfrm>
            <a:custGeom>
              <a:avLst/>
              <a:gdLst/>
              <a:ahLst/>
              <a:cxnLst/>
              <a:rect l="l" t="t" r="r" b="b"/>
              <a:pathLst>
                <a:path w="1371600" h="1143000">
                  <a:moveTo>
                    <a:pt x="685800" y="0"/>
                  </a:moveTo>
                  <a:lnTo>
                    <a:pt x="615681" y="983"/>
                  </a:lnTo>
                  <a:lnTo>
                    <a:pt x="547588" y="3870"/>
                  </a:lnTo>
                  <a:lnTo>
                    <a:pt x="481865" y="8564"/>
                  </a:lnTo>
                  <a:lnTo>
                    <a:pt x="418857" y="14970"/>
                  </a:lnTo>
                  <a:lnTo>
                    <a:pt x="358909" y="22993"/>
                  </a:lnTo>
                  <a:lnTo>
                    <a:pt x="302364" y="32535"/>
                  </a:lnTo>
                  <a:lnTo>
                    <a:pt x="249569" y="43502"/>
                  </a:lnTo>
                  <a:lnTo>
                    <a:pt x="200867" y="55797"/>
                  </a:lnTo>
                  <a:lnTo>
                    <a:pt x="156604" y="69325"/>
                  </a:lnTo>
                  <a:lnTo>
                    <a:pt x="117125" y="83991"/>
                  </a:lnTo>
                  <a:lnTo>
                    <a:pt x="53894" y="116350"/>
                  </a:lnTo>
                  <a:lnTo>
                    <a:pt x="13933" y="152108"/>
                  </a:lnTo>
                  <a:lnTo>
                    <a:pt x="0" y="190500"/>
                  </a:lnTo>
                  <a:lnTo>
                    <a:pt x="0" y="952500"/>
                  </a:lnTo>
                  <a:lnTo>
                    <a:pt x="13933" y="990891"/>
                  </a:lnTo>
                  <a:lnTo>
                    <a:pt x="53894" y="1026649"/>
                  </a:lnTo>
                  <a:lnTo>
                    <a:pt x="117125" y="1059008"/>
                  </a:lnTo>
                  <a:lnTo>
                    <a:pt x="156604" y="1073674"/>
                  </a:lnTo>
                  <a:lnTo>
                    <a:pt x="200867" y="1087202"/>
                  </a:lnTo>
                  <a:lnTo>
                    <a:pt x="249569" y="1099497"/>
                  </a:lnTo>
                  <a:lnTo>
                    <a:pt x="302364" y="1110464"/>
                  </a:lnTo>
                  <a:lnTo>
                    <a:pt x="358909" y="1120006"/>
                  </a:lnTo>
                  <a:lnTo>
                    <a:pt x="418857" y="1128029"/>
                  </a:lnTo>
                  <a:lnTo>
                    <a:pt x="481865" y="1134435"/>
                  </a:lnTo>
                  <a:lnTo>
                    <a:pt x="547588" y="1139129"/>
                  </a:lnTo>
                  <a:lnTo>
                    <a:pt x="615681" y="1142016"/>
                  </a:lnTo>
                  <a:lnTo>
                    <a:pt x="685800" y="1143000"/>
                  </a:lnTo>
                  <a:lnTo>
                    <a:pt x="755918" y="1142016"/>
                  </a:lnTo>
                  <a:lnTo>
                    <a:pt x="824011" y="1139129"/>
                  </a:lnTo>
                  <a:lnTo>
                    <a:pt x="889734" y="1134435"/>
                  </a:lnTo>
                  <a:lnTo>
                    <a:pt x="952742" y="1128029"/>
                  </a:lnTo>
                  <a:lnTo>
                    <a:pt x="1012690" y="1120006"/>
                  </a:lnTo>
                  <a:lnTo>
                    <a:pt x="1069235" y="1110464"/>
                  </a:lnTo>
                  <a:lnTo>
                    <a:pt x="1122030" y="1099497"/>
                  </a:lnTo>
                  <a:lnTo>
                    <a:pt x="1170732" y="1087202"/>
                  </a:lnTo>
                  <a:lnTo>
                    <a:pt x="1214995" y="1073674"/>
                  </a:lnTo>
                  <a:lnTo>
                    <a:pt x="1254474" y="1059008"/>
                  </a:lnTo>
                  <a:lnTo>
                    <a:pt x="1317705" y="1026649"/>
                  </a:lnTo>
                  <a:lnTo>
                    <a:pt x="1357666" y="990891"/>
                  </a:lnTo>
                  <a:lnTo>
                    <a:pt x="1371600" y="952500"/>
                  </a:lnTo>
                  <a:lnTo>
                    <a:pt x="1371600" y="190500"/>
                  </a:lnTo>
                  <a:lnTo>
                    <a:pt x="1357666" y="152108"/>
                  </a:lnTo>
                  <a:lnTo>
                    <a:pt x="1317705" y="116350"/>
                  </a:lnTo>
                  <a:lnTo>
                    <a:pt x="1254474" y="83991"/>
                  </a:lnTo>
                  <a:lnTo>
                    <a:pt x="1214995" y="69325"/>
                  </a:lnTo>
                  <a:lnTo>
                    <a:pt x="1170732" y="55797"/>
                  </a:lnTo>
                  <a:lnTo>
                    <a:pt x="1122030" y="43502"/>
                  </a:lnTo>
                  <a:lnTo>
                    <a:pt x="1069235" y="32535"/>
                  </a:lnTo>
                  <a:lnTo>
                    <a:pt x="1012690" y="22993"/>
                  </a:lnTo>
                  <a:lnTo>
                    <a:pt x="952742" y="14970"/>
                  </a:lnTo>
                  <a:lnTo>
                    <a:pt x="889734" y="8564"/>
                  </a:lnTo>
                  <a:lnTo>
                    <a:pt x="824011" y="3870"/>
                  </a:lnTo>
                  <a:lnTo>
                    <a:pt x="755918" y="983"/>
                  </a:lnTo>
                  <a:lnTo>
                    <a:pt x="685800" y="0"/>
                  </a:lnTo>
                  <a:close/>
                </a:path>
              </a:pathLst>
            </a:custGeom>
            <a:solidFill>
              <a:srgbClr val="6C9048"/>
            </a:solidFill>
          </p:spPr>
          <p:txBody>
            <a:bodyPr wrap="square" lIns="0" tIns="0" rIns="0" bIns="0" rtlCol="0"/>
            <a:lstStyle/>
            <a:p>
              <a:endParaRPr/>
            </a:p>
          </p:txBody>
        </p:sp>
        <p:sp>
          <p:nvSpPr>
            <p:cNvPr id="130" name="object 6">
              <a:extLst>
                <a:ext uri="{FF2B5EF4-FFF2-40B4-BE49-F238E27FC236}">
                  <a16:creationId xmlns:a16="http://schemas.microsoft.com/office/drawing/2014/main" id="{B5A51F91-8E26-12B6-8FF5-9F850A36EDB9}"/>
                </a:ext>
              </a:extLst>
            </p:cNvPr>
            <p:cNvSpPr/>
            <p:nvPr/>
          </p:nvSpPr>
          <p:spPr>
            <a:xfrm>
              <a:off x="1082802" y="4812030"/>
              <a:ext cx="1371600" cy="190500"/>
            </a:xfrm>
            <a:custGeom>
              <a:avLst/>
              <a:gdLst/>
              <a:ahLst/>
              <a:cxnLst/>
              <a:rect l="l" t="t" r="r" b="b"/>
              <a:pathLst>
                <a:path w="1371600" h="190500">
                  <a:moveTo>
                    <a:pt x="1371600" y="0"/>
                  </a:moveTo>
                  <a:lnTo>
                    <a:pt x="1357666" y="38391"/>
                  </a:lnTo>
                  <a:lnTo>
                    <a:pt x="1317705" y="74149"/>
                  </a:lnTo>
                  <a:lnTo>
                    <a:pt x="1254474" y="106508"/>
                  </a:lnTo>
                  <a:lnTo>
                    <a:pt x="1214995" y="121174"/>
                  </a:lnTo>
                  <a:lnTo>
                    <a:pt x="1170732" y="134702"/>
                  </a:lnTo>
                  <a:lnTo>
                    <a:pt x="1122030" y="146997"/>
                  </a:lnTo>
                  <a:lnTo>
                    <a:pt x="1069235" y="157964"/>
                  </a:lnTo>
                  <a:lnTo>
                    <a:pt x="1012690" y="167506"/>
                  </a:lnTo>
                  <a:lnTo>
                    <a:pt x="952742" y="175529"/>
                  </a:lnTo>
                  <a:lnTo>
                    <a:pt x="889734" y="181935"/>
                  </a:lnTo>
                  <a:lnTo>
                    <a:pt x="824011" y="186629"/>
                  </a:lnTo>
                  <a:lnTo>
                    <a:pt x="755918" y="189516"/>
                  </a:lnTo>
                  <a:lnTo>
                    <a:pt x="685800" y="190500"/>
                  </a:lnTo>
                  <a:lnTo>
                    <a:pt x="615681" y="189516"/>
                  </a:lnTo>
                  <a:lnTo>
                    <a:pt x="547588" y="186629"/>
                  </a:lnTo>
                  <a:lnTo>
                    <a:pt x="481865" y="181935"/>
                  </a:lnTo>
                  <a:lnTo>
                    <a:pt x="418857" y="175529"/>
                  </a:lnTo>
                  <a:lnTo>
                    <a:pt x="358909" y="167506"/>
                  </a:lnTo>
                  <a:lnTo>
                    <a:pt x="302364" y="157964"/>
                  </a:lnTo>
                  <a:lnTo>
                    <a:pt x="249569" y="146997"/>
                  </a:lnTo>
                  <a:lnTo>
                    <a:pt x="200867" y="134702"/>
                  </a:lnTo>
                  <a:lnTo>
                    <a:pt x="156604" y="121174"/>
                  </a:lnTo>
                  <a:lnTo>
                    <a:pt x="117125" y="106508"/>
                  </a:lnTo>
                  <a:lnTo>
                    <a:pt x="53894" y="74149"/>
                  </a:lnTo>
                  <a:lnTo>
                    <a:pt x="13933" y="38391"/>
                  </a:lnTo>
                  <a:lnTo>
                    <a:pt x="3540" y="19476"/>
                  </a:lnTo>
                  <a:lnTo>
                    <a:pt x="0" y="0"/>
                  </a:lnTo>
                </a:path>
              </a:pathLst>
            </a:custGeom>
            <a:ln w="25908">
              <a:solidFill>
                <a:srgbClr val="3E3E3E"/>
              </a:solidFill>
            </a:ln>
          </p:spPr>
          <p:txBody>
            <a:bodyPr wrap="square" lIns="0" tIns="0" rIns="0" bIns="0" rtlCol="0"/>
            <a:lstStyle/>
            <a:p>
              <a:endParaRPr/>
            </a:p>
          </p:txBody>
        </p:sp>
        <p:sp>
          <p:nvSpPr>
            <p:cNvPr id="131" name="object 7">
              <a:extLst>
                <a:ext uri="{FF2B5EF4-FFF2-40B4-BE49-F238E27FC236}">
                  <a16:creationId xmlns:a16="http://schemas.microsoft.com/office/drawing/2014/main" id="{3B0B024F-271C-598D-889D-CC53436B3AA0}"/>
                </a:ext>
              </a:extLst>
            </p:cNvPr>
            <p:cNvSpPr/>
            <p:nvPr/>
          </p:nvSpPr>
          <p:spPr>
            <a:xfrm>
              <a:off x="1082802" y="4621530"/>
              <a:ext cx="1371600" cy="1143000"/>
            </a:xfrm>
            <a:custGeom>
              <a:avLst/>
              <a:gdLst/>
              <a:ahLst/>
              <a:cxnLst/>
              <a:rect l="l" t="t" r="r" b="b"/>
              <a:pathLst>
                <a:path w="1371600" h="1143000">
                  <a:moveTo>
                    <a:pt x="0" y="190500"/>
                  </a:moveTo>
                  <a:lnTo>
                    <a:pt x="13933" y="152108"/>
                  </a:lnTo>
                  <a:lnTo>
                    <a:pt x="53894" y="116350"/>
                  </a:lnTo>
                  <a:lnTo>
                    <a:pt x="117125" y="83991"/>
                  </a:lnTo>
                  <a:lnTo>
                    <a:pt x="156604" y="69325"/>
                  </a:lnTo>
                  <a:lnTo>
                    <a:pt x="200867" y="55797"/>
                  </a:lnTo>
                  <a:lnTo>
                    <a:pt x="249569" y="43502"/>
                  </a:lnTo>
                  <a:lnTo>
                    <a:pt x="302364" y="32535"/>
                  </a:lnTo>
                  <a:lnTo>
                    <a:pt x="358909" y="22993"/>
                  </a:lnTo>
                  <a:lnTo>
                    <a:pt x="418857" y="14970"/>
                  </a:lnTo>
                  <a:lnTo>
                    <a:pt x="481865" y="8564"/>
                  </a:lnTo>
                  <a:lnTo>
                    <a:pt x="547588" y="3870"/>
                  </a:lnTo>
                  <a:lnTo>
                    <a:pt x="615681" y="983"/>
                  </a:lnTo>
                  <a:lnTo>
                    <a:pt x="685800" y="0"/>
                  </a:lnTo>
                  <a:lnTo>
                    <a:pt x="755918" y="983"/>
                  </a:lnTo>
                  <a:lnTo>
                    <a:pt x="824011" y="3870"/>
                  </a:lnTo>
                  <a:lnTo>
                    <a:pt x="889734" y="8564"/>
                  </a:lnTo>
                  <a:lnTo>
                    <a:pt x="952742" y="14970"/>
                  </a:lnTo>
                  <a:lnTo>
                    <a:pt x="1012690" y="22993"/>
                  </a:lnTo>
                  <a:lnTo>
                    <a:pt x="1069235" y="32535"/>
                  </a:lnTo>
                  <a:lnTo>
                    <a:pt x="1122030" y="43502"/>
                  </a:lnTo>
                  <a:lnTo>
                    <a:pt x="1170732" y="55797"/>
                  </a:lnTo>
                  <a:lnTo>
                    <a:pt x="1214995" y="69325"/>
                  </a:lnTo>
                  <a:lnTo>
                    <a:pt x="1254474" y="83991"/>
                  </a:lnTo>
                  <a:lnTo>
                    <a:pt x="1317705" y="116350"/>
                  </a:lnTo>
                  <a:lnTo>
                    <a:pt x="1357666" y="152108"/>
                  </a:lnTo>
                  <a:lnTo>
                    <a:pt x="1371600" y="190500"/>
                  </a:lnTo>
                  <a:lnTo>
                    <a:pt x="1371600" y="952500"/>
                  </a:lnTo>
                  <a:lnTo>
                    <a:pt x="1357666" y="990891"/>
                  </a:lnTo>
                  <a:lnTo>
                    <a:pt x="1317705" y="1026649"/>
                  </a:lnTo>
                  <a:lnTo>
                    <a:pt x="1254474" y="1059008"/>
                  </a:lnTo>
                  <a:lnTo>
                    <a:pt x="1214995" y="1073674"/>
                  </a:lnTo>
                  <a:lnTo>
                    <a:pt x="1170732" y="1087202"/>
                  </a:lnTo>
                  <a:lnTo>
                    <a:pt x="1122030" y="1099497"/>
                  </a:lnTo>
                  <a:lnTo>
                    <a:pt x="1069235" y="1110464"/>
                  </a:lnTo>
                  <a:lnTo>
                    <a:pt x="1012690" y="1120006"/>
                  </a:lnTo>
                  <a:lnTo>
                    <a:pt x="952742" y="1128029"/>
                  </a:lnTo>
                  <a:lnTo>
                    <a:pt x="889734" y="1134435"/>
                  </a:lnTo>
                  <a:lnTo>
                    <a:pt x="824011" y="1139129"/>
                  </a:lnTo>
                  <a:lnTo>
                    <a:pt x="755918" y="1142016"/>
                  </a:lnTo>
                  <a:lnTo>
                    <a:pt x="685800" y="1143000"/>
                  </a:lnTo>
                  <a:lnTo>
                    <a:pt x="615681" y="1142016"/>
                  </a:lnTo>
                  <a:lnTo>
                    <a:pt x="547588" y="1139129"/>
                  </a:lnTo>
                  <a:lnTo>
                    <a:pt x="481865" y="1134435"/>
                  </a:lnTo>
                  <a:lnTo>
                    <a:pt x="418857" y="1128029"/>
                  </a:lnTo>
                  <a:lnTo>
                    <a:pt x="358909" y="1120006"/>
                  </a:lnTo>
                  <a:lnTo>
                    <a:pt x="302364" y="1110464"/>
                  </a:lnTo>
                  <a:lnTo>
                    <a:pt x="249569" y="1099497"/>
                  </a:lnTo>
                  <a:lnTo>
                    <a:pt x="200867" y="1087202"/>
                  </a:lnTo>
                  <a:lnTo>
                    <a:pt x="156604" y="1073674"/>
                  </a:lnTo>
                  <a:lnTo>
                    <a:pt x="117125" y="1059008"/>
                  </a:lnTo>
                  <a:lnTo>
                    <a:pt x="53894" y="1026649"/>
                  </a:lnTo>
                  <a:lnTo>
                    <a:pt x="13933" y="990891"/>
                  </a:lnTo>
                  <a:lnTo>
                    <a:pt x="0" y="952500"/>
                  </a:lnTo>
                  <a:lnTo>
                    <a:pt x="0" y="190500"/>
                  </a:lnTo>
                  <a:close/>
                </a:path>
              </a:pathLst>
            </a:custGeom>
            <a:ln w="25908">
              <a:solidFill>
                <a:srgbClr val="3E3E3E"/>
              </a:solidFill>
            </a:ln>
          </p:spPr>
          <p:txBody>
            <a:bodyPr wrap="square" lIns="0" tIns="0" rIns="0" bIns="0" rtlCol="0"/>
            <a:lstStyle/>
            <a:p>
              <a:endParaRPr/>
            </a:p>
          </p:txBody>
        </p:sp>
      </p:grpSp>
      <p:sp>
        <p:nvSpPr>
          <p:cNvPr id="132" name="object 8">
            <a:extLst>
              <a:ext uri="{FF2B5EF4-FFF2-40B4-BE49-F238E27FC236}">
                <a16:creationId xmlns:a16="http://schemas.microsoft.com/office/drawing/2014/main" id="{6EE69FC8-D59E-92A2-924F-7A9C1767A95C}"/>
              </a:ext>
            </a:extLst>
          </p:cNvPr>
          <p:cNvSpPr txBox="1"/>
          <p:nvPr/>
        </p:nvSpPr>
        <p:spPr>
          <a:xfrm>
            <a:off x="808415" y="3780032"/>
            <a:ext cx="1080135" cy="546735"/>
          </a:xfrm>
          <a:prstGeom prst="rect">
            <a:avLst/>
          </a:prstGeom>
        </p:spPr>
        <p:txBody>
          <a:bodyPr vert="horz" wrap="square" lIns="0" tIns="12700" rIns="0" bIns="0" rtlCol="0">
            <a:spAutoFit/>
          </a:bodyPr>
          <a:lstStyle/>
          <a:p>
            <a:pPr algn="ctr">
              <a:lnSpc>
                <a:spcPts val="2050"/>
              </a:lnSpc>
              <a:spcBef>
                <a:spcPts val="100"/>
              </a:spcBef>
            </a:pPr>
            <a:r>
              <a:rPr sz="1800" spc="-50" dirty="0">
                <a:solidFill>
                  <a:srgbClr val="FFFFFF"/>
                </a:solidFill>
                <a:latin typeface="Arial"/>
                <a:cs typeface="Arial"/>
              </a:rPr>
              <a:t>WAL/</a:t>
            </a:r>
            <a:endParaRPr sz="1800" dirty="0">
              <a:latin typeface="Arial"/>
              <a:cs typeface="Arial"/>
            </a:endParaRPr>
          </a:p>
          <a:p>
            <a:pPr algn="ctr">
              <a:lnSpc>
                <a:spcPts val="2050"/>
              </a:lnSpc>
            </a:pPr>
            <a:r>
              <a:rPr sz="1800" dirty="0">
                <a:solidFill>
                  <a:srgbClr val="FFFFFF"/>
                </a:solidFill>
                <a:latin typeface="Arial"/>
                <a:cs typeface="Arial"/>
              </a:rPr>
              <a:t>Mem</a:t>
            </a:r>
            <a:r>
              <a:rPr sz="1800" spc="-275" dirty="0">
                <a:solidFill>
                  <a:srgbClr val="FFFFFF"/>
                </a:solidFill>
                <a:latin typeface="Arial"/>
                <a:cs typeface="Arial"/>
              </a:rPr>
              <a:t>T</a:t>
            </a:r>
            <a:r>
              <a:rPr sz="1800" spc="-45" dirty="0">
                <a:solidFill>
                  <a:srgbClr val="FFFFFF"/>
                </a:solidFill>
                <a:latin typeface="Arial"/>
                <a:cs typeface="Arial"/>
              </a:rPr>
              <a:t>a</a:t>
            </a:r>
            <a:r>
              <a:rPr sz="1800" spc="40" dirty="0">
                <a:solidFill>
                  <a:srgbClr val="FFFFFF"/>
                </a:solidFill>
                <a:latin typeface="Arial"/>
                <a:cs typeface="Arial"/>
              </a:rPr>
              <a:t>b</a:t>
            </a:r>
            <a:r>
              <a:rPr sz="1800" spc="95" dirty="0">
                <a:solidFill>
                  <a:srgbClr val="FFFFFF"/>
                </a:solidFill>
                <a:latin typeface="Arial"/>
                <a:cs typeface="Arial"/>
              </a:rPr>
              <a:t>l</a:t>
            </a:r>
            <a:r>
              <a:rPr sz="1800" spc="-55" dirty="0">
                <a:solidFill>
                  <a:srgbClr val="FFFFFF"/>
                </a:solidFill>
                <a:latin typeface="Arial"/>
                <a:cs typeface="Arial"/>
              </a:rPr>
              <a:t>e</a:t>
            </a:r>
            <a:endParaRPr sz="1800" dirty="0">
              <a:latin typeface="Arial"/>
              <a:cs typeface="Arial"/>
            </a:endParaRPr>
          </a:p>
        </p:txBody>
      </p:sp>
      <p:sp>
        <p:nvSpPr>
          <p:cNvPr id="133" name="object 9">
            <a:extLst>
              <a:ext uri="{FF2B5EF4-FFF2-40B4-BE49-F238E27FC236}">
                <a16:creationId xmlns:a16="http://schemas.microsoft.com/office/drawing/2014/main" id="{27D478FE-6A28-A81E-0A75-5423157FE3D7}"/>
              </a:ext>
            </a:extLst>
          </p:cNvPr>
          <p:cNvSpPr txBox="1"/>
          <p:nvPr/>
        </p:nvSpPr>
        <p:spPr>
          <a:xfrm>
            <a:off x="597862" y="2470129"/>
            <a:ext cx="1503045" cy="433070"/>
          </a:xfrm>
          <a:prstGeom prst="rect">
            <a:avLst/>
          </a:prstGeom>
          <a:solidFill>
            <a:srgbClr val="FF0000"/>
          </a:solidFill>
        </p:spPr>
        <p:txBody>
          <a:bodyPr vert="horz" wrap="square" lIns="0" tIns="56515" rIns="0" bIns="0" rtlCol="0">
            <a:spAutoFit/>
          </a:bodyPr>
          <a:lstStyle/>
          <a:p>
            <a:pPr marL="465455">
              <a:lnSpc>
                <a:spcPct val="100000"/>
              </a:lnSpc>
              <a:spcBef>
                <a:spcPts val="445"/>
              </a:spcBef>
            </a:pPr>
            <a:r>
              <a:rPr sz="1800" spc="-105" dirty="0">
                <a:solidFill>
                  <a:srgbClr val="FFFFFF"/>
                </a:solidFill>
                <a:latin typeface="Arial"/>
                <a:cs typeface="Arial"/>
              </a:rPr>
              <a:t>10000</a:t>
            </a:r>
            <a:endParaRPr sz="1800">
              <a:latin typeface="Arial"/>
              <a:cs typeface="Arial"/>
            </a:endParaRPr>
          </a:p>
        </p:txBody>
      </p:sp>
      <p:sp>
        <p:nvSpPr>
          <p:cNvPr id="134" name="object 10">
            <a:extLst>
              <a:ext uri="{FF2B5EF4-FFF2-40B4-BE49-F238E27FC236}">
                <a16:creationId xmlns:a16="http://schemas.microsoft.com/office/drawing/2014/main" id="{B91C530E-EF8B-DAF9-AD4C-15F0B896F119}"/>
              </a:ext>
            </a:extLst>
          </p:cNvPr>
          <p:cNvSpPr txBox="1"/>
          <p:nvPr/>
        </p:nvSpPr>
        <p:spPr>
          <a:xfrm>
            <a:off x="597862" y="1976353"/>
            <a:ext cx="1503045" cy="431800"/>
          </a:xfrm>
          <a:prstGeom prst="rect">
            <a:avLst/>
          </a:prstGeom>
          <a:solidFill>
            <a:srgbClr val="FF0000"/>
          </a:solidFill>
        </p:spPr>
        <p:txBody>
          <a:bodyPr vert="horz" wrap="square" lIns="0" tIns="55244" rIns="0" bIns="0" rtlCol="0">
            <a:spAutoFit/>
          </a:bodyPr>
          <a:lstStyle/>
          <a:p>
            <a:pPr marL="465455">
              <a:lnSpc>
                <a:spcPct val="100000"/>
              </a:lnSpc>
              <a:spcBef>
                <a:spcPts val="434"/>
              </a:spcBef>
            </a:pPr>
            <a:r>
              <a:rPr sz="1800" spc="-105" dirty="0">
                <a:solidFill>
                  <a:srgbClr val="FFFFFF"/>
                </a:solidFill>
                <a:latin typeface="Arial"/>
                <a:cs typeface="Arial"/>
              </a:rPr>
              <a:t>99999</a:t>
            </a:r>
            <a:endParaRPr sz="1800">
              <a:latin typeface="Arial"/>
              <a:cs typeface="Arial"/>
            </a:endParaRPr>
          </a:p>
        </p:txBody>
      </p:sp>
      <p:sp>
        <p:nvSpPr>
          <p:cNvPr id="135" name="object 11">
            <a:extLst>
              <a:ext uri="{FF2B5EF4-FFF2-40B4-BE49-F238E27FC236}">
                <a16:creationId xmlns:a16="http://schemas.microsoft.com/office/drawing/2014/main" id="{FD77208E-4689-79D2-2352-FF99C07067E1}"/>
              </a:ext>
            </a:extLst>
          </p:cNvPr>
          <p:cNvSpPr txBox="1"/>
          <p:nvPr/>
        </p:nvSpPr>
        <p:spPr>
          <a:xfrm>
            <a:off x="597862" y="1481053"/>
            <a:ext cx="1503045" cy="431800"/>
          </a:xfrm>
          <a:prstGeom prst="rect">
            <a:avLst/>
          </a:prstGeom>
          <a:solidFill>
            <a:srgbClr val="FF0000"/>
          </a:solidFill>
        </p:spPr>
        <p:txBody>
          <a:bodyPr vert="horz" wrap="square" lIns="0" tIns="55244" rIns="0" bIns="0" rtlCol="0">
            <a:spAutoFit/>
          </a:bodyPr>
          <a:lstStyle/>
          <a:p>
            <a:pPr algn="ctr">
              <a:lnSpc>
                <a:spcPct val="100000"/>
              </a:lnSpc>
              <a:spcBef>
                <a:spcPts val="434"/>
              </a:spcBef>
            </a:pPr>
            <a:r>
              <a:rPr sz="1800" spc="-105" dirty="0">
                <a:solidFill>
                  <a:srgbClr val="FFFFFF"/>
                </a:solidFill>
                <a:latin typeface="Arial"/>
                <a:cs typeface="Arial"/>
              </a:rPr>
              <a:t>31</a:t>
            </a:r>
            <a:endParaRPr sz="1800">
              <a:latin typeface="Arial"/>
              <a:cs typeface="Arial"/>
            </a:endParaRPr>
          </a:p>
        </p:txBody>
      </p:sp>
      <p:sp>
        <p:nvSpPr>
          <p:cNvPr id="136" name="object 12">
            <a:extLst>
              <a:ext uri="{FF2B5EF4-FFF2-40B4-BE49-F238E27FC236}">
                <a16:creationId xmlns:a16="http://schemas.microsoft.com/office/drawing/2014/main" id="{E3EC0A41-2B04-18EF-E10C-24176657E829}"/>
              </a:ext>
            </a:extLst>
          </p:cNvPr>
          <p:cNvSpPr/>
          <p:nvPr/>
        </p:nvSpPr>
        <p:spPr>
          <a:xfrm>
            <a:off x="1157170" y="2951713"/>
            <a:ext cx="381000" cy="431800"/>
          </a:xfrm>
          <a:custGeom>
            <a:avLst/>
            <a:gdLst/>
            <a:ahLst/>
            <a:cxnLst/>
            <a:rect l="l" t="t" r="r" b="b"/>
            <a:pathLst>
              <a:path w="381000" h="431800">
                <a:moveTo>
                  <a:pt x="285750" y="0"/>
                </a:moveTo>
                <a:lnTo>
                  <a:pt x="95250" y="0"/>
                </a:lnTo>
                <a:lnTo>
                  <a:pt x="95250" y="240791"/>
                </a:lnTo>
                <a:lnTo>
                  <a:pt x="0" y="240791"/>
                </a:lnTo>
                <a:lnTo>
                  <a:pt x="190500" y="431291"/>
                </a:lnTo>
                <a:lnTo>
                  <a:pt x="381000" y="240791"/>
                </a:lnTo>
                <a:lnTo>
                  <a:pt x="285750" y="240791"/>
                </a:lnTo>
                <a:lnTo>
                  <a:pt x="285750" y="0"/>
                </a:lnTo>
                <a:close/>
              </a:path>
            </a:pathLst>
          </a:custGeom>
          <a:solidFill>
            <a:srgbClr val="D7ABBE"/>
          </a:solidFill>
        </p:spPr>
        <p:txBody>
          <a:bodyPr wrap="square" lIns="0" tIns="0" rIns="0" bIns="0" rtlCol="0"/>
          <a:lstStyle/>
          <a:p>
            <a:endParaRPr/>
          </a:p>
        </p:txBody>
      </p:sp>
      <p:sp>
        <p:nvSpPr>
          <p:cNvPr id="137" name="object 13">
            <a:extLst>
              <a:ext uri="{FF2B5EF4-FFF2-40B4-BE49-F238E27FC236}">
                <a16:creationId xmlns:a16="http://schemas.microsoft.com/office/drawing/2014/main" id="{450639A9-C710-6AAA-5A52-996D78EAF651}"/>
              </a:ext>
            </a:extLst>
          </p:cNvPr>
          <p:cNvSpPr txBox="1"/>
          <p:nvPr/>
        </p:nvSpPr>
        <p:spPr>
          <a:xfrm>
            <a:off x="4714694" y="4511273"/>
            <a:ext cx="1771014" cy="391160"/>
          </a:xfrm>
          <a:prstGeom prst="rect">
            <a:avLst/>
          </a:prstGeom>
        </p:spPr>
        <p:txBody>
          <a:bodyPr vert="horz" wrap="square" lIns="0" tIns="12700" rIns="0" bIns="0" rtlCol="0">
            <a:spAutoFit/>
          </a:bodyPr>
          <a:lstStyle/>
          <a:p>
            <a:pPr marL="12700">
              <a:lnSpc>
                <a:spcPct val="100000"/>
              </a:lnSpc>
              <a:spcBef>
                <a:spcPts val="100"/>
              </a:spcBef>
            </a:pPr>
            <a:r>
              <a:rPr sz="2400" spc="50" dirty="0">
                <a:latin typeface="Times New Roman" panose="02020603050405020304" pitchFamily="18" charset="0"/>
                <a:cs typeface="Times New Roman" panose="02020603050405020304" pitchFamily="18" charset="0"/>
              </a:rPr>
              <a:t>existing</a:t>
            </a:r>
            <a:r>
              <a:rPr sz="2400" spc="-260" dirty="0">
                <a:latin typeface="Times New Roman" panose="02020603050405020304" pitchFamily="18" charset="0"/>
                <a:cs typeface="Times New Roman" panose="02020603050405020304" pitchFamily="18" charset="0"/>
              </a:rPr>
              <a:t> </a:t>
            </a:r>
            <a:r>
              <a:rPr sz="2400" spc="-295" dirty="0">
                <a:latin typeface="Times New Roman" panose="02020603050405020304" pitchFamily="18" charset="0"/>
                <a:cs typeface="Times New Roman" panose="02020603050405020304" pitchFamily="18" charset="0"/>
              </a:rPr>
              <a:t>SSTs</a:t>
            </a:r>
            <a:endParaRPr sz="2400" dirty="0">
              <a:latin typeface="Times New Roman" panose="02020603050405020304" pitchFamily="18" charset="0"/>
              <a:cs typeface="Times New Roman" panose="02020603050405020304" pitchFamily="18" charset="0"/>
            </a:endParaRPr>
          </a:p>
        </p:txBody>
      </p:sp>
      <p:grpSp>
        <p:nvGrpSpPr>
          <p:cNvPr id="138" name="object 14">
            <a:extLst>
              <a:ext uri="{FF2B5EF4-FFF2-40B4-BE49-F238E27FC236}">
                <a16:creationId xmlns:a16="http://schemas.microsoft.com/office/drawing/2014/main" id="{792D8C94-99D1-28BE-DEB6-ADA9D7B715F1}"/>
              </a:ext>
            </a:extLst>
          </p:cNvPr>
          <p:cNvGrpSpPr/>
          <p:nvPr/>
        </p:nvGrpSpPr>
        <p:grpSpPr>
          <a:xfrm>
            <a:off x="3645862" y="2471653"/>
            <a:ext cx="1682750" cy="1984375"/>
            <a:chOff x="4064508" y="3683508"/>
            <a:chExt cx="1682750" cy="1984375"/>
          </a:xfrm>
        </p:grpSpPr>
        <p:sp>
          <p:nvSpPr>
            <p:cNvPr id="139" name="object 15">
              <a:extLst>
                <a:ext uri="{FF2B5EF4-FFF2-40B4-BE49-F238E27FC236}">
                  <a16:creationId xmlns:a16="http://schemas.microsoft.com/office/drawing/2014/main" id="{6A03ED8A-825E-38E1-40B8-E69F79259966}"/>
                </a:ext>
              </a:extLst>
            </p:cNvPr>
            <p:cNvSpPr/>
            <p:nvPr/>
          </p:nvSpPr>
          <p:spPr>
            <a:xfrm>
              <a:off x="4064508" y="3683508"/>
              <a:ext cx="1682750" cy="1984375"/>
            </a:xfrm>
            <a:custGeom>
              <a:avLst/>
              <a:gdLst/>
              <a:ahLst/>
              <a:cxnLst/>
              <a:rect l="l" t="t" r="r" b="b"/>
              <a:pathLst>
                <a:path w="1682750" h="1984375">
                  <a:moveTo>
                    <a:pt x="1682495" y="0"/>
                  </a:moveTo>
                  <a:lnTo>
                    <a:pt x="0" y="0"/>
                  </a:lnTo>
                  <a:lnTo>
                    <a:pt x="0" y="1984248"/>
                  </a:lnTo>
                  <a:lnTo>
                    <a:pt x="1682495" y="1984248"/>
                  </a:lnTo>
                  <a:lnTo>
                    <a:pt x="1682495" y="0"/>
                  </a:lnTo>
                  <a:close/>
                </a:path>
              </a:pathLst>
            </a:custGeom>
            <a:solidFill>
              <a:srgbClr val="6C9048"/>
            </a:solidFill>
          </p:spPr>
          <p:txBody>
            <a:bodyPr wrap="square" lIns="0" tIns="0" rIns="0" bIns="0" rtlCol="0"/>
            <a:lstStyle/>
            <a:p>
              <a:endParaRPr/>
            </a:p>
          </p:txBody>
        </p:sp>
        <p:sp>
          <p:nvSpPr>
            <p:cNvPr id="140" name="object 16">
              <a:extLst>
                <a:ext uri="{FF2B5EF4-FFF2-40B4-BE49-F238E27FC236}">
                  <a16:creationId xmlns:a16="http://schemas.microsoft.com/office/drawing/2014/main" id="{915049FE-F22C-A391-FEC0-2A4D1603AE78}"/>
                </a:ext>
              </a:extLst>
            </p:cNvPr>
            <p:cNvSpPr/>
            <p:nvPr/>
          </p:nvSpPr>
          <p:spPr>
            <a:xfrm>
              <a:off x="4146804" y="3794759"/>
              <a:ext cx="1504315" cy="803275"/>
            </a:xfrm>
            <a:custGeom>
              <a:avLst/>
              <a:gdLst/>
              <a:ahLst/>
              <a:cxnLst/>
              <a:rect l="l" t="t" r="r" b="b"/>
              <a:pathLst>
                <a:path w="1504314" h="803275">
                  <a:moveTo>
                    <a:pt x="1504188" y="574548"/>
                  </a:moveTo>
                  <a:lnTo>
                    <a:pt x="0" y="574548"/>
                  </a:lnTo>
                  <a:lnTo>
                    <a:pt x="0" y="803148"/>
                  </a:lnTo>
                  <a:lnTo>
                    <a:pt x="1504188" y="803148"/>
                  </a:lnTo>
                  <a:lnTo>
                    <a:pt x="1504188" y="574548"/>
                  </a:lnTo>
                  <a:close/>
                </a:path>
                <a:path w="1504314" h="803275">
                  <a:moveTo>
                    <a:pt x="1504188" y="291084"/>
                  </a:moveTo>
                  <a:lnTo>
                    <a:pt x="0" y="291084"/>
                  </a:lnTo>
                  <a:lnTo>
                    <a:pt x="0" y="519684"/>
                  </a:lnTo>
                  <a:lnTo>
                    <a:pt x="1504188" y="519684"/>
                  </a:lnTo>
                  <a:lnTo>
                    <a:pt x="1504188" y="291084"/>
                  </a:lnTo>
                  <a:close/>
                </a:path>
                <a:path w="1504314" h="803275">
                  <a:moveTo>
                    <a:pt x="1504188" y="0"/>
                  </a:moveTo>
                  <a:lnTo>
                    <a:pt x="0" y="0"/>
                  </a:lnTo>
                  <a:lnTo>
                    <a:pt x="0" y="228600"/>
                  </a:lnTo>
                  <a:lnTo>
                    <a:pt x="1504188" y="228600"/>
                  </a:lnTo>
                  <a:lnTo>
                    <a:pt x="1504188" y="0"/>
                  </a:lnTo>
                  <a:close/>
                </a:path>
              </a:pathLst>
            </a:custGeom>
            <a:solidFill>
              <a:srgbClr val="D18A8A"/>
            </a:solidFill>
          </p:spPr>
          <p:txBody>
            <a:bodyPr wrap="square" lIns="0" tIns="0" rIns="0" bIns="0" rtlCol="0"/>
            <a:lstStyle/>
            <a:p>
              <a:endParaRPr/>
            </a:p>
          </p:txBody>
        </p:sp>
      </p:grpSp>
      <p:sp>
        <p:nvSpPr>
          <p:cNvPr id="141" name="object 17">
            <a:extLst>
              <a:ext uri="{FF2B5EF4-FFF2-40B4-BE49-F238E27FC236}">
                <a16:creationId xmlns:a16="http://schemas.microsoft.com/office/drawing/2014/main" id="{026AA35A-6DEB-E725-93E0-226F823E525B}"/>
              </a:ext>
            </a:extLst>
          </p:cNvPr>
          <p:cNvSpPr txBox="1"/>
          <p:nvPr/>
        </p:nvSpPr>
        <p:spPr>
          <a:xfrm>
            <a:off x="3735777" y="4154149"/>
            <a:ext cx="1503045" cy="227329"/>
          </a:xfrm>
          <a:prstGeom prst="rect">
            <a:avLst/>
          </a:prstGeom>
          <a:solidFill>
            <a:srgbClr val="D18A8A"/>
          </a:solidFill>
        </p:spPr>
        <p:txBody>
          <a:bodyPr vert="horz" wrap="square" lIns="0" tIns="0" rIns="0" bIns="0" rtlCol="0">
            <a:spAutoFit/>
          </a:bodyPr>
          <a:lstStyle/>
          <a:p>
            <a:pPr marL="465455">
              <a:lnSpc>
                <a:spcPts val="1789"/>
              </a:lnSpc>
            </a:pPr>
            <a:r>
              <a:rPr sz="1800" spc="-105" dirty="0">
                <a:solidFill>
                  <a:srgbClr val="FFFFFF"/>
                </a:solidFill>
                <a:latin typeface="Arial"/>
                <a:cs typeface="Arial"/>
              </a:rPr>
              <a:t>50000</a:t>
            </a:r>
            <a:endParaRPr sz="1800">
              <a:latin typeface="Arial"/>
              <a:cs typeface="Arial"/>
            </a:endParaRPr>
          </a:p>
        </p:txBody>
      </p:sp>
      <p:sp>
        <p:nvSpPr>
          <p:cNvPr id="142" name="object 18">
            <a:extLst>
              <a:ext uri="{FF2B5EF4-FFF2-40B4-BE49-F238E27FC236}">
                <a16:creationId xmlns:a16="http://schemas.microsoft.com/office/drawing/2014/main" id="{1F825C17-BF5D-B3D5-C34A-45B71E839D01}"/>
              </a:ext>
            </a:extLst>
          </p:cNvPr>
          <p:cNvSpPr txBox="1"/>
          <p:nvPr/>
        </p:nvSpPr>
        <p:spPr>
          <a:xfrm>
            <a:off x="3645862" y="2471653"/>
            <a:ext cx="1682750" cy="1984375"/>
          </a:xfrm>
          <a:prstGeom prst="rect">
            <a:avLst/>
          </a:prstGeom>
        </p:spPr>
        <p:txBody>
          <a:bodyPr vert="horz" wrap="square" lIns="0" tIns="65405" rIns="0" bIns="0" rtlCol="0">
            <a:spAutoFit/>
          </a:bodyPr>
          <a:lstStyle/>
          <a:p>
            <a:pPr marR="4445" algn="ctr">
              <a:lnSpc>
                <a:spcPct val="100000"/>
              </a:lnSpc>
              <a:spcBef>
                <a:spcPts val="515"/>
              </a:spcBef>
            </a:pPr>
            <a:r>
              <a:rPr sz="1800" spc="-105" dirty="0">
                <a:solidFill>
                  <a:srgbClr val="FFFFFF"/>
                </a:solidFill>
                <a:latin typeface="Arial"/>
                <a:cs typeface="Arial"/>
              </a:rPr>
              <a:t>1</a:t>
            </a:r>
            <a:endParaRPr sz="1800">
              <a:latin typeface="Arial"/>
              <a:cs typeface="Arial"/>
            </a:endParaRPr>
          </a:p>
          <a:p>
            <a:pPr marR="6350" algn="ctr">
              <a:lnSpc>
                <a:spcPct val="100000"/>
              </a:lnSpc>
              <a:spcBef>
                <a:spcPts val="135"/>
              </a:spcBef>
            </a:pPr>
            <a:r>
              <a:rPr sz="1800" spc="-105" dirty="0">
                <a:solidFill>
                  <a:srgbClr val="FFFFFF"/>
                </a:solidFill>
                <a:latin typeface="Arial"/>
                <a:cs typeface="Arial"/>
              </a:rPr>
              <a:t>10</a:t>
            </a:r>
            <a:endParaRPr sz="1800">
              <a:latin typeface="Arial"/>
              <a:cs typeface="Arial"/>
            </a:endParaRPr>
          </a:p>
          <a:p>
            <a:pPr marR="4445" algn="ctr">
              <a:lnSpc>
                <a:spcPct val="100000"/>
              </a:lnSpc>
              <a:spcBef>
                <a:spcPts val="65"/>
              </a:spcBef>
            </a:pPr>
            <a:r>
              <a:rPr sz="1800" spc="-105" dirty="0">
                <a:solidFill>
                  <a:srgbClr val="FFFFFF"/>
                </a:solidFill>
                <a:latin typeface="Arial"/>
                <a:cs typeface="Arial"/>
              </a:rPr>
              <a:t>150</a:t>
            </a:r>
            <a:endParaRPr sz="1800">
              <a:latin typeface="Arial"/>
              <a:cs typeface="Arial"/>
            </a:endParaRPr>
          </a:p>
          <a:p>
            <a:pPr marR="17780" algn="ctr">
              <a:lnSpc>
                <a:spcPct val="100000"/>
              </a:lnSpc>
              <a:spcBef>
                <a:spcPts val="1270"/>
              </a:spcBef>
            </a:pPr>
            <a:r>
              <a:rPr sz="1800" spc="-640" dirty="0">
                <a:solidFill>
                  <a:srgbClr val="FFFFFF"/>
                </a:solidFill>
                <a:latin typeface="Arial"/>
                <a:cs typeface="Arial"/>
              </a:rPr>
              <a:t>…</a:t>
            </a:r>
            <a:endParaRPr sz="1800">
              <a:latin typeface="Arial"/>
              <a:cs typeface="Arial"/>
            </a:endParaRPr>
          </a:p>
        </p:txBody>
      </p:sp>
      <p:grpSp>
        <p:nvGrpSpPr>
          <p:cNvPr id="143" name="object 19">
            <a:extLst>
              <a:ext uri="{FF2B5EF4-FFF2-40B4-BE49-F238E27FC236}">
                <a16:creationId xmlns:a16="http://schemas.microsoft.com/office/drawing/2014/main" id="{708EDA96-843B-FEF5-A4BC-5FA3CEEE919F}"/>
              </a:ext>
            </a:extLst>
          </p:cNvPr>
          <p:cNvGrpSpPr/>
          <p:nvPr/>
        </p:nvGrpSpPr>
        <p:grpSpPr>
          <a:xfrm>
            <a:off x="5771842" y="2471653"/>
            <a:ext cx="1684020" cy="1984375"/>
            <a:chOff x="6190488" y="3683508"/>
            <a:chExt cx="1684020" cy="1984375"/>
          </a:xfrm>
        </p:grpSpPr>
        <p:sp>
          <p:nvSpPr>
            <p:cNvPr id="144" name="object 20">
              <a:extLst>
                <a:ext uri="{FF2B5EF4-FFF2-40B4-BE49-F238E27FC236}">
                  <a16:creationId xmlns:a16="http://schemas.microsoft.com/office/drawing/2014/main" id="{ECBE79A6-E18B-356F-A2A7-11A7BB5F1AA0}"/>
                </a:ext>
              </a:extLst>
            </p:cNvPr>
            <p:cNvSpPr/>
            <p:nvPr/>
          </p:nvSpPr>
          <p:spPr>
            <a:xfrm>
              <a:off x="6190488" y="3683508"/>
              <a:ext cx="1684020" cy="1984375"/>
            </a:xfrm>
            <a:custGeom>
              <a:avLst/>
              <a:gdLst/>
              <a:ahLst/>
              <a:cxnLst/>
              <a:rect l="l" t="t" r="r" b="b"/>
              <a:pathLst>
                <a:path w="1684020" h="1984375">
                  <a:moveTo>
                    <a:pt x="1684019" y="0"/>
                  </a:moveTo>
                  <a:lnTo>
                    <a:pt x="0" y="0"/>
                  </a:lnTo>
                  <a:lnTo>
                    <a:pt x="0" y="1984248"/>
                  </a:lnTo>
                  <a:lnTo>
                    <a:pt x="1684019" y="1984248"/>
                  </a:lnTo>
                  <a:lnTo>
                    <a:pt x="1684019" y="0"/>
                  </a:lnTo>
                  <a:close/>
                </a:path>
              </a:pathLst>
            </a:custGeom>
            <a:solidFill>
              <a:srgbClr val="6C9048"/>
            </a:solidFill>
          </p:spPr>
          <p:txBody>
            <a:bodyPr wrap="square" lIns="0" tIns="0" rIns="0" bIns="0" rtlCol="0"/>
            <a:lstStyle/>
            <a:p>
              <a:endParaRPr/>
            </a:p>
          </p:txBody>
        </p:sp>
        <p:sp>
          <p:nvSpPr>
            <p:cNvPr id="145" name="object 21">
              <a:extLst>
                <a:ext uri="{FF2B5EF4-FFF2-40B4-BE49-F238E27FC236}">
                  <a16:creationId xmlns:a16="http://schemas.microsoft.com/office/drawing/2014/main" id="{5FFB66C2-CA97-3504-ADC7-6450338565FB}"/>
                </a:ext>
              </a:extLst>
            </p:cNvPr>
            <p:cNvSpPr/>
            <p:nvPr/>
          </p:nvSpPr>
          <p:spPr>
            <a:xfrm>
              <a:off x="6274308" y="3794759"/>
              <a:ext cx="1503045" cy="803275"/>
            </a:xfrm>
            <a:custGeom>
              <a:avLst/>
              <a:gdLst/>
              <a:ahLst/>
              <a:cxnLst/>
              <a:rect l="l" t="t" r="r" b="b"/>
              <a:pathLst>
                <a:path w="1503045" h="803275">
                  <a:moveTo>
                    <a:pt x="1502664" y="574548"/>
                  </a:moveTo>
                  <a:lnTo>
                    <a:pt x="0" y="574548"/>
                  </a:lnTo>
                  <a:lnTo>
                    <a:pt x="0" y="803148"/>
                  </a:lnTo>
                  <a:lnTo>
                    <a:pt x="1502664" y="803148"/>
                  </a:lnTo>
                  <a:lnTo>
                    <a:pt x="1502664" y="574548"/>
                  </a:lnTo>
                  <a:close/>
                </a:path>
                <a:path w="1503045" h="803275">
                  <a:moveTo>
                    <a:pt x="1502664" y="291084"/>
                  </a:moveTo>
                  <a:lnTo>
                    <a:pt x="0" y="291084"/>
                  </a:lnTo>
                  <a:lnTo>
                    <a:pt x="0" y="519684"/>
                  </a:lnTo>
                  <a:lnTo>
                    <a:pt x="1502664" y="519684"/>
                  </a:lnTo>
                  <a:lnTo>
                    <a:pt x="1502664" y="291084"/>
                  </a:lnTo>
                  <a:close/>
                </a:path>
                <a:path w="1503045" h="803275">
                  <a:moveTo>
                    <a:pt x="1502664" y="0"/>
                  </a:moveTo>
                  <a:lnTo>
                    <a:pt x="0" y="0"/>
                  </a:lnTo>
                  <a:lnTo>
                    <a:pt x="0" y="228600"/>
                  </a:lnTo>
                  <a:lnTo>
                    <a:pt x="1502664" y="228600"/>
                  </a:lnTo>
                  <a:lnTo>
                    <a:pt x="1502664" y="0"/>
                  </a:lnTo>
                  <a:close/>
                </a:path>
              </a:pathLst>
            </a:custGeom>
            <a:solidFill>
              <a:srgbClr val="D18A8A"/>
            </a:solidFill>
          </p:spPr>
          <p:txBody>
            <a:bodyPr wrap="square" lIns="0" tIns="0" rIns="0" bIns="0" rtlCol="0"/>
            <a:lstStyle/>
            <a:p>
              <a:endParaRPr/>
            </a:p>
          </p:txBody>
        </p:sp>
      </p:grpSp>
      <p:sp>
        <p:nvSpPr>
          <p:cNvPr id="146" name="object 22">
            <a:extLst>
              <a:ext uri="{FF2B5EF4-FFF2-40B4-BE49-F238E27FC236}">
                <a16:creationId xmlns:a16="http://schemas.microsoft.com/office/drawing/2014/main" id="{8A8B137F-FA08-DBDD-2F98-B5A5DA73ECE2}"/>
              </a:ext>
            </a:extLst>
          </p:cNvPr>
          <p:cNvSpPr txBox="1"/>
          <p:nvPr/>
        </p:nvSpPr>
        <p:spPr>
          <a:xfrm>
            <a:off x="5852613" y="4151101"/>
            <a:ext cx="1503045" cy="228600"/>
          </a:xfrm>
          <a:prstGeom prst="rect">
            <a:avLst/>
          </a:prstGeom>
          <a:solidFill>
            <a:srgbClr val="D18A8A"/>
          </a:solidFill>
        </p:spPr>
        <p:txBody>
          <a:bodyPr vert="horz" wrap="square" lIns="0" tIns="0" rIns="0" bIns="0" rtlCol="0">
            <a:spAutoFit/>
          </a:bodyPr>
          <a:lstStyle/>
          <a:p>
            <a:pPr marL="407670">
              <a:lnSpc>
                <a:spcPts val="1800"/>
              </a:lnSpc>
            </a:pPr>
            <a:r>
              <a:rPr sz="1800" spc="-105" dirty="0">
                <a:solidFill>
                  <a:srgbClr val="FFFFFF"/>
                </a:solidFill>
                <a:latin typeface="Arial"/>
                <a:cs typeface="Arial"/>
              </a:rPr>
              <a:t>110000</a:t>
            </a:r>
            <a:endParaRPr sz="1800">
              <a:latin typeface="Arial"/>
              <a:cs typeface="Arial"/>
            </a:endParaRPr>
          </a:p>
        </p:txBody>
      </p:sp>
      <p:sp>
        <p:nvSpPr>
          <p:cNvPr id="147" name="object 23">
            <a:extLst>
              <a:ext uri="{FF2B5EF4-FFF2-40B4-BE49-F238E27FC236}">
                <a16:creationId xmlns:a16="http://schemas.microsoft.com/office/drawing/2014/main" id="{12C30106-B391-F3D2-38AA-EDE0D19783D9}"/>
              </a:ext>
            </a:extLst>
          </p:cNvPr>
          <p:cNvSpPr txBox="1"/>
          <p:nvPr/>
        </p:nvSpPr>
        <p:spPr>
          <a:xfrm>
            <a:off x="5771842" y="2471653"/>
            <a:ext cx="1684020" cy="1984375"/>
          </a:xfrm>
          <a:prstGeom prst="rect">
            <a:avLst/>
          </a:prstGeom>
        </p:spPr>
        <p:txBody>
          <a:bodyPr vert="horz" wrap="square" lIns="0" tIns="65405" rIns="0" bIns="0" rtlCol="0">
            <a:spAutoFit/>
          </a:bodyPr>
          <a:lstStyle/>
          <a:p>
            <a:pPr marL="549275">
              <a:lnSpc>
                <a:spcPct val="100000"/>
              </a:lnSpc>
              <a:spcBef>
                <a:spcPts val="515"/>
              </a:spcBef>
            </a:pPr>
            <a:r>
              <a:rPr sz="1800" spc="-105" dirty="0">
                <a:solidFill>
                  <a:srgbClr val="FFFFFF"/>
                </a:solidFill>
                <a:latin typeface="Arial"/>
                <a:cs typeface="Arial"/>
              </a:rPr>
              <a:t>50001</a:t>
            </a:r>
            <a:endParaRPr sz="1800">
              <a:latin typeface="Arial"/>
              <a:cs typeface="Arial"/>
            </a:endParaRPr>
          </a:p>
          <a:p>
            <a:pPr marL="549275">
              <a:lnSpc>
                <a:spcPct val="100000"/>
              </a:lnSpc>
              <a:spcBef>
                <a:spcPts val="135"/>
              </a:spcBef>
            </a:pPr>
            <a:r>
              <a:rPr sz="1800" spc="-105" dirty="0">
                <a:solidFill>
                  <a:srgbClr val="FFFFFF"/>
                </a:solidFill>
                <a:latin typeface="Arial"/>
                <a:cs typeface="Arial"/>
              </a:rPr>
              <a:t>55000</a:t>
            </a:r>
            <a:endParaRPr sz="1800">
              <a:latin typeface="Arial"/>
              <a:cs typeface="Arial"/>
            </a:endParaRPr>
          </a:p>
          <a:p>
            <a:pPr marL="549275">
              <a:lnSpc>
                <a:spcPct val="100000"/>
              </a:lnSpc>
              <a:spcBef>
                <a:spcPts val="65"/>
              </a:spcBef>
            </a:pPr>
            <a:r>
              <a:rPr sz="1800" spc="-105" dirty="0">
                <a:solidFill>
                  <a:srgbClr val="FFFFFF"/>
                </a:solidFill>
                <a:latin typeface="Arial"/>
                <a:cs typeface="Arial"/>
              </a:rPr>
              <a:t>55700</a:t>
            </a:r>
            <a:endParaRPr sz="1800">
              <a:latin typeface="Arial"/>
              <a:cs typeface="Arial"/>
            </a:endParaRPr>
          </a:p>
          <a:p>
            <a:pPr marR="6350" algn="ctr">
              <a:lnSpc>
                <a:spcPct val="100000"/>
              </a:lnSpc>
              <a:spcBef>
                <a:spcPts val="1270"/>
              </a:spcBef>
            </a:pPr>
            <a:r>
              <a:rPr sz="1800" spc="-640" dirty="0">
                <a:solidFill>
                  <a:srgbClr val="FFFFFF"/>
                </a:solidFill>
                <a:latin typeface="Arial"/>
                <a:cs typeface="Arial"/>
              </a:rPr>
              <a:t>…</a:t>
            </a:r>
            <a:endParaRPr sz="1800">
              <a:latin typeface="Arial"/>
              <a:cs typeface="Arial"/>
            </a:endParaRPr>
          </a:p>
        </p:txBody>
      </p:sp>
      <p:sp>
        <p:nvSpPr>
          <p:cNvPr id="148" name="object 24">
            <a:extLst>
              <a:ext uri="{FF2B5EF4-FFF2-40B4-BE49-F238E27FC236}">
                <a16:creationId xmlns:a16="http://schemas.microsoft.com/office/drawing/2014/main" id="{11A18BA7-C1E8-A6F9-A2E2-E8D362B69308}"/>
              </a:ext>
            </a:extLst>
          </p:cNvPr>
          <p:cNvSpPr txBox="1"/>
          <p:nvPr/>
        </p:nvSpPr>
        <p:spPr>
          <a:xfrm>
            <a:off x="5452056" y="3318375"/>
            <a:ext cx="225425" cy="299720"/>
          </a:xfrm>
          <a:prstGeom prst="rect">
            <a:avLst/>
          </a:prstGeom>
        </p:spPr>
        <p:txBody>
          <a:bodyPr vert="horz" wrap="square" lIns="0" tIns="12700" rIns="0" bIns="0" rtlCol="0">
            <a:spAutoFit/>
          </a:bodyPr>
          <a:lstStyle/>
          <a:p>
            <a:pPr marL="12700">
              <a:lnSpc>
                <a:spcPct val="100000"/>
              </a:lnSpc>
              <a:spcBef>
                <a:spcPts val="100"/>
              </a:spcBef>
            </a:pPr>
            <a:r>
              <a:rPr lang="en-US" spc="-365" dirty="0">
                <a:latin typeface="Arial"/>
                <a:cs typeface="Arial"/>
              </a:rPr>
              <a:t>…</a:t>
            </a:r>
            <a:endParaRPr sz="1800" dirty="0">
              <a:latin typeface="Arial"/>
              <a:cs typeface="Arial"/>
            </a:endParaRPr>
          </a:p>
        </p:txBody>
      </p:sp>
      <p:sp>
        <p:nvSpPr>
          <p:cNvPr id="149" name="object 25">
            <a:extLst>
              <a:ext uri="{FF2B5EF4-FFF2-40B4-BE49-F238E27FC236}">
                <a16:creationId xmlns:a16="http://schemas.microsoft.com/office/drawing/2014/main" id="{AF163E0F-1D3C-4841-8BA0-0D009E69FB5C}"/>
              </a:ext>
            </a:extLst>
          </p:cNvPr>
          <p:cNvSpPr/>
          <p:nvPr/>
        </p:nvSpPr>
        <p:spPr>
          <a:xfrm>
            <a:off x="1131262" y="4681453"/>
            <a:ext cx="381000" cy="429895"/>
          </a:xfrm>
          <a:custGeom>
            <a:avLst/>
            <a:gdLst/>
            <a:ahLst/>
            <a:cxnLst/>
            <a:rect l="l" t="t" r="r" b="b"/>
            <a:pathLst>
              <a:path w="381000" h="429895">
                <a:moveTo>
                  <a:pt x="285750" y="0"/>
                </a:moveTo>
                <a:lnTo>
                  <a:pt x="95250" y="0"/>
                </a:lnTo>
                <a:lnTo>
                  <a:pt x="95250" y="239268"/>
                </a:lnTo>
                <a:lnTo>
                  <a:pt x="0" y="239268"/>
                </a:lnTo>
                <a:lnTo>
                  <a:pt x="190500" y="429768"/>
                </a:lnTo>
                <a:lnTo>
                  <a:pt x="381000" y="239268"/>
                </a:lnTo>
                <a:lnTo>
                  <a:pt x="285750" y="239268"/>
                </a:lnTo>
                <a:lnTo>
                  <a:pt x="285750" y="0"/>
                </a:lnTo>
                <a:close/>
              </a:path>
            </a:pathLst>
          </a:custGeom>
          <a:solidFill>
            <a:srgbClr val="D7ABBE"/>
          </a:solidFill>
        </p:spPr>
        <p:txBody>
          <a:bodyPr wrap="square" lIns="0" tIns="0" rIns="0" bIns="0" rtlCol="0"/>
          <a:lstStyle/>
          <a:p>
            <a:endParaRPr/>
          </a:p>
        </p:txBody>
      </p:sp>
      <p:grpSp>
        <p:nvGrpSpPr>
          <p:cNvPr id="150" name="object 26">
            <a:extLst>
              <a:ext uri="{FF2B5EF4-FFF2-40B4-BE49-F238E27FC236}">
                <a16:creationId xmlns:a16="http://schemas.microsoft.com/office/drawing/2014/main" id="{1EA17A11-2A56-6976-2659-3CAF3288B048}"/>
              </a:ext>
            </a:extLst>
          </p:cNvPr>
          <p:cNvGrpSpPr/>
          <p:nvPr/>
        </p:nvGrpSpPr>
        <p:grpSpPr>
          <a:xfrm>
            <a:off x="514042" y="5214853"/>
            <a:ext cx="1684020" cy="1143000"/>
            <a:chOff x="932688" y="6426708"/>
            <a:chExt cx="1684020" cy="1143000"/>
          </a:xfrm>
        </p:grpSpPr>
        <p:sp>
          <p:nvSpPr>
            <p:cNvPr id="151" name="object 27">
              <a:extLst>
                <a:ext uri="{FF2B5EF4-FFF2-40B4-BE49-F238E27FC236}">
                  <a16:creationId xmlns:a16="http://schemas.microsoft.com/office/drawing/2014/main" id="{EC0BE377-8114-AA8B-BEFA-C9E590680733}"/>
                </a:ext>
              </a:extLst>
            </p:cNvPr>
            <p:cNvSpPr/>
            <p:nvPr/>
          </p:nvSpPr>
          <p:spPr>
            <a:xfrm>
              <a:off x="932688" y="6426708"/>
              <a:ext cx="1684020" cy="1143000"/>
            </a:xfrm>
            <a:custGeom>
              <a:avLst/>
              <a:gdLst/>
              <a:ahLst/>
              <a:cxnLst/>
              <a:rect l="l" t="t" r="r" b="b"/>
              <a:pathLst>
                <a:path w="1684020" h="1143000">
                  <a:moveTo>
                    <a:pt x="1684020" y="0"/>
                  </a:moveTo>
                  <a:lnTo>
                    <a:pt x="0" y="0"/>
                  </a:lnTo>
                  <a:lnTo>
                    <a:pt x="0" y="1142999"/>
                  </a:lnTo>
                  <a:lnTo>
                    <a:pt x="1684020" y="1142999"/>
                  </a:lnTo>
                  <a:lnTo>
                    <a:pt x="1684020" y="0"/>
                  </a:lnTo>
                  <a:close/>
                </a:path>
              </a:pathLst>
            </a:custGeom>
            <a:solidFill>
              <a:srgbClr val="6C9048"/>
            </a:solidFill>
          </p:spPr>
          <p:txBody>
            <a:bodyPr wrap="square" lIns="0" tIns="0" rIns="0" bIns="0" rtlCol="0"/>
            <a:lstStyle/>
            <a:p>
              <a:endParaRPr/>
            </a:p>
          </p:txBody>
        </p:sp>
        <p:sp>
          <p:nvSpPr>
            <p:cNvPr id="152" name="object 28">
              <a:extLst>
                <a:ext uri="{FF2B5EF4-FFF2-40B4-BE49-F238E27FC236}">
                  <a16:creationId xmlns:a16="http://schemas.microsoft.com/office/drawing/2014/main" id="{FC2FBC47-1E53-1EAE-99FF-95DFFDF85E79}"/>
                </a:ext>
              </a:extLst>
            </p:cNvPr>
            <p:cNvSpPr/>
            <p:nvPr/>
          </p:nvSpPr>
          <p:spPr>
            <a:xfrm>
              <a:off x="1008888" y="6579108"/>
              <a:ext cx="1504315" cy="836930"/>
            </a:xfrm>
            <a:custGeom>
              <a:avLst/>
              <a:gdLst/>
              <a:ahLst/>
              <a:cxnLst/>
              <a:rect l="l" t="t" r="r" b="b"/>
              <a:pathLst>
                <a:path w="1504314" h="836929">
                  <a:moveTo>
                    <a:pt x="1504188" y="609600"/>
                  </a:moveTo>
                  <a:lnTo>
                    <a:pt x="0" y="609600"/>
                  </a:lnTo>
                  <a:lnTo>
                    <a:pt x="0" y="836676"/>
                  </a:lnTo>
                  <a:lnTo>
                    <a:pt x="1504188" y="836676"/>
                  </a:lnTo>
                  <a:lnTo>
                    <a:pt x="1504188" y="609600"/>
                  </a:lnTo>
                  <a:close/>
                </a:path>
                <a:path w="1504314" h="836929">
                  <a:moveTo>
                    <a:pt x="1504188" y="304800"/>
                  </a:moveTo>
                  <a:lnTo>
                    <a:pt x="0" y="304800"/>
                  </a:lnTo>
                  <a:lnTo>
                    <a:pt x="0" y="531876"/>
                  </a:lnTo>
                  <a:lnTo>
                    <a:pt x="1504188" y="531876"/>
                  </a:lnTo>
                  <a:lnTo>
                    <a:pt x="1504188" y="304800"/>
                  </a:lnTo>
                  <a:close/>
                </a:path>
                <a:path w="1504314" h="836929">
                  <a:moveTo>
                    <a:pt x="1504188" y="0"/>
                  </a:moveTo>
                  <a:lnTo>
                    <a:pt x="0" y="0"/>
                  </a:lnTo>
                  <a:lnTo>
                    <a:pt x="0" y="227076"/>
                  </a:lnTo>
                  <a:lnTo>
                    <a:pt x="1504188" y="227076"/>
                  </a:lnTo>
                  <a:lnTo>
                    <a:pt x="1504188" y="0"/>
                  </a:lnTo>
                  <a:close/>
                </a:path>
              </a:pathLst>
            </a:custGeom>
            <a:solidFill>
              <a:srgbClr val="FF0000"/>
            </a:solidFill>
          </p:spPr>
          <p:txBody>
            <a:bodyPr wrap="square" lIns="0" tIns="0" rIns="0" bIns="0" rtlCol="0"/>
            <a:lstStyle/>
            <a:p>
              <a:endParaRPr/>
            </a:p>
          </p:txBody>
        </p:sp>
      </p:grpSp>
      <p:sp>
        <p:nvSpPr>
          <p:cNvPr id="153" name="object 29">
            <a:extLst>
              <a:ext uri="{FF2B5EF4-FFF2-40B4-BE49-F238E27FC236}">
                <a16:creationId xmlns:a16="http://schemas.microsoft.com/office/drawing/2014/main" id="{35C61FC6-5D05-AD35-41FC-ED88C3D6A23F}"/>
              </a:ext>
            </a:extLst>
          </p:cNvPr>
          <p:cNvSpPr txBox="1"/>
          <p:nvPr/>
        </p:nvSpPr>
        <p:spPr>
          <a:xfrm>
            <a:off x="514042" y="5214853"/>
            <a:ext cx="1684020" cy="1143000"/>
          </a:xfrm>
          <a:prstGeom prst="rect">
            <a:avLst/>
          </a:prstGeom>
        </p:spPr>
        <p:txBody>
          <a:bodyPr vert="horz" wrap="square" lIns="0" tIns="105410" rIns="0" bIns="0" rtlCol="0">
            <a:spAutoFit/>
          </a:bodyPr>
          <a:lstStyle/>
          <a:p>
            <a:pPr marR="20955" algn="ctr">
              <a:lnSpc>
                <a:spcPct val="100000"/>
              </a:lnSpc>
              <a:spcBef>
                <a:spcPts val="830"/>
              </a:spcBef>
            </a:pPr>
            <a:r>
              <a:rPr sz="1800" spc="-105" dirty="0">
                <a:solidFill>
                  <a:srgbClr val="FFFFFF"/>
                </a:solidFill>
                <a:latin typeface="Arial"/>
                <a:cs typeface="Arial"/>
              </a:rPr>
              <a:t>31</a:t>
            </a:r>
            <a:endParaRPr sz="1800">
              <a:latin typeface="Arial"/>
              <a:cs typeface="Arial"/>
            </a:endParaRPr>
          </a:p>
          <a:p>
            <a:pPr marR="19685" algn="ctr">
              <a:lnSpc>
                <a:spcPct val="100000"/>
              </a:lnSpc>
              <a:spcBef>
                <a:spcPts val="244"/>
              </a:spcBef>
            </a:pPr>
            <a:r>
              <a:rPr sz="1800" spc="-105" dirty="0">
                <a:solidFill>
                  <a:srgbClr val="FFFFFF"/>
                </a:solidFill>
                <a:latin typeface="Arial"/>
                <a:cs typeface="Arial"/>
              </a:rPr>
              <a:t>10000</a:t>
            </a:r>
            <a:endParaRPr sz="1800">
              <a:latin typeface="Arial"/>
              <a:cs typeface="Arial"/>
            </a:endParaRPr>
          </a:p>
          <a:p>
            <a:pPr marR="19685" algn="ctr">
              <a:lnSpc>
                <a:spcPct val="100000"/>
              </a:lnSpc>
              <a:spcBef>
                <a:spcPts val="240"/>
              </a:spcBef>
            </a:pPr>
            <a:r>
              <a:rPr sz="1800" spc="-105" dirty="0">
                <a:solidFill>
                  <a:srgbClr val="FFFFFF"/>
                </a:solidFill>
                <a:latin typeface="Arial"/>
                <a:cs typeface="Arial"/>
              </a:rPr>
              <a:t>99999</a:t>
            </a:r>
            <a:endParaRPr sz="1800">
              <a:latin typeface="Arial"/>
              <a:cs typeface="Arial"/>
            </a:endParaRPr>
          </a:p>
        </p:txBody>
      </p:sp>
      <p:sp>
        <p:nvSpPr>
          <p:cNvPr id="154" name="object 30">
            <a:extLst>
              <a:ext uri="{FF2B5EF4-FFF2-40B4-BE49-F238E27FC236}">
                <a16:creationId xmlns:a16="http://schemas.microsoft.com/office/drawing/2014/main" id="{DAF4AB26-BBAB-41A2-8C22-FE6C05E0D543}"/>
              </a:ext>
            </a:extLst>
          </p:cNvPr>
          <p:cNvSpPr txBox="1"/>
          <p:nvPr/>
        </p:nvSpPr>
        <p:spPr>
          <a:xfrm>
            <a:off x="752293" y="6416271"/>
            <a:ext cx="1170305"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Times New Roman" panose="02020603050405020304" pitchFamily="18" charset="0"/>
                <a:cs typeface="Times New Roman" panose="02020603050405020304" pitchFamily="18" charset="0"/>
              </a:rPr>
              <a:t>New</a:t>
            </a:r>
            <a:r>
              <a:rPr sz="2400" spc="-254" dirty="0">
                <a:latin typeface="Times New Roman" panose="02020603050405020304" pitchFamily="18" charset="0"/>
                <a:cs typeface="Times New Roman" panose="02020603050405020304" pitchFamily="18" charset="0"/>
              </a:rPr>
              <a:t> </a:t>
            </a:r>
            <a:r>
              <a:rPr sz="2400" spc="-325" dirty="0">
                <a:latin typeface="Times New Roman" panose="02020603050405020304" pitchFamily="18" charset="0"/>
                <a:cs typeface="Times New Roman" panose="02020603050405020304" pitchFamily="18" charset="0"/>
              </a:rPr>
              <a:t>SST</a:t>
            </a:r>
            <a:endParaRPr sz="2400" dirty="0">
              <a:latin typeface="Times New Roman" panose="02020603050405020304" pitchFamily="18" charset="0"/>
              <a:cs typeface="Times New Roman" panose="02020603050405020304" pitchFamily="18" charset="0"/>
            </a:endParaRPr>
          </a:p>
        </p:txBody>
      </p:sp>
      <p:sp>
        <p:nvSpPr>
          <p:cNvPr id="155" name="object 31">
            <a:extLst>
              <a:ext uri="{FF2B5EF4-FFF2-40B4-BE49-F238E27FC236}">
                <a16:creationId xmlns:a16="http://schemas.microsoft.com/office/drawing/2014/main" id="{E1B92DED-48D5-833D-A526-1476D88AAE4C}"/>
              </a:ext>
            </a:extLst>
          </p:cNvPr>
          <p:cNvSpPr txBox="1"/>
          <p:nvPr/>
        </p:nvSpPr>
        <p:spPr>
          <a:xfrm>
            <a:off x="4806743" y="5806671"/>
            <a:ext cx="1673225" cy="391160"/>
          </a:xfrm>
          <a:prstGeom prst="rect">
            <a:avLst/>
          </a:prstGeom>
        </p:spPr>
        <p:txBody>
          <a:bodyPr vert="horz" wrap="square" lIns="0" tIns="12700" rIns="0" bIns="0" rtlCol="0">
            <a:spAutoFit/>
          </a:bodyPr>
          <a:lstStyle/>
          <a:p>
            <a:pPr marL="12700">
              <a:lnSpc>
                <a:spcPct val="100000"/>
              </a:lnSpc>
              <a:spcBef>
                <a:spcPts val="100"/>
              </a:spcBef>
            </a:pPr>
            <a:r>
              <a:rPr sz="2400" spc="10" dirty="0">
                <a:latin typeface="Times New Roman" panose="02020603050405020304" pitchFamily="18" charset="0"/>
                <a:cs typeface="Times New Roman" panose="02020603050405020304" pitchFamily="18" charset="0"/>
              </a:rPr>
              <a:t>Compaction</a:t>
            </a:r>
            <a:endParaRPr sz="2400" dirty="0">
              <a:latin typeface="Times New Roman" panose="02020603050405020304" pitchFamily="18" charset="0"/>
              <a:cs typeface="Times New Roman" panose="02020603050405020304" pitchFamily="18" charset="0"/>
            </a:endParaRPr>
          </a:p>
        </p:txBody>
      </p:sp>
      <p:sp>
        <p:nvSpPr>
          <p:cNvPr id="156" name="object 32">
            <a:extLst>
              <a:ext uri="{FF2B5EF4-FFF2-40B4-BE49-F238E27FC236}">
                <a16:creationId xmlns:a16="http://schemas.microsoft.com/office/drawing/2014/main" id="{6F1DEB98-B1AA-4C12-3AD9-C319A371439F}"/>
              </a:ext>
            </a:extLst>
          </p:cNvPr>
          <p:cNvSpPr txBox="1"/>
          <p:nvPr/>
        </p:nvSpPr>
        <p:spPr>
          <a:xfrm>
            <a:off x="7777908" y="6101718"/>
            <a:ext cx="4281043" cy="320601"/>
          </a:xfrm>
          <a:prstGeom prst="rect">
            <a:avLst/>
          </a:prstGeom>
        </p:spPr>
        <p:txBody>
          <a:bodyPr vert="horz" wrap="square" lIns="0" tIns="12700" rIns="0" bIns="0" rtlCol="0">
            <a:spAutoFit/>
          </a:bodyPr>
          <a:lstStyle/>
          <a:p>
            <a:pPr marL="12700" algn="r">
              <a:lnSpc>
                <a:spcPct val="100000"/>
              </a:lnSpc>
              <a:spcBef>
                <a:spcPts val="100"/>
              </a:spcBef>
            </a:pPr>
            <a:r>
              <a:rPr kumimoji="1" sz="2000" dirty="0">
                <a:latin typeface="Times New Roman" panose="02020603050405020304" pitchFamily="18" charset="0"/>
                <a:cs typeface="Times New Roman" panose="02020603050405020304" pitchFamily="18" charset="0"/>
              </a:rPr>
              <a:t>Writing new </a:t>
            </a:r>
            <a:r>
              <a:rPr kumimoji="1" lang="en-US" sz="2000" dirty="0">
                <a:latin typeface="Times New Roman" panose="02020603050405020304" pitchFamily="18" charset="0"/>
                <a:cs typeface="Times New Roman" panose="02020603050405020304" pitchFamily="18" charset="0"/>
              </a:rPr>
              <a:t>SSTs</a:t>
            </a:r>
            <a:r>
              <a:rPr kumimoji="1" lang="zh-CN" altLang="en-US" sz="2000" dirty="0">
                <a:latin typeface="Times New Roman" panose="02020603050405020304" pitchFamily="18" charset="0"/>
                <a:cs typeface="Times New Roman" panose="02020603050405020304" pitchFamily="18" charset="0"/>
              </a:rPr>
              <a:t>  </a:t>
            </a:r>
            <a:r>
              <a:rPr kumimoji="1" sz="2000" dirty="0">
                <a:latin typeface="Times New Roman" panose="02020603050405020304" pitchFamily="18" charset="0"/>
                <a:cs typeface="Times New Roman" panose="02020603050405020304" pitchFamily="18" charset="0"/>
              </a:rPr>
              <a:t>sequentially</a:t>
            </a:r>
          </a:p>
        </p:txBody>
      </p:sp>
      <p:sp>
        <p:nvSpPr>
          <p:cNvPr id="157" name="object 33">
            <a:extLst>
              <a:ext uri="{FF2B5EF4-FFF2-40B4-BE49-F238E27FC236}">
                <a16:creationId xmlns:a16="http://schemas.microsoft.com/office/drawing/2014/main" id="{4FAF87BF-1FE9-2357-0B82-DC6F0DB88370}"/>
              </a:ext>
            </a:extLst>
          </p:cNvPr>
          <p:cNvSpPr txBox="1"/>
          <p:nvPr/>
        </p:nvSpPr>
        <p:spPr>
          <a:xfrm>
            <a:off x="3517439" y="6430902"/>
            <a:ext cx="8542655" cy="320601"/>
          </a:xfrm>
          <a:prstGeom prst="rect">
            <a:avLst/>
          </a:prstGeom>
        </p:spPr>
        <p:txBody>
          <a:bodyPr vert="horz" wrap="square" lIns="0" tIns="12700" rIns="0" bIns="0" rtlCol="0">
            <a:spAutoFit/>
          </a:bodyPr>
          <a:lstStyle/>
          <a:p>
            <a:pPr marL="12700" algn="r">
              <a:spcBef>
                <a:spcPts val="100"/>
              </a:spcBef>
            </a:pPr>
            <a:r>
              <a:rPr kumimoji="1" sz="2000" dirty="0">
                <a:latin typeface="Times New Roman" panose="02020603050405020304" pitchFamily="18" charset="0"/>
                <a:cs typeface="Times New Roman" panose="02020603050405020304" pitchFamily="18" charset="0"/>
              </a:rPr>
              <a:t>N random row modifications =&gt; A few sequential reads &amp; writes</a:t>
            </a:r>
          </a:p>
        </p:txBody>
      </p:sp>
      <p:sp>
        <p:nvSpPr>
          <p:cNvPr id="158" name="object 34">
            <a:extLst>
              <a:ext uri="{FF2B5EF4-FFF2-40B4-BE49-F238E27FC236}">
                <a16:creationId xmlns:a16="http://schemas.microsoft.com/office/drawing/2014/main" id="{079BE516-171E-9BCC-3791-E1303C1D54D7}"/>
              </a:ext>
            </a:extLst>
          </p:cNvPr>
          <p:cNvSpPr/>
          <p:nvPr/>
        </p:nvSpPr>
        <p:spPr>
          <a:xfrm>
            <a:off x="8362642" y="4071853"/>
            <a:ext cx="1684020" cy="1984375"/>
          </a:xfrm>
          <a:custGeom>
            <a:avLst/>
            <a:gdLst/>
            <a:ahLst/>
            <a:cxnLst/>
            <a:rect l="l" t="t" r="r" b="b"/>
            <a:pathLst>
              <a:path w="1684020" h="1984375">
                <a:moveTo>
                  <a:pt x="1684020" y="0"/>
                </a:moveTo>
                <a:lnTo>
                  <a:pt x="0" y="0"/>
                </a:lnTo>
                <a:lnTo>
                  <a:pt x="0" y="1984247"/>
                </a:lnTo>
                <a:lnTo>
                  <a:pt x="1684020" y="1984247"/>
                </a:lnTo>
                <a:lnTo>
                  <a:pt x="1684020" y="0"/>
                </a:lnTo>
                <a:close/>
              </a:path>
            </a:pathLst>
          </a:custGeom>
          <a:solidFill>
            <a:srgbClr val="6C9048"/>
          </a:solidFill>
        </p:spPr>
        <p:txBody>
          <a:bodyPr wrap="square" lIns="0" tIns="0" rIns="0" bIns="0" rtlCol="0"/>
          <a:lstStyle/>
          <a:p>
            <a:endParaRPr/>
          </a:p>
        </p:txBody>
      </p:sp>
      <p:sp>
        <p:nvSpPr>
          <p:cNvPr id="159" name="object 35">
            <a:extLst>
              <a:ext uri="{FF2B5EF4-FFF2-40B4-BE49-F238E27FC236}">
                <a16:creationId xmlns:a16="http://schemas.microsoft.com/office/drawing/2014/main" id="{B10AC854-094D-EFEC-36DF-F9D397D876D9}"/>
              </a:ext>
            </a:extLst>
          </p:cNvPr>
          <p:cNvSpPr txBox="1"/>
          <p:nvPr/>
        </p:nvSpPr>
        <p:spPr>
          <a:xfrm>
            <a:off x="9104969" y="5134652"/>
            <a:ext cx="173355" cy="299720"/>
          </a:xfrm>
          <a:prstGeom prst="rect">
            <a:avLst/>
          </a:prstGeom>
        </p:spPr>
        <p:txBody>
          <a:bodyPr vert="horz" wrap="square" lIns="0" tIns="12700" rIns="0" bIns="0" rtlCol="0">
            <a:spAutoFit/>
          </a:bodyPr>
          <a:lstStyle/>
          <a:p>
            <a:pPr marL="12700">
              <a:lnSpc>
                <a:spcPct val="100000"/>
              </a:lnSpc>
              <a:spcBef>
                <a:spcPts val="100"/>
              </a:spcBef>
            </a:pPr>
            <a:r>
              <a:rPr sz="1800" spc="-640" dirty="0">
                <a:solidFill>
                  <a:srgbClr val="FFFFFF"/>
                </a:solidFill>
                <a:latin typeface="Arial"/>
                <a:cs typeface="Arial"/>
              </a:rPr>
              <a:t>…</a:t>
            </a:r>
            <a:endParaRPr sz="1800">
              <a:latin typeface="Arial"/>
              <a:cs typeface="Arial"/>
            </a:endParaRPr>
          </a:p>
        </p:txBody>
      </p:sp>
      <p:graphicFrame>
        <p:nvGraphicFramePr>
          <p:cNvPr id="160" name="object 36">
            <a:extLst>
              <a:ext uri="{FF2B5EF4-FFF2-40B4-BE49-F238E27FC236}">
                <a16:creationId xmlns:a16="http://schemas.microsoft.com/office/drawing/2014/main" id="{84859FDC-BFC4-A19D-50F5-0F5BE7DD4ACB}"/>
              </a:ext>
            </a:extLst>
          </p:cNvPr>
          <p:cNvGraphicFramePr>
            <a:graphicFrameLocks noGrp="1"/>
          </p:cNvGraphicFramePr>
          <p:nvPr>
            <p:extLst>
              <p:ext uri="{D42A27DB-BD31-4B8C-83A1-F6EECF244321}">
                <p14:modId xmlns:p14="http://schemas.microsoft.com/office/powerpoint/2010/main" val="1180555192"/>
              </p:ext>
            </p:extLst>
          </p:nvPr>
        </p:nvGraphicFramePr>
        <p:xfrm>
          <a:off x="8446461" y="4183105"/>
          <a:ext cx="1502410" cy="1107947"/>
        </p:xfrm>
        <a:graphic>
          <a:graphicData uri="http://schemas.openxmlformats.org/drawingml/2006/table">
            <a:tbl>
              <a:tblPr firstRow="1" bandRow="1">
                <a:tableStyleId>{2D5ABB26-0587-4C30-8999-92F81FD0307C}</a:tableStyleId>
              </a:tblPr>
              <a:tblGrid>
                <a:gridCol w="1502410">
                  <a:extLst>
                    <a:ext uri="{9D8B030D-6E8A-4147-A177-3AD203B41FA5}">
                      <a16:colId xmlns:a16="http://schemas.microsoft.com/office/drawing/2014/main" val="20000"/>
                    </a:ext>
                  </a:extLst>
                </a:gridCol>
              </a:tblGrid>
              <a:tr h="259842">
                <a:tc>
                  <a:txBody>
                    <a:bodyPr/>
                    <a:lstStyle/>
                    <a:p>
                      <a:pPr algn="ctr">
                        <a:lnSpc>
                          <a:spcPts val="1800"/>
                        </a:lnSpc>
                      </a:pPr>
                      <a:r>
                        <a:rPr sz="1800" dirty="0">
                          <a:solidFill>
                            <a:srgbClr val="FFFFFF"/>
                          </a:solidFill>
                          <a:latin typeface="Arial"/>
                          <a:cs typeface="Arial"/>
                        </a:rPr>
                        <a:t>1</a:t>
                      </a:r>
                      <a:endParaRPr sz="1800">
                        <a:latin typeface="Arial"/>
                        <a:cs typeface="Arial"/>
                      </a:endParaRPr>
                    </a:p>
                  </a:txBody>
                  <a:tcPr marL="0" marR="0" marT="0" marB="0">
                    <a:lnB w="76200">
                      <a:solidFill>
                        <a:srgbClr val="FFFFFF"/>
                      </a:solidFill>
                      <a:prstDash val="solid"/>
                    </a:lnB>
                    <a:solidFill>
                      <a:srgbClr val="D18A8A"/>
                    </a:solidFill>
                  </a:tcPr>
                </a:tc>
                <a:extLst>
                  <a:ext uri="{0D108BD9-81ED-4DB2-BD59-A6C34878D82A}">
                    <a16:rowId xmlns:a16="http://schemas.microsoft.com/office/drawing/2014/main" val="10000"/>
                  </a:ext>
                </a:extLst>
              </a:tr>
              <a:tr h="287274">
                <a:tc>
                  <a:txBody>
                    <a:bodyPr/>
                    <a:lstStyle/>
                    <a:p>
                      <a:pPr algn="ctr">
                        <a:lnSpc>
                          <a:spcPts val="2050"/>
                        </a:lnSpc>
                      </a:pPr>
                      <a:r>
                        <a:rPr sz="1800" spc="-105" dirty="0">
                          <a:solidFill>
                            <a:srgbClr val="FFFFFF"/>
                          </a:solidFill>
                          <a:latin typeface="Arial"/>
                          <a:cs typeface="Arial"/>
                        </a:rPr>
                        <a:t>10</a:t>
                      </a:r>
                      <a:endParaRPr sz="1800">
                        <a:latin typeface="Arial"/>
                        <a:cs typeface="Arial"/>
                      </a:endParaRPr>
                    </a:p>
                  </a:txBody>
                  <a:tcPr marL="0" marR="0" marT="0" marB="0">
                    <a:lnT w="76200">
                      <a:solidFill>
                        <a:srgbClr val="FFFFFF"/>
                      </a:solidFill>
                      <a:prstDash val="solid"/>
                    </a:lnT>
                    <a:lnB w="76200">
                      <a:solidFill>
                        <a:srgbClr val="FFFFFF"/>
                      </a:solidFill>
                      <a:prstDash val="solid"/>
                    </a:lnB>
                    <a:solidFill>
                      <a:srgbClr val="D18A8A"/>
                    </a:solidFill>
                  </a:tcPr>
                </a:tc>
                <a:extLst>
                  <a:ext uri="{0D108BD9-81ED-4DB2-BD59-A6C34878D82A}">
                    <a16:rowId xmlns:a16="http://schemas.microsoft.com/office/drawing/2014/main" val="10001"/>
                  </a:ext>
                </a:extLst>
              </a:tr>
              <a:tr h="293369">
                <a:tc>
                  <a:txBody>
                    <a:bodyPr/>
                    <a:lstStyle/>
                    <a:p>
                      <a:pPr marL="39370" algn="ctr">
                        <a:lnSpc>
                          <a:spcPts val="2010"/>
                        </a:lnSpc>
                      </a:pPr>
                      <a:r>
                        <a:rPr sz="1800" spc="-105" dirty="0">
                          <a:solidFill>
                            <a:srgbClr val="FFFFFF"/>
                          </a:solidFill>
                          <a:latin typeface="Arial"/>
                          <a:cs typeface="Arial"/>
                        </a:rPr>
                        <a:t>31</a:t>
                      </a:r>
                      <a:endParaRPr sz="1800">
                        <a:latin typeface="Arial"/>
                        <a:cs typeface="Arial"/>
                      </a:endParaRPr>
                    </a:p>
                  </a:txBody>
                  <a:tcPr marL="0" marR="0" marT="0" marB="0">
                    <a:lnT w="76200">
                      <a:solidFill>
                        <a:srgbClr val="FFFFFF"/>
                      </a:solidFill>
                      <a:prstDash val="solid"/>
                    </a:lnT>
                    <a:lnB w="77724">
                      <a:solidFill>
                        <a:srgbClr val="FFFFFF"/>
                      </a:solidFill>
                      <a:prstDash val="solid"/>
                    </a:lnB>
                    <a:solidFill>
                      <a:srgbClr val="FF0000"/>
                    </a:solidFill>
                  </a:tcPr>
                </a:tc>
                <a:extLst>
                  <a:ext uri="{0D108BD9-81ED-4DB2-BD59-A6C34878D82A}">
                    <a16:rowId xmlns:a16="http://schemas.microsoft.com/office/drawing/2014/main" val="10002"/>
                  </a:ext>
                </a:extLst>
              </a:tr>
              <a:tr h="267462">
                <a:tc>
                  <a:txBody>
                    <a:bodyPr/>
                    <a:lstStyle/>
                    <a:p>
                      <a:pPr algn="ctr">
                        <a:lnSpc>
                          <a:spcPts val="2005"/>
                        </a:lnSpc>
                      </a:pPr>
                      <a:r>
                        <a:rPr sz="1800" spc="-105" dirty="0">
                          <a:solidFill>
                            <a:srgbClr val="FFFFFF"/>
                          </a:solidFill>
                          <a:latin typeface="Arial"/>
                          <a:cs typeface="Arial"/>
                        </a:rPr>
                        <a:t>150</a:t>
                      </a:r>
                      <a:endParaRPr sz="1800">
                        <a:latin typeface="Arial"/>
                        <a:cs typeface="Arial"/>
                      </a:endParaRPr>
                    </a:p>
                  </a:txBody>
                  <a:tcPr marL="0" marR="0" marT="0" marB="0">
                    <a:lnT w="77724">
                      <a:solidFill>
                        <a:srgbClr val="FFFFFF"/>
                      </a:solidFill>
                      <a:prstDash val="solid"/>
                    </a:lnT>
                    <a:solidFill>
                      <a:srgbClr val="D18A8A"/>
                    </a:solidFill>
                  </a:tcPr>
                </a:tc>
                <a:extLst>
                  <a:ext uri="{0D108BD9-81ED-4DB2-BD59-A6C34878D82A}">
                    <a16:rowId xmlns:a16="http://schemas.microsoft.com/office/drawing/2014/main" val="10003"/>
                  </a:ext>
                </a:extLst>
              </a:tr>
            </a:tbl>
          </a:graphicData>
        </a:graphic>
      </p:graphicFrame>
      <p:sp>
        <p:nvSpPr>
          <p:cNvPr id="161" name="object 37">
            <a:extLst>
              <a:ext uri="{FF2B5EF4-FFF2-40B4-BE49-F238E27FC236}">
                <a16:creationId xmlns:a16="http://schemas.microsoft.com/office/drawing/2014/main" id="{FA01B414-D3AF-1CB3-326C-9F748F2FAC2E}"/>
              </a:ext>
            </a:extLst>
          </p:cNvPr>
          <p:cNvSpPr txBox="1"/>
          <p:nvPr/>
        </p:nvSpPr>
        <p:spPr>
          <a:xfrm>
            <a:off x="8452558" y="5490697"/>
            <a:ext cx="1504315" cy="227329"/>
          </a:xfrm>
          <a:prstGeom prst="rect">
            <a:avLst/>
          </a:prstGeom>
          <a:solidFill>
            <a:srgbClr val="FF0000"/>
          </a:solidFill>
        </p:spPr>
        <p:txBody>
          <a:bodyPr vert="horz" wrap="square" lIns="0" tIns="0" rIns="0" bIns="0" rtlCol="0">
            <a:spAutoFit/>
          </a:bodyPr>
          <a:lstStyle/>
          <a:p>
            <a:pPr marL="466090">
              <a:lnSpc>
                <a:spcPts val="1789"/>
              </a:lnSpc>
            </a:pPr>
            <a:r>
              <a:rPr sz="1800" spc="-105" dirty="0">
                <a:solidFill>
                  <a:srgbClr val="FFFFFF"/>
                </a:solidFill>
                <a:latin typeface="Arial"/>
                <a:cs typeface="Arial"/>
              </a:rPr>
              <a:t>10000</a:t>
            </a:r>
            <a:endParaRPr sz="1800">
              <a:latin typeface="Arial"/>
              <a:cs typeface="Arial"/>
            </a:endParaRPr>
          </a:p>
        </p:txBody>
      </p:sp>
      <p:grpSp>
        <p:nvGrpSpPr>
          <p:cNvPr id="168" name="object 38">
            <a:extLst>
              <a:ext uri="{FF2B5EF4-FFF2-40B4-BE49-F238E27FC236}">
                <a16:creationId xmlns:a16="http://schemas.microsoft.com/office/drawing/2014/main" id="{26EF09B9-97F4-6946-BCDF-696AEBD6C377}"/>
              </a:ext>
            </a:extLst>
          </p:cNvPr>
          <p:cNvGrpSpPr/>
          <p:nvPr/>
        </p:nvGrpSpPr>
        <p:grpSpPr>
          <a:xfrm>
            <a:off x="10191442" y="4071853"/>
            <a:ext cx="1684020" cy="1984375"/>
            <a:chOff x="10610088" y="5283708"/>
            <a:chExt cx="1684020" cy="1984375"/>
          </a:xfrm>
        </p:grpSpPr>
        <p:sp>
          <p:nvSpPr>
            <p:cNvPr id="169" name="object 39">
              <a:extLst>
                <a:ext uri="{FF2B5EF4-FFF2-40B4-BE49-F238E27FC236}">
                  <a16:creationId xmlns:a16="http://schemas.microsoft.com/office/drawing/2014/main" id="{50B91700-FF07-4641-96FF-B3ECDCA29D53}"/>
                </a:ext>
              </a:extLst>
            </p:cNvPr>
            <p:cNvSpPr/>
            <p:nvPr/>
          </p:nvSpPr>
          <p:spPr>
            <a:xfrm>
              <a:off x="10610088" y="5283708"/>
              <a:ext cx="1684020" cy="1984375"/>
            </a:xfrm>
            <a:custGeom>
              <a:avLst/>
              <a:gdLst/>
              <a:ahLst/>
              <a:cxnLst/>
              <a:rect l="l" t="t" r="r" b="b"/>
              <a:pathLst>
                <a:path w="1684020" h="1984375">
                  <a:moveTo>
                    <a:pt x="1684020" y="0"/>
                  </a:moveTo>
                  <a:lnTo>
                    <a:pt x="0" y="0"/>
                  </a:lnTo>
                  <a:lnTo>
                    <a:pt x="0" y="1984247"/>
                  </a:lnTo>
                  <a:lnTo>
                    <a:pt x="1684020" y="1984247"/>
                  </a:lnTo>
                  <a:lnTo>
                    <a:pt x="1684020" y="0"/>
                  </a:lnTo>
                  <a:close/>
                </a:path>
              </a:pathLst>
            </a:custGeom>
            <a:solidFill>
              <a:srgbClr val="6C9048"/>
            </a:solidFill>
          </p:spPr>
          <p:txBody>
            <a:bodyPr wrap="square" lIns="0" tIns="0" rIns="0" bIns="0" rtlCol="0"/>
            <a:lstStyle/>
            <a:p>
              <a:endParaRPr/>
            </a:p>
          </p:txBody>
        </p:sp>
        <p:sp>
          <p:nvSpPr>
            <p:cNvPr id="170" name="object 40">
              <a:extLst>
                <a:ext uri="{FF2B5EF4-FFF2-40B4-BE49-F238E27FC236}">
                  <a16:creationId xmlns:a16="http://schemas.microsoft.com/office/drawing/2014/main" id="{4973298A-961D-D556-01B0-61B63716ABF7}"/>
                </a:ext>
              </a:extLst>
            </p:cNvPr>
            <p:cNvSpPr/>
            <p:nvPr/>
          </p:nvSpPr>
          <p:spPr>
            <a:xfrm>
              <a:off x="10693908" y="5394959"/>
              <a:ext cx="1503045" cy="803275"/>
            </a:xfrm>
            <a:custGeom>
              <a:avLst/>
              <a:gdLst/>
              <a:ahLst/>
              <a:cxnLst/>
              <a:rect l="l" t="t" r="r" b="b"/>
              <a:pathLst>
                <a:path w="1503045" h="803275">
                  <a:moveTo>
                    <a:pt x="1502651" y="574548"/>
                  </a:moveTo>
                  <a:lnTo>
                    <a:pt x="0" y="574548"/>
                  </a:lnTo>
                  <a:lnTo>
                    <a:pt x="0" y="803148"/>
                  </a:lnTo>
                  <a:lnTo>
                    <a:pt x="1502651" y="803148"/>
                  </a:lnTo>
                  <a:lnTo>
                    <a:pt x="1502651" y="574548"/>
                  </a:lnTo>
                  <a:close/>
                </a:path>
                <a:path w="1503045" h="803275">
                  <a:moveTo>
                    <a:pt x="1502651" y="291084"/>
                  </a:moveTo>
                  <a:lnTo>
                    <a:pt x="0" y="291084"/>
                  </a:lnTo>
                  <a:lnTo>
                    <a:pt x="0" y="519684"/>
                  </a:lnTo>
                  <a:lnTo>
                    <a:pt x="1502651" y="519684"/>
                  </a:lnTo>
                  <a:lnTo>
                    <a:pt x="1502651" y="291084"/>
                  </a:lnTo>
                  <a:close/>
                </a:path>
                <a:path w="1503045" h="803275">
                  <a:moveTo>
                    <a:pt x="1502651" y="0"/>
                  </a:moveTo>
                  <a:lnTo>
                    <a:pt x="0" y="0"/>
                  </a:lnTo>
                  <a:lnTo>
                    <a:pt x="0" y="228600"/>
                  </a:lnTo>
                  <a:lnTo>
                    <a:pt x="1502651" y="228600"/>
                  </a:lnTo>
                  <a:lnTo>
                    <a:pt x="1502651" y="0"/>
                  </a:lnTo>
                  <a:close/>
                </a:path>
              </a:pathLst>
            </a:custGeom>
            <a:solidFill>
              <a:srgbClr val="D18A8A"/>
            </a:solidFill>
          </p:spPr>
          <p:txBody>
            <a:bodyPr wrap="square" lIns="0" tIns="0" rIns="0" bIns="0" rtlCol="0"/>
            <a:lstStyle/>
            <a:p>
              <a:endParaRPr/>
            </a:p>
          </p:txBody>
        </p:sp>
      </p:grpSp>
      <p:sp>
        <p:nvSpPr>
          <p:cNvPr id="171" name="object 41">
            <a:extLst>
              <a:ext uri="{FF2B5EF4-FFF2-40B4-BE49-F238E27FC236}">
                <a16:creationId xmlns:a16="http://schemas.microsoft.com/office/drawing/2014/main" id="{F7083750-2E51-CC71-E092-DE313B8D25C1}"/>
              </a:ext>
            </a:extLst>
          </p:cNvPr>
          <p:cNvSpPr txBox="1"/>
          <p:nvPr/>
        </p:nvSpPr>
        <p:spPr>
          <a:xfrm>
            <a:off x="10191442" y="4071853"/>
            <a:ext cx="1684020" cy="1984375"/>
          </a:xfrm>
          <a:prstGeom prst="rect">
            <a:avLst/>
          </a:prstGeom>
        </p:spPr>
        <p:txBody>
          <a:bodyPr vert="horz" wrap="square" lIns="0" tIns="65405" rIns="0" bIns="0" rtlCol="0">
            <a:spAutoFit/>
          </a:bodyPr>
          <a:lstStyle/>
          <a:p>
            <a:pPr marL="549275">
              <a:lnSpc>
                <a:spcPct val="100000"/>
              </a:lnSpc>
              <a:spcBef>
                <a:spcPts val="515"/>
              </a:spcBef>
            </a:pPr>
            <a:r>
              <a:rPr sz="1800" spc="-105" dirty="0">
                <a:solidFill>
                  <a:srgbClr val="FFFFFF"/>
                </a:solidFill>
                <a:latin typeface="Arial"/>
                <a:cs typeface="Arial"/>
              </a:rPr>
              <a:t>5000</a:t>
            </a:r>
            <a:r>
              <a:rPr lang="en-US" altLang="zh-CN" sz="1800" spc="-105" dirty="0">
                <a:solidFill>
                  <a:srgbClr val="FFFFFF"/>
                </a:solidFill>
                <a:latin typeface="Arial"/>
                <a:cs typeface="Arial"/>
              </a:rPr>
              <a:t>1</a:t>
            </a:r>
            <a:endParaRPr sz="1800" dirty="0">
              <a:latin typeface="Arial"/>
              <a:cs typeface="Arial"/>
            </a:endParaRPr>
          </a:p>
          <a:p>
            <a:pPr marL="549275">
              <a:lnSpc>
                <a:spcPct val="100000"/>
              </a:lnSpc>
              <a:spcBef>
                <a:spcPts val="135"/>
              </a:spcBef>
            </a:pPr>
            <a:r>
              <a:rPr sz="1800" spc="-105" dirty="0">
                <a:solidFill>
                  <a:srgbClr val="FFFFFF"/>
                </a:solidFill>
                <a:latin typeface="Arial"/>
                <a:cs typeface="Arial"/>
              </a:rPr>
              <a:t>55000</a:t>
            </a:r>
            <a:endParaRPr sz="1800" dirty="0">
              <a:latin typeface="Arial"/>
              <a:cs typeface="Arial"/>
            </a:endParaRPr>
          </a:p>
          <a:p>
            <a:pPr marL="549275">
              <a:lnSpc>
                <a:spcPct val="100000"/>
              </a:lnSpc>
              <a:spcBef>
                <a:spcPts val="65"/>
              </a:spcBef>
            </a:pPr>
            <a:r>
              <a:rPr sz="1800" spc="-105" dirty="0">
                <a:solidFill>
                  <a:srgbClr val="FFFFFF"/>
                </a:solidFill>
                <a:latin typeface="Arial"/>
                <a:cs typeface="Arial"/>
              </a:rPr>
              <a:t>55</a:t>
            </a:r>
            <a:r>
              <a:rPr lang="en-US" altLang="zh-CN" sz="1800" spc="-105" dirty="0">
                <a:solidFill>
                  <a:srgbClr val="FFFFFF"/>
                </a:solidFill>
                <a:latin typeface="Arial"/>
                <a:cs typeface="Arial"/>
              </a:rPr>
              <a:t>7</a:t>
            </a:r>
            <a:r>
              <a:rPr sz="1800" spc="-105" dirty="0">
                <a:solidFill>
                  <a:srgbClr val="FFFFFF"/>
                </a:solidFill>
                <a:latin typeface="Arial"/>
                <a:cs typeface="Arial"/>
              </a:rPr>
              <a:t>0</a:t>
            </a:r>
            <a:r>
              <a:rPr lang="en-US" altLang="zh-CN" sz="1800" spc="-105" dirty="0">
                <a:solidFill>
                  <a:srgbClr val="FFFFFF"/>
                </a:solidFill>
                <a:latin typeface="Arial"/>
                <a:cs typeface="Arial"/>
              </a:rPr>
              <a:t>0</a:t>
            </a:r>
            <a:endParaRPr sz="1800" dirty="0">
              <a:latin typeface="Arial"/>
              <a:cs typeface="Arial"/>
            </a:endParaRPr>
          </a:p>
          <a:p>
            <a:pPr marR="6350" algn="ctr">
              <a:lnSpc>
                <a:spcPct val="100000"/>
              </a:lnSpc>
              <a:spcBef>
                <a:spcPts val="1270"/>
              </a:spcBef>
            </a:pPr>
            <a:r>
              <a:rPr sz="1800" spc="-640" dirty="0">
                <a:solidFill>
                  <a:srgbClr val="FFFFFF"/>
                </a:solidFill>
                <a:latin typeface="Arial"/>
                <a:cs typeface="Arial"/>
              </a:rPr>
              <a:t>…</a:t>
            </a:r>
            <a:endParaRPr sz="1800" dirty="0">
              <a:latin typeface="Arial"/>
              <a:cs typeface="Arial"/>
            </a:endParaRPr>
          </a:p>
        </p:txBody>
      </p:sp>
      <p:sp>
        <p:nvSpPr>
          <p:cNvPr id="172" name="object 42">
            <a:extLst>
              <a:ext uri="{FF2B5EF4-FFF2-40B4-BE49-F238E27FC236}">
                <a16:creationId xmlns:a16="http://schemas.microsoft.com/office/drawing/2014/main" id="{EDAEDDCA-361D-8056-4CDD-CDAE1E8C4ECA}"/>
              </a:ext>
            </a:extLst>
          </p:cNvPr>
          <p:cNvSpPr txBox="1"/>
          <p:nvPr/>
        </p:nvSpPr>
        <p:spPr>
          <a:xfrm>
            <a:off x="10295073" y="5454121"/>
            <a:ext cx="1504315" cy="228600"/>
          </a:xfrm>
          <a:prstGeom prst="rect">
            <a:avLst/>
          </a:prstGeom>
          <a:solidFill>
            <a:srgbClr val="FF0000"/>
          </a:solidFill>
        </p:spPr>
        <p:txBody>
          <a:bodyPr vert="horz" wrap="square" lIns="0" tIns="0" rIns="0" bIns="0" rtlCol="0">
            <a:spAutoFit/>
          </a:bodyPr>
          <a:lstStyle/>
          <a:p>
            <a:pPr marL="466090">
              <a:lnSpc>
                <a:spcPts val="1795"/>
              </a:lnSpc>
            </a:pPr>
            <a:r>
              <a:rPr sz="1800" spc="-105" dirty="0">
                <a:solidFill>
                  <a:srgbClr val="FFFFFF"/>
                </a:solidFill>
                <a:latin typeface="Arial"/>
                <a:cs typeface="Arial"/>
              </a:rPr>
              <a:t>99999</a:t>
            </a:r>
            <a:endParaRPr sz="1800">
              <a:latin typeface="Arial"/>
              <a:cs typeface="Arial"/>
            </a:endParaRPr>
          </a:p>
        </p:txBody>
      </p:sp>
      <p:sp>
        <p:nvSpPr>
          <p:cNvPr id="173" name="object 43">
            <a:extLst>
              <a:ext uri="{FF2B5EF4-FFF2-40B4-BE49-F238E27FC236}">
                <a16:creationId xmlns:a16="http://schemas.microsoft.com/office/drawing/2014/main" id="{65F51E7F-AFBF-88AA-6432-DB82C2346BBF}"/>
              </a:ext>
            </a:extLst>
          </p:cNvPr>
          <p:cNvSpPr/>
          <p:nvPr/>
        </p:nvSpPr>
        <p:spPr>
          <a:xfrm>
            <a:off x="3112462" y="4986253"/>
            <a:ext cx="4800600" cy="1028700"/>
          </a:xfrm>
          <a:custGeom>
            <a:avLst/>
            <a:gdLst/>
            <a:ahLst/>
            <a:cxnLst/>
            <a:rect l="l" t="t" r="r" b="b"/>
            <a:pathLst>
              <a:path w="4800600" h="1028700">
                <a:moveTo>
                  <a:pt x="4800600" y="819150"/>
                </a:moveTo>
                <a:lnTo>
                  <a:pt x="4591050" y="609600"/>
                </a:lnTo>
                <a:lnTo>
                  <a:pt x="4591050" y="714375"/>
                </a:lnTo>
                <a:lnTo>
                  <a:pt x="4544377" y="714375"/>
                </a:lnTo>
                <a:lnTo>
                  <a:pt x="4538091" y="693902"/>
                </a:lnTo>
                <a:lnTo>
                  <a:pt x="4538091" y="714375"/>
                </a:lnTo>
                <a:lnTo>
                  <a:pt x="2997276" y="714375"/>
                </a:lnTo>
                <a:lnTo>
                  <a:pt x="2924200" y="700227"/>
                </a:lnTo>
                <a:lnTo>
                  <a:pt x="2879801" y="685876"/>
                </a:lnTo>
                <a:lnTo>
                  <a:pt x="2837180" y="667854"/>
                </a:lnTo>
                <a:lnTo>
                  <a:pt x="2796552" y="646353"/>
                </a:lnTo>
                <a:lnTo>
                  <a:pt x="2758084" y="621550"/>
                </a:lnTo>
                <a:lnTo>
                  <a:pt x="2721965" y="593636"/>
                </a:lnTo>
                <a:lnTo>
                  <a:pt x="2688399" y="562800"/>
                </a:lnTo>
                <a:lnTo>
                  <a:pt x="2657564" y="529234"/>
                </a:lnTo>
                <a:lnTo>
                  <a:pt x="2629649" y="493115"/>
                </a:lnTo>
                <a:lnTo>
                  <a:pt x="2604846" y="454647"/>
                </a:lnTo>
                <a:lnTo>
                  <a:pt x="2583345" y="414020"/>
                </a:lnTo>
                <a:lnTo>
                  <a:pt x="2565323" y="371398"/>
                </a:lnTo>
                <a:lnTo>
                  <a:pt x="2550972" y="326999"/>
                </a:lnTo>
                <a:lnTo>
                  <a:pt x="2540495" y="281000"/>
                </a:lnTo>
                <a:lnTo>
                  <a:pt x="2534069" y="233578"/>
                </a:lnTo>
                <a:lnTo>
                  <a:pt x="2531897" y="184937"/>
                </a:lnTo>
                <a:lnTo>
                  <a:pt x="2531897" y="0"/>
                </a:lnTo>
                <a:lnTo>
                  <a:pt x="2362200" y="0"/>
                </a:lnTo>
                <a:lnTo>
                  <a:pt x="2362200" y="184937"/>
                </a:lnTo>
                <a:lnTo>
                  <a:pt x="2363813" y="233146"/>
                </a:lnTo>
                <a:lnTo>
                  <a:pt x="2368626" y="280479"/>
                </a:lnTo>
                <a:lnTo>
                  <a:pt x="2376500" y="326834"/>
                </a:lnTo>
                <a:lnTo>
                  <a:pt x="2387346" y="372110"/>
                </a:lnTo>
                <a:lnTo>
                  <a:pt x="2401049" y="416204"/>
                </a:lnTo>
                <a:lnTo>
                  <a:pt x="2417521" y="459003"/>
                </a:lnTo>
                <a:lnTo>
                  <a:pt x="2436647" y="500405"/>
                </a:lnTo>
                <a:lnTo>
                  <a:pt x="2458313" y="540296"/>
                </a:lnTo>
                <a:lnTo>
                  <a:pt x="2482431" y="578599"/>
                </a:lnTo>
                <a:lnTo>
                  <a:pt x="2508897" y="615175"/>
                </a:lnTo>
                <a:lnTo>
                  <a:pt x="2537587" y="649947"/>
                </a:lnTo>
                <a:lnTo>
                  <a:pt x="2568410" y="682790"/>
                </a:lnTo>
                <a:lnTo>
                  <a:pt x="2601252" y="713613"/>
                </a:lnTo>
                <a:lnTo>
                  <a:pt x="2602166" y="714375"/>
                </a:lnTo>
                <a:lnTo>
                  <a:pt x="0" y="714375"/>
                </a:lnTo>
                <a:lnTo>
                  <a:pt x="0" y="923925"/>
                </a:lnTo>
                <a:lnTo>
                  <a:pt x="4591050" y="923925"/>
                </a:lnTo>
                <a:lnTo>
                  <a:pt x="4591050" y="1028700"/>
                </a:lnTo>
                <a:lnTo>
                  <a:pt x="4800600" y="819150"/>
                </a:lnTo>
                <a:close/>
              </a:path>
            </a:pathLst>
          </a:custGeom>
          <a:solidFill>
            <a:srgbClr val="D7ABBE"/>
          </a:solidFill>
        </p:spPr>
        <p:txBody>
          <a:bodyPr wrap="square" lIns="0" tIns="0" rIns="0" bIns="0" rtlCol="0"/>
          <a:lstStyle/>
          <a:p>
            <a:endParaRPr/>
          </a:p>
        </p:txBody>
      </p:sp>
    </p:spTree>
    <p:extLst>
      <p:ext uri="{BB962C8B-B14F-4D97-AF65-F5344CB8AC3E}">
        <p14:creationId xmlns:p14="http://schemas.microsoft.com/office/powerpoint/2010/main" val="45523899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9250"/>
            <a:ext cx="10515600" cy="1325563"/>
          </a:xfrm>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的读取</a:t>
            </a:r>
          </a:p>
        </p:txBody>
      </p:sp>
      <p:sp>
        <p:nvSpPr>
          <p:cNvPr id="3" name="object 3">
            <a:extLst>
              <a:ext uri="{FF2B5EF4-FFF2-40B4-BE49-F238E27FC236}">
                <a16:creationId xmlns:a16="http://schemas.microsoft.com/office/drawing/2014/main" id="{7B21C63D-E5B5-0B2A-7E41-18C4D9302D43}"/>
              </a:ext>
            </a:extLst>
          </p:cNvPr>
          <p:cNvSpPr txBox="1"/>
          <p:nvPr/>
        </p:nvSpPr>
        <p:spPr>
          <a:xfrm>
            <a:off x="534399" y="3433312"/>
            <a:ext cx="1571625" cy="330835"/>
          </a:xfrm>
          <a:prstGeom prst="rect">
            <a:avLst/>
          </a:prstGeom>
        </p:spPr>
        <p:txBody>
          <a:bodyPr vert="horz" wrap="square" lIns="0" tIns="13335" rIns="0" bIns="0" rtlCol="0">
            <a:spAutoFit/>
          </a:bodyPr>
          <a:lstStyle/>
          <a:p>
            <a:pPr marL="12700">
              <a:lnSpc>
                <a:spcPct val="100000"/>
              </a:lnSpc>
              <a:spcBef>
                <a:spcPts val="105"/>
              </a:spcBef>
            </a:pPr>
            <a:r>
              <a:rPr sz="2000" spc="-85" dirty="0">
                <a:latin typeface="Arial"/>
                <a:cs typeface="Arial"/>
              </a:rPr>
              <a:t>Read</a:t>
            </a:r>
            <a:r>
              <a:rPr sz="2000" spc="-210" dirty="0">
                <a:latin typeface="Arial"/>
                <a:cs typeface="Arial"/>
              </a:rPr>
              <a:t> </a:t>
            </a:r>
            <a:r>
              <a:rPr sz="2000" spc="-25" dirty="0">
                <a:latin typeface="Arial"/>
                <a:cs typeface="Arial"/>
              </a:rPr>
              <a:t>Request</a:t>
            </a:r>
            <a:endParaRPr sz="2000">
              <a:latin typeface="Arial"/>
              <a:cs typeface="Arial"/>
            </a:endParaRPr>
          </a:p>
        </p:txBody>
      </p:sp>
      <p:sp>
        <p:nvSpPr>
          <p:cNvPr id="4" name="object 4">
            <a:extLst>
              <a:ext uri="{FF2B5EF4-FFF2-40B4-BE49-F238E27FC236}">
                <a16:creationId xmlns:a16="http://schemas.microsoft.com/office/drawing/2014/main" id="{B917C766-5B8A-AB1A-19D5-7604DF88EFB1}"/>
              </a:ext>
            </a:extLst>
          </p:cNvPr>
          <p:cNvSpPr txBox="1"/>
          <p:nvPr/>
        </p:nvSpPr>
        <p:spPr>
          <a:xfrm>
            <a:off x="5325257" y="1016249"/>
            <a:ext cx="965200" cy="330835"/>
          </a:xfrm>
          <a:prstGeom prst="rect">
            <a:avLst/>
          </a:prstGeom>
        </p:spPr>
        <p:txBody>
          <a:bodyPr vert="horz" wrap="square" lIns="0" tIns="13335" rIns="0" bIns="0" rtlCol="0">
            <a:spAutoFit/>
          </a:bodyPr>
          <a:lstStyle/>
          <a:p>
            <a:pPr marL="12700">
              <a:lnSpc>
                <a:spcPct val="100000"/>
              </a:lnSpc>
              <a:spcBef>
                <a:spcPts val="105"/>
              </a:spcBef>
            </a:pPr>
            <a:r>
              <a:rPr sz="2000" spc="35" dirty="0">
                <a:latin typeface="Arial"/>
                <a:cs typeface="Arial"/>
              </a:rPr>
              <a:t>M</a:t>
            </a:r>
            <a:r>
              <a:rPr sz="2000" spc="-60" dirty="0">
                <a:latin typeface="Arial"/>
                <a:cs typeface="Arial"/>
              </a:rPr>
              <a:t>e</a:t>
            </a:r>
            <a:r>
              <a:rPr sz="2000" spc="25" dirty="0">
                <a:latin typeface="Arial"/>
                <a:cs typeface="Arial"/>
              </a:rPr>
              <a:t>mo</a:t>
            </a:r>
            <a:r>
              <a:rPr sz="2000" spc="60" dirty="0">
                <a:latin typeface="Arial"/>
                <a:cs typeface="Arial"/>
              </a:rPr>
              <a:t>ry</a:t>
            </a:r>
            <a:endParaRPr sz="2000">
              <a:latin typeface="Arial"/>
              <a:cs typeface="Arial"/>
            </a:endParaRPr>
          </a:p>
        </p:txBody>
      </p:sp>
      <p:sp>
        <p:nvSpPr>
          <p:cNvPr id="5" name="object 5">
            <a:extLst>
              <a:ext uri="{FF2B5EF4-FFF2-40B4-BE49-F238E27FC236}">
                <a16:creationId xmlns:a16="http://schemas.microsoft.com/office/drawing/2014/main" id="{4A2BCF8D-ECEB-04D9-1407-302836E01A5F}"/>
              </a:ext>
            </a:extLst>
          </p:cNvPr>
          <p:cNvSpPr txBox="1"/>
          <p:nvPr/>
        </p:nvSpPr>
        <p:spPr>
          <a:xfrm>
            <a:off x="8795474" y="1053153"/>
            <a:ext cx="2105660" cy="330835"/>
          </a:xfrm>
          <a:prstGeom prst="rect">
            <a:avLst/>
          </a:prstGeom>
        </p:spPr>
        <p:txBody>
          <a:bodyPr vert="horz" wrap="square" lIns="0" tIns="13335" rIns="0" bIns="0" rtlCol="0">
            <a:spAutoFit/>
          </a:bodyPr>
          <a:lstStyle/>
          <a:p>
            <a:pPr marL="12700">
              <a:lnSpc>
                <a:spcPct val="100000"/>
              </a:lnSpc>
              <a:spcBef>
                <a:spcPts val="105"/>
              </a:spcBef>
            </a:pPr>
            <a:r>
              <a:rPr sz="2000" spc="15" dirty="0">
                <a:latin typeface="Arial"/>
                <a:cs typeface="Arial"/>
              </a:rPr>
              <a:t>Persistent</a:t>
            </a:r>
            <a:r>
              <a:rPr sz="2000" spc="-220" dirty="0">
                <a:latin typeface="Arial"/>
                <a:cs typeface="Arial"/>
              </a:rPr>
              <a:t> </a:t>
            </a:r>
            <a:r>
              <a:rPr sz="2000" spc="-20" dirty="0">
                <a:latin typeface="Arial"/>
                <a:cs typeface="Arial"/>
              </a:rPr>
              <a:t>Storage</a:t>
            </a:r>
            <a:endParaRPr sz="2000">
              <a:latin typeface="Arial"/>
              <a:cs typeface="Arial"/>
            </a:endParaRPr>
          </a:p>
        </p:txBody>
      </p:sp>
      <p:grpSp>
        <p:nvGrpSpPr>
          <p:cNvPr id="89" name="object 6">
            <a:extLst>
              <a:ext uri="{FF2B5EF4-FFF2-40B4-BE49-F238E27FC236}">
                <a16:creationId xmlns:a16="http://schemas.microsoft.com/office/drawing/2014/main" id="{5D3C447E-9C57-4A87-15EA-793C036497ED}"/>
              </a:ext>
            </a:extLst>
          </p:cNvPr>
          <p:cNvGrpSpPr/>
          <p:nvPr/>
        </p:nvGrpSpPr>
        <p:grpSpPr>
          <a:xfrm>
            <a:off x="4514024" y="1543323"/>
            <a:ext cx="2464435" cy="901065"/>
            <a:chOff x="4514024" y="2182304"/>
            <a:chExt cx="2464435" cy="901065"/>
          </a:xfrm>
        </p:grpSpPr>
        <p:sp>
          <p:nvSpPr>
            <p:cNvPr id="90" name="object 7">
              <a:extLst>
                <a:ext uri="{FF2B5EF4-FFF2-40B4-BE49-F238E27FC236}">
                  <a16:creationId xmlns:a16="http://schemas.microsoft.com/office/drawing/2014/main" id="{2DF93DF1-4748-1B92-AE22-CD3AB2FB7398}"/>
                </a:ext>
              </a:extLst>
            </p:cNvPr>
            <p:cNvSpPr/>
            <p:nvPr/>
          </p:nvSpPr>
          <p:spPr>
            <a:xfrm>
              <a:off x="4527041" y="2195322"/>
              <a:ext cx="2438400" cy="875030"/>
            </a:xfrm>
            <a:custGeom>
              <a:avLst/>
              <a:gdLst/>
              <a:ahLst/>
              <a:cxnLst/>
              <a:rect l="l" t="t" r="r" b="b"/>
              <a:pathLst>
                <a:path w="2438400" h="875030">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91" name="object 8">
              <a:extLst>
                <a:ext uri="{FF2B5EF4-FFF2-40B4-BE49-F238E27FC236}">
                  <a16:creationId xmlns:a16="http://schemas.microsoft.com/office/drawing/2014/main" id="{61BE04DF-E289-569F-A7E5-3CFD76C32610}"/>
                </a:ext>
              </a:extLst>
            </p:cNvPr>
            <p:cNvSpPr/>
            <p:nvPr/>
          </p:nvSpPr>
          <p:spPr>
            <a:xfrm>
              <a:off x="4527041" y="2195322"/>
              <a:ext cx="2438400" cy="875030"/>
            </a:xfrm>
            <a:custGeom>
              <a:avLst/>
              <a:gdLst/>
              <a:ahLst/>
              <a:cxnLst/>
              <a:rect l="l" t="t" r="r" b="b"/>
              <a:pathLst>
                <a:path w="2438400" h="875030">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sp>
        <p:nvSpPr>
          <p:cNvPr id="92" name="object 9">
            <a:extLst>
              <a:ext uri="{FF2B5EF4-FFF2-40B4-BE49-F238E27FC236}">
                <a16:creationId xmlns:a16="http://schemas.microsoft.com/office/drawing/2014/main" id="{4F4EE431-591D-C1EA-7071-963DBF107A64}"/>
              </a:ext>
            </a:extLst>
          </p:cNvPr>
          <p:cNvSpPr txBox="1"/>
          <p:nvPr/>
        </p:nvSpPr>
        <p:spPr>
          <a:xfrm>
            <a:off x="4867402" y="1696930"/>
            <a:ext cx="1754505" cy="546735"/>
          </a:xfrm>
          <a:prstGeom prst="rect">
            <a:avLst/>
          </a:prstGeom>
        </p:spPr>
        <p:txBody>
          <a:bodyPr vert="horz" wrap="square" lIns="0" tIns="43815" rIns="0" bIns="0" rtlCol="0">
            <a:spAutoFit/>
          </a:bodyPr>
          <a:lstStyle/>
          <a:p>
            <a:pPr marL="253365" marR="5080" indent="-241300">
              <a:lnSpc>
                <a:spcPts val="1939"/>
              </a:lnSpc>
              <a:spcBef>
                <a:spcPts val="345"/>
              </a:spcBef>
            </a:pPr>
            <a:r>
              <a:rPr lang="zh-CN" altLang="en-US" sz="1800" spc="-30" dirty="0">
                <a:latin typeface="Arial"/>
                <a:cs typeface="Arial"/>
              </a:rPr>
              <a:t>      </a:t>
            </a:r>
            <a:r>
              <a:rPr sz="1800" spc="-30" dirty="0" err="1">
                <a:latin typeface="Arial"/>
                <a:cs typeface="Arial"/>
              </a:rPr>
              <a:t>MemTable</a:t>
            </a:r>
            <a:r>
              <a:rPr sz="1800" spc="-30" dirty="0">
                <a:latin typeface="Arial"/>
                <a:cs typeface="Arial"/>
              </a:rPr>
              <a:t>  </a:t>
            </a:r>
            <a:r>
              <a:rPr sz="1800" dirty="0">
                <a:latin typeface="Arial"/>
                <a:cs typeface="Arial"/>
              </a:rPr>
              <a:t>Bloom</a:t>
            </a:r>
            <a:r>
              <a:rPr sz="1800" spc="-130" dirty="0">
                <a:latin typeface="Arial"/>
                <a:cs typeface="Arial"/>
              </a:rPr>
              <a:t> </a:t>
            </a:r>
            <a:r>
              <a:rPr sz="1800" spc="45" dirty="0">
                <a:latin typeface="Arial"/>
                <a:cs typeface="Arial"/>
              </a:rPr>
              <a:t>Filter</a:t>
            </a:r>
            <a:endParaRPr sz="1800" dirty="0">
              <a:latin typeface="Arial"/>
              <a:cs typeface="Arial"/>
            </a:endParaRPr>
          </a:p>
        </p:txBody>
      </p:sp>
      <p:grpSp>
        <p:nvGrpSpPr>
          <p:cNvPr id="93" name="object 10">
            <a:extLst>
              <a:ext uri="{FF2B5EF4-FFF2-40B4-BE49-F238E27FC236}">
                <a16:creationId xmlns:a16="http://schemas.microsoft.com/office/drawing/2014/main" id="{1FF77027-7413-F3B9-6168-EC1EF5F538BF}"/>
              </a:ext>
            </a:extLst>
          </p:cNvPr>
          <p:cNvGrpSpPr/>
          <p:nvPr/>
        </p:nvGrpSpPr>
        <p:grpSpPr>
          <a:xfrm>
            <a:off x="4527740" y="3160287"/>
            <a:ext cx="2616835" cy="1054735"/>
            <a:chOff x="4527740" y="3799268"/>
            <a:chExt cx="2616835" cy="1054735"/>
          </a:xfrm>
        </p:grpSpPr>
        <p:sp>
          <p:nvSpPr>
            <p:cNvPr id="94" name="object 11">
              <a:extLst>
                <a:ext uri="{FF2B5EF4-FFF2-40B4-BE49-F238E27FC236}">
                  <a16:creationId xmlns:a16="http://schemas.microsoft.com/office/drawing/2014/main" id="{6A1C456D-F8C5-8800-DCB2-59E9FD262DC2}"/>
                </a:ext>
              </a:extLst>
            </p:cNvPr>
            <p:cNvSpPr/>
            <p:nvPr/>
          </p:nvSpPr>
          <p:spPr>
            <a:xfrm>
              <a:off x="4540758" y="38122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95" name="object 12">
              <a:extLst>
                <a:ext uri="{FF2B5EF4-FFF2-40B4-BE49-F238E27FC236}">
                  <a16:creationId xmlns:a16="http://schemas.microsoft.com/office/drawing/2014/main" id="{54C62749-801F-47B7-BB9F-4B6A7C7D6A81}"/>
                </a:ext>
              </a:extLst>
            </p:cNvPr>
            <p:cNvSpPr/>
            <p:nvPr/>
          </p:nvSpPr>
          <p:spPr>
            <a:xfrm>
              <a:off x="4540758" y="38122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sp>
          <p:nvSpPr>
            <p:cNvPr id="96" name="object 13">
              <a:extLst>
                <a:ext uri="{FF2B5EF4-FFF2-40B4-BE49-F238E27FC236}">
                  <a16:creationId xmlns:a16="http://schemas.microsoft.com/office/drawing/2014/main" id="{294F1A04-C709-1876-BA87-5438A84EA9B0}"/>
                </a:ext>
              </a:extLst>
            </p:cNvPr>
            <p:cNvSpPr/>
            <p:nvPr/>
          </p:nvSpPr>
          <p:spPr>
            <a:xfrm>
              <a:off x="4693158" y="3964686"/>
              <a:ext cx="2438400" cy="876300"/>
            </a:xfrm>
            <a:custGeom>
              <a:avLst/>
              <a:gdLst/>
              <a:ahLst/>
              <a:cxnLst/>
              <a:rect l="l" t="t" r="r" b="b"/>
              <a:pathLst>
                <a:path w="2438400" h="876300">
                  <a:moveTo>
                    <a:pt x="2292350" y="0"/>
                  </a:moveTo>
                  <a:lnTo>
                    <a:pt x="146050" y="0"/>
                  </a:lnTo>
                  <a:lnTo>
                    <a:pt x="99888" y="7446"/>
                  </a:lnTo>
                  <a:lnTo>
                    <a:pt x="59796" y="28180"/>
                  </a:lnTo>
                  <a:lnTo>
                    <a:pt x="28180" y="59796"/>
                  </a:lnTo>
                  <a:lnTo>
                    <a:pt x="7446" y="99888"/>
                  </a:lnTo>
                  <a:lnTo>
                    <a:pt x="0" y="146050"/>
                  </a:lnTo>
                  <a:lnTo>
                    <a:pt x="0" y="730237"/>
                  </a:lnTo>
                  <a:lnTo>
                    <a:pt x="7446" y="776405"/>
                  </a:lnTo>
                  <a:lnTo>
                    <a:pt x="28180" y="816500"/>
                  </a:lnTo>
                  <a:lnTo>
                    <a:pt x="59796" y="848119"/>
                  </a:lnTo>
                  <a:lnTo>
                    <a:pt x="99888" y="868853"/>
                  </a:lnTo>
                  <a:lnTo>
                    <a:pt x="146050" y="876300"/>
                  </a:lnTo>
                  <a:lnTo>
                    <a:pt x="2292350" y="876300"/>
                  </a:lnTo>
                  <a:lnTo>
                    <a:pt x="2338511" y="868853"/>
                  </a:lnTo>
                  <a:lnTo>
                    <a:pt x="2378603" y="848119"/>
                  </a:lnTo>
                  <a:lnTo>
                    <a:pt x="2410219" y="816500"/>
                  </a:lnTo>
                  <a:lnTo>
                    <a:pt x="2430953" y="776405"/>
                  </a:lnTo>
                  <a:lnTo>
                    <a:pt x="2438400" y="730237"/>
                  </a:lnTo>
                  <a:lnTo>
                    <a:pt x="2438400" y="146050"/>
                  </a:lnTo>
                  <a:lnTo>
                    <a:pt x="2430953" y="99888"/>
                  </a:lnTo>
                  <a:lnTo>
                    <a:pt x="2410219" y="59796"/>
                  </a:lnTo>
                  <a:lnTo>
                    <a:pt x="2378603" y="28180"/>
                  </a:lnTo>
                  <a:lnTo>
                    <a:pt x="2338511" y="7446"/>
                  </a:lnTo>
                  <a:lnTo>
                    <a:pt x="2292350" y="0"/>
                  </a:lnTo>
                  <a:close/>
                </a:path>
              </a:pathLst>
            </a:custGeom>
            <a:solidFill>
              <a:srgbClr val="92D050"/>
            </a:solidFill>
          </p:spPr>
          <p:txBody>
            <a:bodyPr wrap="square" lIns="0" tIns="0" rIns="0" bIns="0" rtlCol="0"/>
            <a:lstStyle/>
            <a:p>
              <a:endParaRPr/>
            </a:p>
          </p:txBody>
        </p:sp>
        <p:sp>
          <p:nvSpPr>
            <p:cNvPr id="97" name="object 14">
              <a:extLst>
                <a:ext uri="{FF2B5EF4-FFF2-40B4-BE49-F238E27FC236}">
                  <a16:creationId xmlns:a16="http://schemas.microsoft.com/office/drawing/2014/main" id="{45C423E2-9C36-AB21-9381-6C7DB3863A3D}"/>
                </a:ext>
              </a:extLst>
            </p:cNvPr>
            <p:cNvSpPr/>
            <p:nvPr/>
          </p:nvSpPr>
          <p:spPr>
            <a:xfrm>
              <a:off x="4693158" y="3964686"/>
              <a:ext cx="2438400" cy="876300"/>
            </a:xfrm>
            <a:custGeom>
              <a:avLst/>
              <a:gdLst/>
              <a:ahLst/>
              <a:cxnLst/>
              <a:rect l="l" t="t" r="r" b="b"/>
              <a:pathLst>
                <a:path w="2438400" h="876300">
                  <a:moveTo>
                    <a:pt x="0" y="146050"/>
                  </a:moveTo>
                  <a:lnTo>
                    <a:pt x="7446" y="99888"/>
                  </a:lnTo>
                  <a:lnTo>
                    <a:pt x="28180" y="59796"/>
                  </a:lnTo>
                  <a:lnTo>
                    <a:pt x="59796" y="28180"/>
                  </a:lnTo>
                  <a:lnTo>
                    <a:pt x="99888" y="7446"/>
                  </a:lnTo>
                  <a:lnTo>
                    <a:pt x="146050" y="0"/>
                  </a:lnTo>
                  <a:lnTo>
                    <a:pt x="2292350" y="0"/>
                  </a:lnTo>
                  <a:lnTo>
                    <a:pt x="2338511" y="7446"/>
                  </a:lnTo>
                  <a:lnTo>
                    <a:pt x="2378603" y="28180"/>
                  </a:lnTo>
                  <a:lnTo>
                    <a:pt x="2410219" y="59796"/>
                  </a:lnTo>
                  <a:lnTo>
                    <a:pt x="2430953" y="99888"/>
                  </a:lnTo>
                  <a:lnTo>
                    <a:pt x="2438400" y="146050"/>
                  </a:lnTo>
                  <a:lnTo>
                    <a:pt x="2438400" y="730237"/>
                  </a:lnTo>
                  <a:lnTo>
                    <a:pt x="2430953" y="776405"/>
                  </a:lnTo>
                  <a:lnTo>
                    <a:pt x="2410219" y="816500"/>
                  </a:lnTo>
                  <a:lnTo>
                    <a:pt x="2378603" y="848119"/>
                  </a:lnTo>
                  <a:lnTo>
                    <a:pt x="2338511" y="868853"/>
                  </a:lnTo>
                  <a:lnTo>
                    <a:pt x="2292350" y="876300"/>
                  </a:lnTo>
                  <a:lnTo>
                    <a:pt x="146050" y="876300"/>
                  </a:lnTo>
                  <a:lnTo>
                    <a:pt x="99888" y="868853"/>
                  </a:lnTo>
                  <a:lnTo>
                    <a:pt x="59796" y="848119"/>
                  </a:lnTo>
                  <a:lnTo>
                    <a:pt x="28180" y="816500"/>
                  </a:lnTo>
                  <a:lnTo>
                    <a:pt x="7446" y="776405"/>
                  </a:lnTo>
                  <a:lnTo>
                    <a:pt x="0" y="730237"/>
                  </a:lnTo>
                  <a:lnTo>
                    <a:pt x="0" y="146050"/>
                  </a:lnTo>
                  <a:close/>
                </a:path>
              </a:pathLst>
            </a:custGeom>
            <a:ln w="25908">
              <a:solidFill>
                <a:srgbClr val="AA4443"/>
              </a:solidFill>
            </a:ln>
          </p:spPr>
          <p:txBody>
            <a:bodyPr wrap="square" lIns="0" tIns="0" rIns="0" bIns="0" rtlCol="0"/>
            <a:lstStyle/>
            <a:p>
              <a:endParaRPr/>
            </a:p>
          </p:txBody>
        </p:sp>
      </p:grpSp>
      <p:sp>
        <p:nvSpPr>
          <p:cNvPr id="98" name="object 15">
            <a:extLst>
              <a:ext uri="{FF2B5EF4-FFF2-40B4-BE49-F238E27FC236}">
                <a16:creationId xmlns:a16="http://schemas.microsoft.com/office/drawing/2014/main" id="{ED8E416A-4932-F2C3-0B4F-1C44D2AE207F}"/>
              </a:ext>
            </a:extLst>
          </p:cNvPr>
          <p:cNvSpPr txBox="1"/>
          <p:nvPr/>
        </p:nvSpPr>
        <p:spPr>
          <a:xfrm>
            <a:off x="4819637" y="3438074"/>
            <a:ext cx="2267383" cy="289823"/>
          </a:xfrm>
          <a:prstGeom prst="rect">
            <a:avLst/>
          </a:prstGeom>
        </p:spPr>
        <p:txBody>
          <a:bodyPr vert="horz" wrap="square" lIns="0" tIns="12700" rIns="0" bIns="0" rtlCol="0">
            <a:spAutoFit/>
          </a:bodyPr>
          <a:lstStyle/>
          <a:p>
            <a:pPr marL="38100">
              <a:lnSpc>
                <a:spcPct val="100000"/>
              </a:lnSpc>
              <a:spcBef>
                <a:spcPts val="100"/>
              </a:spcBef>
            </a:pPr>
            <a:r>
              <a:rPr lang="en-US" altLang="zh-CN" sz="2700" baseline="-7716" dirty="0">
                <a:latin typeface="Arial" panose="020B0604020202020204" pitchFamily="34" charset="0"/>
                <a:cs typeface="Arial" panose="020B0604020202020204" pitchFamily="34" charset="0"/>
              </a:rPr>
              <a:t>Immutable</a:t>
            </a:r>
            <a:r>
              <a:rPr lang="zh-CN" altLang="en-US" sz="2700" baseline="-7716" dirty="0">
                <a:latin typeface="Arial" panose="020B0604020202020204" pitchFamily="34" charset="0"/>
                <a:cs typeface="Arial" panose="020B0604020202020204" pitchFamily="34" charset="0"/>
              </a:rPr>
              <a:t> </a:t>
            </a:r>
            <a:r>
              <a:rPr lang="en-US" altLang="zh-CN" sz="2700" baseline="-7716" dirty="0" err="1">
                <a:latin typeface="Arial" panose="020B0604020202020204" pitchFamily="34" charset="0"/>
                <a:cs typeface="Arial" panose="020B0604020202020204" pitchFamily="34" charset="0"/>
              </a:rPr>
              <a:t>MemTable</a:t>
            </a:r>
            <a:endParaRPr sz="2700" baseline="-7716" dirty="0">
              <a:latin typeface="Arial" panose="020B0604020202020204" pitchFamily="34" charset="0"/>
              <a:cs typeface="Arial" panose="020B0604020202020204" pitchFamily="34" charset="0"/>
            </a:endParaRPr>
          </a:p>
        </p:txBody>
      </p:sp>
      <p:sp>
        <p:nvSpPr>
          <p:cNvPr id="99" name="object 16">
            <a:extLst>
              <a:ext uri="{FF2B5EF4-FFF2-40B4-BE49-F238E27FC236}">
                <a16:creationId xmlns:a16="http://schemas.microsoft.com/office/drawing/2014/main" id="{EA4998C2-1370-DBFE-51F5-DFDF938FCEDE}"/>
              </a:ext>
            </a:extLst>
          </p:cNvPr>
          <p:cNvSpPr txBox="1"/>
          <p:nvPr/>
        </p:nvSpPr>
        <p:spPr>
          <a:xfrm>
            <a:off x="5274462" y="3713918"/>
            <a:ext cx="127190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Arial"/>
                <a:cs typeface="Arial"/>
              </a:rPr>
              <a:t>Bloom</a:t>
            </a:r>
            <a:r>
              <a:rPr sz="1800" spc="-175" dirty="0">
                <a:latin typeface="Arial"/>
                <a:cs typeface="Arial"/>
              </a:rPr>
              <a:t> </a:t>
            </a:r>
            <a:r>
              <a:rPr sz="1800" spc="45" dirty="0">
                <a:latin typeface="Arial"/>
                <a:cs typeface="Arial"/>
              </a:rPr>
              <a:t>Filter</a:t>
            </a:r>
            <a:endParaRPr sz="1800">
              <a:latin typeface="Arial"/>
              <a:cs typeface="Arial"/>
            </a:endParaRPr>
          </a:p>
        </p:txBody>
      </p:sp>
      <p:grpSp>
        <p:nvGrpSpPr>
          <p:cNvPr id="100" name="object 17">
            <a:extLst>
              <a:ext uri="{FF2B5EF4-FFF2-40B4-BE49-F238E27FC236}">
                <a16:creationId xmlns:a16="http://schemas.microsoft.com/office/drawing/2014/main" id="{A7325276-D0C1-F8C5-BFAD-8C810A31955D}"/>
              </a:ext>
            </a:extLst>
          </p:cNvPr>
          <p:cNvGrpSpPr/>
          <p:nvPr/>
        </p:nvGrpSpPr>
        <p:grpSpPr>
          <a:xfrm>
            <a:off x="9354248" y="1650003"/>
            <a:ext cx="926465" cy="722630"/>
            <a:chOff x="9354248" y="2288984"/>
            <a:chExt cx="926465" cy="722630"/>
          </a:xfrm>
        </p:grpSpPr>
        <p:sp>
          <p:nvSpPr>
            <p:cNvPr id="101" name="object 18">
              <a:extLst>
                <a:ext uri="{FF2B5EF4-FFF2-40B4-BE49-F238E27FC236}">
                  <a16:creationId xmlns:a16="http://schemas.microsoft.com/office/drawing/2014/main" id="{C348F301-0661-B039-8802-73970063D01D}"/>
                </a:ext>
              </a:extLst>
            </p:cNvPr>
            <p:cNvSpPr/>
            <p:nvPr/>
          </p:nvSpPr>
          <p:spPr>
            <a:xfrm>
              <a:off x="9367265" y="2302002"/>
              <a:ext cx="896619" cy="696595"/>
            </a:xfrm>
            <a:custGeom>
              <a:avLst/>
              <a:gdLst/>
              <a:ahLst/>
              <a:cxnLst/>
              <a:rect l="l" t="t" r="r" b="b"/>
              <a:pathLst>
                <a:path w="896620" h="696594">
                  <a:moveTo>
                    <a:pt x="448056" y="0"/>
                  </a:moveTo>
                  <a:lnTo>
                    <a:pt x="375377" y="1519"/>
                  </a:lnTo>
                  <a:lnTo>
                    <a:pt x="306433" y="5917"/>
                  </a:lnTo>
                  <a:lnTo>
                    <a:pt x="242146" y="12956"/>
                  </a:lnTo>
                  <a:lnTo>
                    <a:pt x="183437" y="22395"/>
                  </a:lnTo>
                  <a:lnTo>
                    <a:pt x="131230" y="33997"/>
                  </a:lnTo>
                  <a:lnTo>
                    <a:pt x="86447" y="47523"/>
                  </a:lnTo>
                  <a:lnTo>
                    <a:pt x="50010" y="62732"/>
                  </a:lnTo>
                  <a:lnTo>
                    <a:pt x="5864" y="97249"/>
                  </a:lnTo>
                  <a:lnTo>
                    <a:pt x="0" y="116077"/>
                  </a:lnTo>
                  <a:lnTo>
                    <a:pt x="0" y="580389"/>
                  </a:lnTo>
                  <a:lnTo>
                    <a:pt x="22841" y="617080"/>
                  </a:lnTo>
                  <a:lnTo>
                    <a:pt x="86447" y="648944"/>
                  </a:lnTo>
                  <a:lnTo>
                    <a:pt x="131230" y="662470"/>
                  </a:lnTo>
                  <a:lnTo>
                    <a:pt x="183437" y="674072"/>
                  </a:lnTo>
                  <a:lnTo>
                    <a:pt x="242146" y="683511"/>
                  </a:lnTo>
                  <a:lnTo>
                    <a:pt x="306433" y="690550"/>
                  </a:lnTo>
                  <a:lnTo>
                    <a:pt x="375377" y="694948"/>
                  </a:lnTo>
                  <a:lnTo>
                    <a:pt x="448056" y="696467"/>
                  </a:lnTo>
                  <a:lnTo>
                    <a:pt x="520734" y="694948"/>
                  </a:lnTo>
                  <a:lnTo>
                    <a:pt x="589678" y="690550"/>
                  </a:lnTo>
                  <a:lnTo>
                    <a:pt x="653965" y="683511"/>
                  </a:lnTo>
                  <a:lnTo>
                    <a:pt x="712674" y="674072"/>
                  </a:lnTo>
                  <a:lnTo>
                    <a:pt x="764881" y="662470"/>
                  </a:lnTo>
                  <a:lnTo>
                    <a:pt x="809664" y="648944"/>
                  </a:lnTo>
                  <a:lnTo>
                    <a:pt x="846101" y="633735"/>
                  </a:lnTo>
                  <a:lnTo>
                    <a:pt x="890247" y="599218"/>
                  </a:lnTo>
                  <a:lnTo>
                    <a:pt x="896112" y="580389"/>
                  </a:lnTo>
                  <a:lnTo>
                    <a:pt x="896112" y="116077"/>
                  </a:lnTo>
                  <a:lnTo>
                    <a:pt x="873270" y="79387"/>
                  </a:lnTo>
                  <a:lnTo>
                    <a:pt x="809664" y="47523"/>
                  </a:lnTo>
                  <a:lnTo>
                    <a:pt x="764881" y="33997"/>
                  </a:lnTo>
                  <a:lnTo>
                    <a:pt x="712674" y="22395"/>
                  </a:lnTo>
                  <a:lnTo>
                    <a:pt x="653965" y="12956"/>
                  </a:lnTo>
                  <a:lnTo>
                    <a:pt x="589678" y="5917"/>
                  </a:lnTo>
                  <a:lnTo>
                    <a:pt x="520734" y="1519"/>
                  </a:lnTo>
                  <a:lnTo>
                    <a:pt x="448056" y="0"/>
                  </a:lnTo>
                  <a:close/>
                </a:path>
              </a:pathLst>
            </a:custGeom>
            <a:solidFill>
              <a:srgbClr val="92A6C9"/>
            </a:solidFill>
          </p:spPr>
          <p:txBody>
            <a:bodyPr wrap="square" lIns="0" tIns="0" rIns="0" bIns="0" rtlCol="0"/>
            <a:lstStyle/>
            <a:p>
              <a:endParaRPr/>
            </a:p>
          </p:txBody>
        </p:sp>
        <p:sp>
          <p:nvSpPr>
            <p:cNvPr id="102" name="object 19">
              <a:extLst>
                <a:ext uri="{FF2B5EF4-FFF2-40B4-BE49-F238E27FC236}">
                  <a16:creationId xmlns:a16="http://schemas.microsoft.com/office/drawing/2014/main" id="{276F4534-72E9-4883-0D08-10D53067BA9A}"/>
                </a:ext>
              </a:extLst>
            </p:cNvPr>
            <p:cNvSpPr/>
            <p:nvPr/>
          </p:nvSpPr>
          <p:spPr>
            <a:xfrm>
              <a:off x="9367265" y="2418080"/>
              <a:ext cx="887094" cy="116205"/>
            </a:xfrm>
            <a:custGeom>
              <a:avLst/>
              <a:gdLst/>
              <a:ahLst/>
              <a:cxnLst/>
              <a:rect l="l" t="t" r="r" b="b"/>
              <a:pathLst>
                <a:path w="887095" h="116205">
                  <a:moveTo>
                    <a:pt x="886574" y="23939"/>
                  </a:moveTo>
                  <a:lnTo>
                    <a:pt x="838923" y="56792"/>
                  </a:lnTo>
                  <a:lnTo>
                    <a:pt x="801910" y="71217"/>
                  </a:lnTo>
                  <a:lnTo>
                    <a:pt x="757224" y="84020"/>
                  </a:lnTo>
                  <a:lnTo>
                    <a:pt x="705703" y="94981"/>
                  </a:lnTo>
                  <a:lnTo>
                    <a:pt x="648187" y="103885"/>
                  </a:lnTo>
                  <a:lnTo>
                    <a:pt x="585515" y="110514"/>
                  </a:lnTo>
                  <a:lnTo>
                    <a:pt x="518524" y="114650"/>
                  </a:lnTo>
                  <a:lnTo>
                    <a:pt x="448055" y="116077"/>
                  </a:lnTo>
                  <a:lnTo>
                    <a:pt x="375377" y="114558"/>
                  </a:lnTo>
                  <a:lnTo>
                    <a:pt x="306433" y="110160"/>
                  </a:lnTo>
                  <a:lnTo>
                    <a:pt x="242146" y="103121"/>
                  </a:lnTo>
                  <a:lnTo>
                    <a:pt x="183437" y="93682"/>
                  </a:lnTo>
                  <a:lnTo>
                    <a:pt x="131230" y="82080"/>
                  </a:lnTo>
                  <a:lnTo>
                    <a:pt x="86447" y="68554"/>
                  </a:lnTo>
                  <a:lnTo>
                    <a:pt x="50010" y="53345"/>
                  </a:lnTo>
                  <a:lnTo>
                    <a:pt x="5864" y="18828"/>
                  </a:lnTo>
                  <a:lnTo>
                    <a:pt x="0" y="0"/>
                  </a:lnTo>
                </a:path>
              </a:pathLst>
            </a:custGeom>
            <a:ln w="25908">
              <a:solidFill>
                <a:srgbClr val="AA4443"/>
              </a:solidFill>
            </a:ln>
          </p:spPr>
          <p:txBody>
            <a:bodyPr wrap="square" lIns="0" tIns="0" rIns="0" bIns="0" rtlCol="0"/>
            <a:lstStyle/>
            <a:p>
              <a:endParaRPr/>
            </a:p>
          </p:txBody>
        </p:sp>
        <p:sp>
          <p:nvSpPr>
            <p:cNvPr id="103" name="object 20">
              <a:extLst>
                <a:ext uri="{FF2B5EF4-FFF2-40B4-BE49-F238E27FC236}">
                  <a16:creationId xmlns:a16="http://schemas.microsoft.com/office/drawing/2014/main" id="{05E0C8AC-2D6C-4B26-7232-75F360E7D04D}"/>
                </a:ext>
              </a:extLst>
            </p:cNvPr>
            <p:cNvSpPr/>
            <p:nvPr/>
          </p:nvSpPr>
          <p:spPr>
            <a:xfrm>
              <a:off x="10182986" y="2441905"/>
              <a:ext cx="84455" cy="89535"/>
            </a:xfrm>
            <a:custGeom>
              <a:avLst/>
              <a:gdLst/>
              <a:ahLst/>
              <a:cxnLst/>
              <a:rect l="l" t="t" r="r" b="b"/>
              <a:pathLst>
                <a:path w="84454" h="89535">
                  <a:moveTo>
                    <a:pt x="0" y="55422"/>
                  </a:moveTo>
                  <a:lnTo>
                    <a:pt x="70891" y="0"/>
                  </a:lnTo>
                  <a:lnTo>
                    <a:pt x="84239" y="88988"/>
                  </a:lnTo>
                </a:path>
              </a:pathLst>
            </a:custGeom>
            <a:ln w="25907">
              <a:solidFill>
                <a:srgbClr val="AA4443"/>
              </a:solidFill>
            </a:ln>
          </p:spPr>
          <p:txBody>
            <a:bodyPr wrap="square" lIns="0" tIns="0" rIns="0" bIns="0" rtlCol="0"/>
            <a:lstStyle/>
            <a:p>
              <a:endParaRPr/>
            </a:p>
          </p:txBody>
        </p:sp>
        <p:sp>
          <p:nvSpPr>
            <p:cNvPr id="104" name="object 21">
              <a:extLst>
                <a:ext uri="{FF2B5EF4-FFF2-40B4-BE49-F238E27FC236}">
                  <a16:creationId xmlns:a16="http://schemas.microsoft.com/office/drawing/2014/main" id="{4FB26A6B-DFEA-4560-4FBA-C48308694A28}"/>
                </a:ext>
              </a:extLst>
            </p:cNvPr>
            <p:cNvSpPr/>
            <p:nvPr/>
          </p:nvSpPr>
          <p:spPr>
            <a:xfrm>
              <a:off x="9367265" y="2302002"/>
              <a:ext cx="896619" cy="696595"/>
            </a:xfrm>
            <a:custGeom>
              <a:avLst/>
              <a:gdLst/>
              <a:ahLst/>
              <a:cxnLst/>
              <a:rect l="l" t="t" r="r" b="b"/>
              <a:pathLst>
                <a:path w="896620" h="696594">
                  <a:moveTo>
                    <a:pt x="0" y="116077"/>
                  </a:moveTo>
                  <a:lnTo>
                    <a:pt x="22841" y="79387"/>
                  </a:lnTo>
                  <a:lnTo>
                    <a:pt x="86447" y="47523"/>
                  </a:lnTo>
                  <a:lnTo>
                    <a:pt x="131230" y="33997"/>
                  </a:lnTo>
                  <a:lnTo>
                    <a:pt x="183437" y="22395"/>
                  </a:lnTo>
                  <a:lnTo>
                    <a:pt x="242146" y="12956"/>
                  </a:lnTo>
                  <a:lnTo>
                    <a:pt x="306433" y="5917"/>
                  </a:lnTo>
                  <a:lnTo>
                    <a:pt x="375377" y="1519"/>
                  </a:lnTo>
                  <a:lnTo>
                    <a:pt x="448056" y="0"/>
                  </a:lnTo>
                  <a:lnTo>
                    <a:pt x="520734" y="1519"/>
                  </a:lnTo>
                  <a:lnTo>
                    <a:pt x="589678" y="5917"/>
                  </a:lnTo>
                  <a:lnTo>
                    <a:pt x="653965" y="12956"/>
                  </a:lnTo>
                  <a:lnTo>
                    <a:pt x="712674" y="22395"/>
                  </a:lnTo>
                  <a:lnTo>
                    <a:pt x="764881" y="33997"/>
                  </a:lnTo>
                  <a:lnTo>
                    <a:pt x="809664" y="47523"/>
                  </a:lnTo>
                  <a:lnTo>
                    <a:pt x="846101" y="62732"/>
                  </a:lnTo>
                  <a:lnTo>
                    <a:pt x="890247" y="97249"/>
                  </a:lnTo>
                  <a:lnTo>
                    <a:pt x="896112" y="116077"/>
                  </a:lnTo>
                  <a:lnTo>
                    <a:pt x="896112" y="580389"/>
                  </a:lnTo>
                  <a:lnTo>
                    <a:pt x="873270" y="617080"/>
                  </a:lnTo>
                  <a:lnTo>
                    <a:pt x="809664" y="648944"/>
                  </a:lnTo>
                  <a:lnTo>
                    <a:pt x="764881" y="662470"/>
                  </a:lnTo>
                  <a:lnTo>
                    <a:pt x="712674" y="674072"/>
                  </a:lnTo>
                  <a:lnTo>
                    <a:pt x="653965" y="683511"/>
                  </a:lnTo>
                  <a:lnTo>
                    <a:pt x="589678" y="690550"/>
                  </a:lnTo>
                  <a:lnTo>
                    <a:pt x="520734" y="694948"/>
                  </a:lnTo>
                  <a:lnTo>
                    <a:pt x="448056" y="696467"/>
                  </a:lnTo>
                  <a:lnTo>
                    <a:pt x="375377" y="694948"/>
                  </a:lnTo>
                  <a:lnTo>
                    <a:pt x="306433" y="690550"/>
                  </a:lnTo>
                  <a:lnTo>
                    <a:pt x="242146" y="683511"/>
                  </a:lnTo>
                  <a:lnTo>
                    <a:pt x="183437" y="674072"/>
                  </a:lnTo>
                  <a:lnTo>
                    <a:pt x="131230" y="662470"/>
                  </a:lnTo>
                  <a:lnTo>
                    <a:pt x="86447" y="648944"/>
                  </a:lnTo>
                  <a:lnTo>
                    <a:pt x="50010" y="633735"/>
                  </a:lnTo>
                  <a:lnTo>
                    <a:pt x="5864" y="599218"/>
                  </a:lnTo>
                  <a:lnTo>
                    <a:pt x="0" y="580389"/>
                  </a:lnTo>
                  <a:lnTo>
                    <a:pt x="0" y="116077"/>
                  </a:lnTo>
                  <a:close/>
                </a:path>
              </a:pathLst>
            </a:custGeom>
            <a:ln w="25908">
              <a:solidFill>
                <a:srgbClr val="AA4443"/>
              </a:solidFill>
            </a:ln>
          </p:spPr>
          <p:txBody>
            <a:bodyPr wrap="square" lIns="0" tIns="0" rIns="0" bIns="0" rtlCol="0"/>
            <a:lstStyle/>
            <a:p>
              <a:endParaRPr/>
            </a:p>
          </p:txBody>
        </p:sp>
      </p:grpSp>
      <p:sp>
        <p:nvSpPr>
          <p:cNvPr id="105" name="object 22">
            <a:extLst>
              <a:ext uri="{FF2B5EF4-FFF2-40B4-BE49-F238E27FC236}">
                <a16:creationId xmlns:a16="http://schemas.microsoft.com/office/drawing/2014/main" id="{34C858B2-9FD4-7D93-3EF3-CD00A07C3FC2}"/>
              </a:ext>
            </a:extLst>
          </p:cNvPr>
          <p:cNvSpPr txBox="1"/>
          <p:nvPr/>
        </p:nvSpPr>
        <p:spPr>
          <a:xfrm>
            <a:off x="9576689" y="1895723"/>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106" name="object 23">
            <a:extLst>
              <a:ext uri="{FF2B5EF4-FFF2-40B4-BE49-F238E27FC236}">
                <a16:creationId xmlns:a16="http://schemas.microsoft.com/office/drawing/2014/main" id="{433816F4-C871-9C85-AE0B-A5391995966C}"/>
              </a:ext>
            </a:extLst>
          </p:cNvPr>
          <p:cNvGrpSpPr/>
          <p:nvPr/>
        </p:nvGrpSpPr>
        <p:grpSpPr>
          <a:xfrm>
            <a:off x="9291764" y="3248679"/>
            <a:ext cx="926465" cy="721360"/>
            <a:chOff x="9291764" y="3887660"/>
            <a:chExt cx="926465" cy="721360"/>
          </a:xfrm>
        </p:grpSpPr>
        <p:sp>
          <p:nvSpPr>
            <p:cNvPr id="107" name="object 24">
              <a:extLst>
                <a:ext uri="{FF2B5EF4-FFF2-40B4-BE49-F238E27FC236}">
                  <a16:creationId xmlns:a16="http://schemas.microsoft.com/office/drawing/2014/main" id="{4FA46AA3-3BD0-6461-EB88-7D9FBCA770F1}"/>
                </a:ext>
              </a:extLst>
            </p:cNvPr>
            <p:cNvSpPr/>
            <p:nvPr/>
          </p:nvSpPr>
          <p:spPr>
            <a:xfrm>
              <a:off x="9304782" y="39006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108" name="object 25">
              <a:extLst>
                <a:ext uri="{FF2B5EF4-FFF2-40B4-BE49-F238E27FC236}">
                  <a16:creationId xmlns:a16="http://schemas.microsoft.com/office/drawing/2014/main" id="{88A4677F-EAE9-8871-BADF-A41316630598}"/>
                </a:ext>
              </a:extLst>
            </p:cNvPr>
            <p:cNvSpPr/>
            <p:nvPr/>
          </p:nvSpPr>
          <p:spPr>
            <a:xfrm>
              <a:off x="9304782" y="40165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109" name="object 26">
              <a:extLst>
                <a:ext uri="{FF2B5EF4-FFF2-40B4-BE49-F238E27FC236}">
                  <a16:creationId xmlns:a16="http://schemas.microsoft.com/office/drawing/2014/main" id="{1C691BA8-4220-B3E6-9D6B-D461DEEECBF1}"/>
                </a:ext>
              </a:extLst>
            </p:cNvPr>
            <p:cNvSpPr/>
            <p:nvPr/>
          </p:nvSpPr>
          <p:spPr>
            <a:xfrm>
              <a:off x="10120452" y="40403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110" name="object 27">
              <a:extLst>
                <a:ext uri="{FF2B5EF4-FFF2-40B4-BE49-F238E27FC236}">
                  <a16:creationId xmlns:a16="http://schemas.microsoft.com/office/drawing/2014/main" id="{D03F3075-4320-EC8F-B071-27A503C31EB9}"/>
                </a:ext>
              </a:extLst>
            </p:cNvPr>
            <p:cNvSpPr/>
            <p:nvPr/>
          </p:nvSpPr>
          <p:spPr>
            <a:xfrm>
              <a:off x="9304782" y="39006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11" name="object 28">
            <a:extLst>
              <a:ext uri="{FF2B5EF4-FFF2-40B4-BE49-F238E27FC236}">
                <a16:creationId xmlns:a16="http://schemas.microsoft.com/office/drawing/2014/main" id="{33275459-929E-5CF6-6FD3-EFB85A698546}"/>
              </a:ext>
            </a:extLst>
          </p:cNvPr>
          <p:cNvSpPr txBox="1"/>
          <p:nvPr/>
        </p:nvSpPr>
        <p:spPr>
          <a:xfrm>
            <a:off x="9513671" y="3493637"/>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112" name="object 29">
            <a:extLst>
              <a:ext uri="{FF2B5EF4-FFF2-40B4-BE49-F238E27FC236}">
                <a16:creationId xmlns:a16="http://schemas.microsoft.com/office/drawing/2014/main" id="{95BEDF20-E5FD-4F35-4AB4-C61CA4C3F341}"/>
              </a:ext>
            </a:extLst>
          </p:cNvPr>
          <p:cNvGrpSpPr/>
          <p:nvPr/>
        </p:nvGrpSpPr>
        <p:grpSpPr>
          <a:xfrm>
            <a:off x="9444164" y="3401079"/>
            <a:ext cx="926465" cy="721360"/>
            <a:chOff x="9444164" y="4040060"/>
            <a:chExt cx="926465" cy="721360"/>
          </a:xfrm>
        </p:grpSpPr>
        <p:sp>
          <p:nvSpPr>
            <p:cNvPr id="113" name="object 30">
              <a:extLst>
                <a:ext uri="{FF2B5EF4-FFF2-40B4-BE49-F238E27FC236}">
                  <a16:creationId xmlns:a16="http://schemas.microsoft.com/office/drawing/2014/main" id="{3B7BD283-D40A-2BE7-F1CB-FE0632417585}"/>
                </a:ext>
              </a:extLst>
            </p:cNvPr>
            <p:cNvSpPr/>
            <p:nvPr/>
          </p:nvSpPr>
          <p:spPr>
            <a:xfrm>
              <a:off x="9457182" y="405307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114" name="object 31">
              <a:extLst>
                <a:ext uri="{FF2B5EF4-FFF2-40B4-BE49-F238E27FC236}">
                  <a16:creationId xmlns:a16="http://schemas.microsoft.com/office/drawing/2014/main" id="{91A39C84-9289-C583-2832-DF7D2EFAE49B}"/>
                </a:ext>
              </a:extLst>
            </p:cNvPr>
            <p:cNvSpPr/>
            <p:nvPr/>
          </p:nvSpPr>
          <p:spPr>
            <a:xfrm>
              <a:off x="9457182" y="416890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115" name="object 32">
              <a:extLst>
                <a:ext uri="{FF2B5EF4-FFF2-40B4-BE49-F238E27FC236}">
                  <a16:creationId xmlns:a16="http://schemas.microsoft.com/office/drawing/2014/main" id="{9EA9610A-4B8E-BFCF-45D2-704BE5C2BBB1}"/>
                </a:ext>
              </a:extLst>
            </p:cNvPr>
            <p:cNvSpPr/>
            <p:nvPr/>
          </p:nvSpPr>
          <p:spPr>
            <a:xfrm>
              <a:off x="10272852" y="419272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116" name="object 33">
              <a:extLst>
                <a:ext uri="{FF2B5EF4-FFF2-40B4-BE49-F238E27FC236}">
                  <a16:creationId xmlns:a16="http://schemas.microsoft.com/office/drawing/2014/main" id="{F9D8B6FB-1F50-CFD1-398B-2D1A357B0C99}"/>
                </a:ext>
              </a:extLst>
            </p:cNvPr>
            <p:cNvSpPr/>
            <p:nvPr/>
          </p:nvSpPr>
          <p:spPr>
            <a:xfrm>
              <a:off x="9457182" y="405307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17" name="object 34">
            <a:extLst>
              <a:ext uri="{FF2B5EF4-FFF2-40B4-BE49-F238E27FC236}">
                <a16:creationId xmlns:a16="http://schemas.microsoft.com/office/drawing/2014/main" id="{3DD54108-9114-A56A-31AD-98A0E024F9BF}"/>
              </a:ext>
            </a:extLst>
          </p:cNvPr>
          <p:cNvSpPr txBox="1"/>
          <p:nvPr/>
        </p:nvSpPr>
        <p:spPr>
          <a:xfrm>
            <a:off x="9666071" y="3646037"/>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118" name="object 35">
            <a:extLst>
              <a:ext uri="{FF2B5EF4-FFF2-40B4-BE49-F238E27FC236}">
                <a16:creationId xmlns:a16="http://schemas.microsoft.com/office/drawing/2014/main" id="{E79F9AEB-B678-3916-568F-A9E16F294185}"/>
              </a:ext>
            </a:extLst>
          </p:cNvPr>
          <p:cNvGrpSpPr/>
          <p:nvPr/>
        </p:nvGrpSpPr>
        <p:grpSpPr>
          <a:xfrm>
            <a:off x="2516123" y="2023383"/>
            <a:ext cx="7439025" cy="4831715"/>
            <a:chOff x="2516123" y="2662364"/>
            <a:chExt cx="7439025" cy="4831715"/>
          </a:xfrm>
        </p:grpSpPr>
        <p:sp>
          <p:nvSpPr>
            <p:cNvPr id="119" name="object 36">
              <a:extLst>
                <a:ext uri="{FF2B5EF4-FFF2-40B4-BE49-F238E27FC236}">
                  <a16:creationId xmlns:a16="http://schemas.microsoft.com/office/drawing/2014/main" id="{9A9C9383-1A6F-71A4-D23D-48027C766B07}"/>
                </a:ext>
              </a:extLst>
            </p:cNvPr>
            <p:cNvSpPr/>
            <p:nvPr/>
          </p:nvSpPr>
          <p:spPr>
            <a:xfrm>
              <a:off x="6965441" y="2675382"/>
              <a:ext cx="2402840" cy="17780"/>
            </a:xfrm>
            <a:custGeom>
              <a:avLst/>
              <a:gdLst/>
              <a:ahLst/>
              <a:cxnLst/>
              <a:rect l="l" t="t" r="r" b="b"/>
              <a:pathLst>
                <a:path w="2402840" h="17780">
                  <a:moveTo>
                    <a:pt x="0" y="0"/>
                  </a:moveTo>
                  <a:lnTo>
                    <a:pt x="2402560" y="17399"/>
                  </a:lnTo>
                </a:path>
              </a:pathLst>
            </a:custGeom>
            <a:ln w="25908">
              <a:solidFill>
                <a:srgbClr val="000000"/>
              </a:solidFill>
              <a:prstDash val="lgDash"/>
            </a:ln>
          </p:spPr>
          <p:txBody>
            <a:bodyPr wrap="square" lIns="0" tIns="0" rIns="0" bIns="0" rtlCol="0"/>
            <a:lstStyle/>
            <a:p>
              <a:endParaRPr/>
            </a:p>
          </p:txBody>
        </p:sp>
        <p:sp>
          <p:nvSpPr>
            <p:cNvPr id="120" name="object 37">
              <a:extLst>
                <a:ext uri="{FF2B5EF4-FFF2-40B4-BE49-F238E27FC236}">
                  <a16:creationId xmlns:a16="http://schemas.microsoft.com/office/drawing/2014/main" id="{B1DC8478-9B84-3C31-ABF3-9BE061279B92}"/>
                </a:ext>
              </a:extLst>
            </p:cNvPr>
            <p:cNvSpPr/>
            <p:nvPr/>
          </p:nvSpPr>
          <p:spPr>
            <a:xfrm>
              <a:off x="2516123" y="4058412"/>
              <a:ext cx="1089660" cy="463550"/>
            </a:xfrm>
            <a:custGeom>
              <a:avLst/>
              <a:gdLst/>
              <a:ahLst/>
              <a:cxnLst/>
              <a:rect l="l" t="t" r="r" b="b"/>
              <a:pathLst>
                <a:path w="1089660" h="463550">
                  <a:moveTo>
                    <a:pt x="218401" y="0"/>
                  </a:moveTo>
                  <a:lnTo>
                    <a:pt x="0" y="231648"/>
                  </a:lnTo>
                  <a:lnTo>
                    <a:pt x="218401" y="463296"/>
                  </a:lnTo>
                  <a:lnTo>
                    <a:pt x="218401" y="347472"/>
                  </a:lnTo>
                  <a:lnTo>
                    <a:pt x="1089660" y="347472"/>
                  </a:lnTo>
                  <a:lnTo>
                    <a:pt x="1089660" y="115824"/>
                  </a:lnTo>
                  <a:lnTo>
                    <a:pt x="218401" y="115824"/>
                  </a:lnTo>
                  <a:lnTo>
                    <a:pt x="218401" y="0"/>
                  </a:lnTo>
                  <a:close/>
                </a:path>
              </a:pathLst>
            </a:custGeom>
            <a:solidFill>
              <a:srgbClr val="6C9048"/>
            </a:solidFill>
          </p:spPr>
          <p:txBody>
            <a:bodyPr wrap="square" lIns="0" tIns="0" rIns="0" bIns="0" rtlCol="0"/>
            <a:lstStyle/>
            <a:p>
              <a:endParaRPr/>
            </a:p>
          </p:txBody>
        </p:sp>
        <p:sp>
          <p:nvSpPr>
            <p:cNvPr id="121" name="object 38">
              <a:extLst>
                <a:ext uri="{FF2B5EF4-FFF2-40B4-BE49-F238E27FC236}">
                  <a16:creationId xmlns:a16="http://schemas.microsoft.com/office/drawing/2014/main" id="{B84BB554-6325-0107-54C5-79921F240BC2}"/>
                </a:ext>
              </a:extLst>
            </p:cNvPr>
            <p:cNvSpPr/>
            <p:nvPr/>
          </p:nvSpPr>
          <p:spPr>
            <a:xfrm>
              <a:off x="6431279" y="5257800"/>
              <a:ext cx="3523615" cy="2235835"/>
            </a:xfrm>
            <a:custGeom>
              <a:avLst/>
              <a:gdLst/>
              <a:ahLst/>
              <a:cxnLst/>
              <a:rect l="l" t="t" r="r" b="b"/>
              <a:pathLst>
                <a:path w="3523615" h="2235834">
                  <a:moveTo>
                    <a:pt x="3150857" y="0"/>
                  </a:moveTo>
                  <a:lnTo>
                    <a:pt x="372630" y="0"/>
                  </a:lnTo>
                  <a:lnTo>
                    <a:pt x="325887" y="2903"/>
                  </a:lnTo>
                  <a:lnTo>
                    <a:pt x="280877" y="11380"/>
                  </a:lnTo>
                  <a:lnTo>
                    <a:pt x="237949" y="25083"/>
                  </a:lnTo>
                  <a:lnTo>
                    <a:pt x="197452" y="43660"/>
                  </a:lnTo>
                  <a:lnTo>
                    <a:pt x="159736" y="66765"/>
                  </a:lnTo>
                  <a:lnTo>
                    <a:pt x="125149" y="94046"/>
                  </a:lnTo>
                  <a:lnTo>
                    <a:pt x="94041" y="125154"/>
                  </a:lnTo>
                  <a:lnTo>
                    <a:pt x="66761" y="159742"/>
                  </a:lnTo>
                  <a:lnTo>
                    <a:pt x="43658" y="197458"/>
                  </a:lnTo>
                  <a:lnTo>
                    <a:pt x="25081" y="237954"/>
                  </a:lnTo>
                  <a:lnTo>
                    <a:pt x="11380" y="280881"/>
                  </a:lnTo>
                  <a:lnTo>
                    <a:pt x="2903" y="325890"/>
                  </a:lnTo>
                  <a:lnTo>
                    <a:pt x="0" y="372630"/>
                  </a:lnTo>
                  <a:lnTo>
                    <a:pt x="0" y="1863090"/>
                  </a:lnTo>
                  <a:lnTo>
                    <a:pt x="2903" y="1909830"/>
                  </a:lnTo>
                  <a:lnTo>
                    <a:pt x="11380" y="1954838"/>
                  </a:lnTo>
                  <a:lnTo>
                    <a:pt x="25081" y="1997764"/>
                  </a:lnTo>
                  <a:lnTo>
                    <a:pt x="43658" y="2038259"/>
                  </a:lnTo>
                  <a:lnTo>
                    <a:pt x="66761" y="2075974"/>
                  </a:lnTo>
                  <a:lnTo>
                    <a:pt x="94041" y="2110560"/>
                  </a:lnTo>
                  <a:lnTo>
                    <a:pt x="125149" y="2141667"/>
                  </a:lnTo>
                  <a:lnTo>
                    <a:pt x="159736" y="2168947"/>
                  </a:lnTo>
                  <a:lnTo>
                    <a:pt x="197452" y="2192049"/>
                  </a:lnTo>
                  <a:lnTo>
                    <a:pt x="237949" y="2210626"/>
                  </a:lnTo>
                  <a:lnTo>
                    <a:pt x="280877" y="2224327"/>
                  </a:lnTo>
                  <a:lnTo>
                    <a:pt x="325887" y="2232804"/>
                  </a:lnTo>
                  <a:lnTo>
                    <a:pt x="372630" y="2235708"/>
                  </a:lnTo>
                  <a:lnTo>
                    <a:pt x="3150857" y="2235708"/>
                  </a:lnTo>
                  <a:lnTo>
                    <a:pt x="3197600" y="2232804"/>
                  </a:lnTo>
                  <a:lnTo>
                    <a:pt x="3242610" y="2224327"/>
                  </a:lnTo>
                  <a:lnTo>
                    <a:pt x="3285538" y="2210626"/>
                  </a:lnTo>
                  <a:lnTo>
                    <a:pt x="3326035" y="2192049"/>
                  </a:lnTo>
                  <a:lnTo>
                    <a:pt x="3363751" y="2168947"/>
                  </a:lnTo>
                  <a:lnTo>
                    <a:pt x="3398338" y="2141667"/>
                  </a:lnTo>
                  <a:lnTo>
                    <a:pt x="3429446" y="2110560"/>
                  </a:lnTo>
                  <a:lnTo>
                    <a:pt x="3456726" y="2075974"/>
                  </a:lnTo>
                  <a:lnTo>
                    <a:pt x="3479829" y="2038259"/>
                  </a:lnTo>
                  <a:lnTo>
                    <a:pt x="3498406" y="1997764"/>
                  </a:lnTo>
                  <a:lnTo>
                    <a:pt x="3512107" y="1954838"/>
                  </a:lnTo>
                  <a:lnTo>
                    <a:pt x="3520584" y="1909830"/>
                  </a:lnTo>
                  <a:lnTo>
                    <a:pt x="3523488" y="1863090"/>
                  </a:lnTo>
                  <a:lnTo>
                    <a:pt x="3523488" y="372630"/>
                  </a:lnTo>
                  <a:lnTo>
                    <a:pt x="3520584" y="325890"/>
                  </a:lnTo>
                  <a:lnTo>
                    <a:pt x="3512107" y="280881"/>
                  </a:lnTo>
                  <a:lnTo>
                    <a:pt x="3498406" y="237954"/>
                  </a:lnTo>
                  <a:lnTo>
                    <a:pt x="3479829" y="197458"/>
                  </a:lnTo>
                  <a:lnTo>
                    <a:pt x="3456726" y="159742"/>
                  </a:lnTo>
                  <a:lnTo>
                    <a:pt x="3429446" y="125154"/>
                  </a:lnTo>
                  <a:lnTo>
                    <a:pt x="3398338" y="94046"/>
                  </a:lnTo>
                  <a:lnTo>
                    <a:pt x="3363751" y="66765"/>
                  </a:lnTo>
                  <a:lnTo>
                    <a:pt x="3326035" y="43660"/>
                  </a:lnTo>
                  <a:lnTo>
                    <a:pt x="3285538" y="25083"/>
                  </a:lnTo>
                  <a:lnTo>
                    <a:pt x="3242610" y="11380"/>
                  </a:lnTo>
                  <a:lnTo>
                    <a:pt x="3197600" y="2903"/>
                  </a:lnTo>
                  <a:lnTo>
                    <a:pt x="3150857" y="0"/>
                  </a:lnTo>
                  <a:close/>
                </a:path>
              </a:pathLst>
            </a:custGeom>
            <a:solidFill>
              <a:srgbClr val="EBD5DE"/>
            </a:solidFill>
          </p:spPr>
          <p:txBody>
            <a:bodyPr wrap="square" lIns="0" tIns="0" rIns="0" bIns="0" rtlCol="0"/>
            <a:lstStyle/>
            <a:p>
              <a:endParaRPr/>
            </a:p>
          </p:txBody>
        </p:sp>
        <p:sp>
          <p:nvSpPr>
            <p:cNvPr id="122" name="object 39">
              <a:extLst>
                <a:ext uri="{FF2B5EF4-FFF2-40B4-BE49-F238E27FC236}">
                  <a16:creationId xmlns:a16="http://schemas.microsoft.com/office/drawing/2014/main" id="{9626E5E1-2012-F8C8-D3E5-44622182D727}"/>
                </a:ext>
              </a:extLst>
            </p:cNvPr>
            <p:cNvSpPr/>
            <p:nvPr/>
          </p:nvSpPr>
          <p:spPr>
            <a:xfrm>
              <a:off x="6965441" y="58072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123" name="object 40">
              <a:extLst>
                <a:ext uri="{FF2B5EF4-FFF2-40B4-BE49-F238E27FC236}">
                  <a16:creationId xmlns:a16="http://schemas.microsoft.com/office/drawing/2014/main" id="{E88CC9A8-2499-270D-6175-C37521A4830B}"/>
                </a:ext>
              </a:extLst>
            </p:cNvPr>
            <p:cNvSpPr/>
            <p:nvPr/>
          </p:nvSpPr>
          <p:spPr>
            <a:xfrm>
              <a:off x="6965441" y="592302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5"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124" name="object 41">
              <a:extLst>
                <a:ext uri="{FF2B5EF4-FFF2-40B4-BE49-F238E27FC236}">
                  <a16:creationId xmlns:a16="http://schemas.microsoft.com/office/drawing/2014/main" id="{8DDBE19D-7D8A-F6C6-23F1-D6C21A762607}"/>
                </a:ext>
              </a:extLst>
            </p:cNvPr>
            <p:cNvSpPr/>
            <p:nvPr/>
          </p:nvSpPr>
          <p:spPr>
            <a:xfrm>
              <a:off x="7625651" y="594733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125" name="object 42">
              <a:extLst>
                <a:ext uri="{FF2B5EF4-FFF2-40B4-BE49-F238E27FC236}">
                  <a16:creationId xmlns:a16="http://schemas.microsoft.com/office/drawing/2014/main" id="{9F9CDC2D-4438-AB77-B349-A5160319CFD2}"/>
                </a:ext>
              </a:extLst>
            </p:cNvPr>
            <p:cNvSpPr/>
            <p:nvPr/>
          </p:nvSpPr>
          <p:spPr>
            <a:xfrm>
              <a:off x="6965441" y="58072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26" name="object 43">
            <a:extLst>
              <a:ext uri="{FF2B5EF4-FFF2-40B4-BE49-F238E27FC236}">
                <a16:creationId xmlns:a16="http://schemas.microsoft.com/office/drawing/2014/main" id="{3251F564-4C06-4A69-FFE7-ABEBA0A7D4A7}"/>
              </a:ext>
            </a:extLst>
          </p:cNvPr>
          <p:cNvSpPr txBox="1"/>
          <p:nvPr/>
        </p:nvSpPr>
        <p:spPr>
          <a:xfrm>
            <a:off x="7078560" y="5400186"/>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1</a:t>
            </a:r>
            <a:endParaRPr sz="1800">
              <a:latin typeface="Arial"/>
              <a:cs typeface="Arial"/>
            </a:endParaRPr>
          </a:p>
        </p:txBody>
      </p:sp>
      <p:grpSp>
        <p:nvGrpSpPr>
          <p:cNvPr id="127" name="object 44">
            <a:extLst>
              <a:ext uri="{FF2B5EF4-FFF2-40B4-BE49-F238E27FC236}">
                <a16:creationId xmlns:a16="http://schemas.microsoft.com/office/drawing/2014/main" id="{13C4AE87-9D64-1178-4336-3E41865FC10C}"/>
              </a:ext>
            </a:extLst>
          </p:cNvPr>
          <p:cNvGrpSpPr/>
          <p:nvPr/>
        </p:nvGrpSpPr>
        <p:grpSpPr>
          <a:xfrm>
            <a:off x="7815008" y="5155203"/>
            <a:ext cx="774065" cy="721360"/>
            <a:chOff x="7815008" y="5794184"/>
            <a:chExt cx="774065" cy="721360"/>
          </a:xfrm>
        </p:grpSpPr>
        <p:sp>
          <p:nvSpPr>
            <p:cNvPr id="128" name="object 45">
              <a:extLst>
                <a:ext uri="{FF2B5EF4-FFF2-40B4-BE49-F238E27FC236}">
                  <a16:creationId xmlns:a16="http://schemas.microsoft.com/office/drawing/2014/main" id="{F9208BD3-9B47-00BE-BC33-0EA27F68B7BB}"/>
                </a:ext>
              </a:extLst>
            </p:cNvPr>
            <p:cNvSpPr/>
            <p:nvPr/>
          </p:nvSpPr>
          <p:spPr>
            <a:xfrm>
              <a:off x="7828025" y="58072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29" name="object 46">
              <a:extLst>
                <a:ext uri="{FF2B5EF4-FFF2-40B4-BE49-F238E27FC236}">
                  <a16:creationId xmlns:a16="http://schemas.microsoft.com/office/drawing/2014/main" id="{0EBE21B4-7082-1D0D-9DC7-8A5AAA8311E6}"/>
                </a:ext>
              </a:extLst>
            </p:cNvPr>
            <p:cNvSpPr/>
            <p:nvPr/>
          </p:nvSpPr>
          <p:spPr>
            <a:xfrm>
              <a:off x="7828025" y="592302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30" name="object 47">
              <a:extLst>
                <a:ext uri="{FF2B5EF4-FFF2-40B4-BE49-F238E27FC236}">
                  <a16:creationId xmlns:a16="http://schemas.microsoft.com/office/drawing/2014/main" id="{62EA4F56-8D99-594F-A32B-05FCE6048A67}"/>
                </a:ext>
              </a:extLst>
            </p:cNvPr>
            <p:cNvSpPr/>
            <p:nvPr/>
          </p:nvSpPr>
          <p:spPr>
            <a:xfrm>
              <a:off x="8489708" y="5947334"/>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31" name="object 48">
              <a:extLst>
                <a:ext uri="{FF2B5EF4-FFF2-40B4-BE49-F238E27FC236}">
                  <a16:creationId xmlns:a16="http://schemas.microsoft.com/office/drawing/2014/main" id="{F20EE2AE-1E2B-E811-EB21-00283BE4AA10}"/>
                </a:ext>
              </a:extLst>
            </p:cNvPr>
            <p:cNvSpPr/>
            <p:nvPr/>
          </p:nvSpPr>
          <p:spPr>
            <a:xfrm>
              <a:off x="7828025" y="58072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32" name="object 49">
            <a:extLst>
              <a:ext uri="{FF2B5EF4-FFF2-40B4-BE49-F238E27FC236}">
                <a16:creationId xmlns:a16="http://schemas.microsoft.com/office/drawing/2014/main" id="{3DFD0ED4-C088-C15A-9730-A57C81A2D99A}"/>
              </a:ext>
            </a:extLst>
          </p:cNvPr>
          <p:cNvSpPr txBox="1"/>
          <p:nvPr/>
        </p:nvSpPr>
        <p:spPr>
          <a:xfrm>
            <a:off x="7942046" y="5400186"/>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2</a:t>
            </a:r>
            <a:endParaRPr sz="1800">
              <a:latin typeface="Arial"/>
              <a:cs typeface="Arial"/>
            </a:endParaRPr>
          </a:p>
        </p:txBody>
      </p:sp>
      <p:grpSp>
        <p:nvGrpSpPr>
          <p:cNvPr id="133" name="object 50">
            <a:extLst>
              <a:ext uri="{FF2B5EF4-FFF2-40B4-BE49-F238E27FC236}">
                <a16:creationId xmlns:a16="http://schemas.microsoft.com/office/drawing/2014/main" id="{6785C8EA-7CF7-92A4-57AC-1317FF2267C0}"/>
              </a:ext>
            </a:extLst>
          </p:cNvPr>
          <p:cNvGrpSpPr/>
          <p:nvPr/>
        </p:nvGrpSpPr>
        <p:grpSpPr>
          <a:xfrm>
            <a:off x="8653208" y="5168919"/>
            <a:ext cx="774065" cy="721360"/>
            <a:chOff x="8653208" y="5807900"/>
            <a:chExt cx="774065" cy="721360"/>
          </a:xfrm>
        </p:grpSpPr>
        <p:sp>
          <p:nvSpPr>
            <p:cNvPr id="134" name="object 51">
              <a:extLst>
                <a:ext uri="{FF2B5EF4-FFF2-40B4-BE49-F238E27FC236}">
                  <a16:creationId xmlns:a16="http://schemas.microsoft.com/office/drawing/2014/main" id="{CA38952B-27C4-94D2-3552-B8206E9D4AD9}"/>
                </a:ext>
              </a:extLst>
            </p:cNvPr>
            <p:cNvSpPr/>
            <p:nvPr/>
          </p:nvSpPr>
          <p:spPr>
            <a:xfrm>
              <a:off x="8666225" y="582091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35" name="object 52">
              <a:extLst>
                <a:ext uri="{FF2B5EF4-FFF2-40B4-BE49-F238E27FC236}">
                  <a16:creationId xmlns:a16="http://schemas.microsoft.com/office/drawing/2014/main" id="{36D9B7D0-CA4E-3045-4B97-A5EDD7D7B633}"/>
                </a:ext>
              </a:extLst>
            </p:cNvPr>
            <p:cNvSpPr/>
            <p:nvPr/>
          </p:nvSpPr>
          <p:spPr>
            <a:xfrm>
              <a:off x="8666225" y="593674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36" name="object 53">
              <a:extLst>
                <a:ext uri="{FF2B5EF4-FFF2-40B4-BE49-F238E27FC236}">
                  <a16:creationId xmlns:a16="http://schemas.microsoft.com/office/drawing/2014/main" id="{61D015E5-587C-1973-3848-117DD7C2A308}"/>
                </a:ext>
              </a:extLst>
            </p:cNvPr>
            <p:cNvSpPr/>
            <p:nvPr/>
          </p:nvSpPr>
          <p:spPr>
            <a:xfrm>
              <a:off x="9327908" y="5961050"/>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37" name="object 54">
              <a:extLst>
                <a:ext uri="{FF2B5EF4-FFF2-40B4-BE49-F238E27FC236}">
                  <a16:creationId xmlns:a16="http://schemas.microsoft.com/office/drawing/2014/main" id="{63169910-60D8-6847-C8E3-A44CE40C13EE}"/>
                </a:ext>
              </a:extLst>
            </p:cNvPr>
            <p:cNvSpPr/>
            <p:nvPr/>
          </p:nvSpPr>
          <p:spPr>
            <a:xfrm>
              <a:off x="8666225" y="582091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38" name="object 55">
            <a:extLst>
              <a:ext uri="{FF2B5EF4-FFF2-40B4-BE49-F238E27FC236}">
                <a16:creationId xmlns:a16="http://schemas.microsoft.com/office/drawing/2014/main" id="{3416766B-D9E9-84A8-08AA-8677912068A1}"/>
              </a:ext>
            </a:extLst>
          </p:cNvPr>
          <p:cNvSpPr txBox="1"/>
          <p:nvPr/>
        </p:nvSpPr>
        <p:spPr>
          <a:xfrm>
            <a:off x="8780246" y="5414372"/>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3</a:t>
            </a:r>
            <a:endParaRPr sz="1800">
              <a:latin typeface="Arial"/>
              <a:cs typeface="Arial"/>
            </a:endParaRPr>
          </a:p>
        </p:txBody>
      </p:sp>
      <p:grpSp>
        <p:nvGrpSpPr>
          <p:cNvPr id="139" name="object 56">
            <a:extLst>
              <a:ext uri="{FF2B5EF4-FFF2-40B4-BE49-F238E27FC236}">
                <a16:creationId xmlns:a16="http://schemas.microsoft.com/office/drawing/2014/main" id="{E0227FAC-8EC0-F063-8ED9-4BD7AE1A382B}"/>
              </a:ext>
            </a:extLst>
          </p:cNvPr>
          <p:cNvGrpSpPr/>
          <p:nvPr/>
        </p:nvGrpSpPr>
        <p:grpSpPr>
          <a:xfrm>
            <a:off x="6952424" y="5901963"/>
            <a:ext cx="772795" cy="721360"/>
            <a:chOff x="6952424" y="6540944"/>
            <a:chExt cx="772795" cy="721360"/>
          </a:xfrm>
        </p:grpSpPr>
        <p:sp>
          <p:nvSpPr>
            <p:cNvPr id="140" name="object 57">
              <a:extLst>
                <a:ext uri="{FF2B5EF4-FFF2-40B4-BE49-F238E27FC236}">
                  <a16:creationId xmlns:a16="http://schemas.microsoft.com/office/drawing/2014/main" id="{76C3B4F5-DC2E-7EA0-A560-4A40926926D2}"/>
                </a:ext>
              </a:extLst>
            </p:cNvPr>
            <p:cNvSpPr/>
            <p:nvPr/>
          </p:nvSpPr>
          <p:spPr>
            <a:xfrm>
              <a:off x="6965441" y="655396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3"/>
                  </a:lnTo>
                  <a:lnTo>
                    <a:pt x="0" y="579119"/>
                  </a:lnTo>
                  <a:lnTo>
                    <a:pt x="23026" y="619535"/>
                  </a:lnTo>
                  <a:lnTo>
                    <a:pt x="86560" y="653744"/>
                  </a:lnTo>
                  <a:lnTo>
                    <a:pt x="130919" y="667704"/>
                  </a:lnTo>
                  <a:lnTo>
                    <a:pt x="182287" y="679131"/>
                  </a:lnTo>
                  <a:lnTo>
                    <a:pt x="239623" y="687697"/>
                  </a:lnTo>
                  <a:lnTo>
                    <a:pt x="301889" y="693077"/>
                  </a:lnTo>
                  <a:lnTo>
                    <a:pt x="368046" y="694943"/>
                  </a:lnTo>
                  <a:lnTo>
                    <a:pt x="434202" y="693077"/>
                  </a:lnTo>
                  <a:lnTo>
                    <a:pt x="496468" y="687697"/>
                  </a:lnTo>
                  <a:lnTo>
                    <a:pt x="553804" y="679131"/>
                  </a:lnTo>
                  <a:lnTo>
                    <a:pt x="605172" y="667704"/>
                  </a:lnTo>
                  <a:lnTo>
                    <a:pt x="649531" y="653744"/>
                  </a:lnTo>
                  <a:lnTo>
                    <a:pt x="685842" y="637579"/>
                  </a:lnTo>
                  <a:lnTo>
                    <a:pt x="730162" y="599940"/>
                  </a:lnTo>
                  <a:lnTo>
                    <a:pt x="736092" y="579119"/>
                  </a:lnTo>
                  <a:lnTo>
                    <a:pt x="736092" y="115823"/>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141" name="object 58">
              <a:extLst>
                <a:ext uri="{FF2B5EF4-FFF2-40B4-BE49-F238E27FC236}">
                  <a16:creationId xmlns:a16="http://schemas.microsoft.com/office/drawing/2014/main" id="{0D138013-67FD-EC19-E3CC-D68C85136EA4}"/>
                </a:ext>
              </a:extLst>
            </p:cNvPr>
            <p:cNvSpPr/>
            <p:nvPr/>
          </p:nvSpPr>
          <p:spPr>
            <a:xfrm>
              <a:off x="6965441" y="666978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5" y="115823"/>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142" name="object 59">
              <a:extLst>
                <a:ext uri="{FF2B5EF4-FFF2-40B4-BE49-F238E27FC236}">
                  <a16:creationId xmlns:a16="http://schemas.microsoft.com/office/drawing/2014/main" id="{B1FAB6E8-75E4-2E57-4A1C-4B425112A8D0}"/>
                </a:ext>
              </a:extLst>
            </p:cNvPr>
            <p:cNvSpPr/>
            <p:nvPr/>
          </p:nvSpPr>
          <p:spPr>
            <a:xfrm>
              <a:off x="7625651" y="6694094"/>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143" name="object 60">
              <a:extLst>
                <a:ext uri="{FF2B5EF4-FFF2-40B4-BE49-F238E27FC236}">
                  <a16:creationId xmlns:a16="http://schemas.microsoft.com/office/drawing/2014/main" id="{28EFCFA8-29F2-98B4-8584-288987A4498C}"/>
                </a:ext>
              </a:extLst>
            </p:cNvPr>
            <p:cNvSpPr/>
            <p:nvPr/>
          </p:nvSpPr>
          <p:spPr>
            <a:xfrm>
              <a:off x="6965441" y="6553962"/>
              <a:ext cx="736600" cy="695325"/>
            </a:xfrm>
            <a:custGeom>
              <a:avLst/>
              <a:gdLst/>
              <a:ahLst/>
              <a:cxnLst/>
              <a:rect l="l" t="t" r="r" b="b"/>
              <a:pathLst>
                <a:path w="736600" h="695325">
                  <a:moveTo>
                    <a:pt x="0" y="115823"/>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3"/>
                  </a:lnTo>
                  <a:lnTo>
                    <a:pt x="736092" y="579119"/>
                  </a:lnTo>
                  <a:lnTo>
                    <a:pt x="713065" y="619535"/>
                  </a:lnTo>
                  <a:lnTo>
                    <a:pt x="649531" y="653744"/>
                  </a:lnTo>
                  <a:lnTo>
                    <a:pt x="605172" y="667704"/>
                  </a:lnTo>
                  <a:lnTo>
                    <a:pt x="553804" y="679131"/>
                  </a:lnTo>
                  <a:lnTo>
                    <a:pt x="496468" y="687697"/>
                  </a:lnTo>
                  <a:lnTo>
                    <a:pt x="434202" y="693077"/>
                  </a:lnTo>
                  <a:lnTo>
                    <a:pt x="368046" y="694943"/>
                  </a:lnTo>
                  <a:lnTo>
                    <a:pt x="301889" y="693077"/>
                  </a:lnTo>
                  <a:lnTo>
                    <a:pt x="239623" y="687697"/>
                  </a:lnTo>
                  <a:lnTo>
                    <a:pt x="182287" y="679131"/>
                  </a:lnTo>
                  <a:lnTo>
                    <a:pt x="130919" y="667704"/>
                  </a:lnTo>
                  <a:lnTo>
                    <a:pt x="86560" y="653744"/>
                  </a:lnTo>
                  <a:lnTo>
                    <a:pt x="50249" y="637579"/>
                  </a:lnTo>
                  <a:lnTo>
                    <a:pt x="5929"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144" name="object 61">
            <a:extLst>
              <a:ext uri="{FF2B5EF4-FFF2-40B4-BE49-F238E27FC236}">
                <a16:creationId xmlns:a16="http://schemas.microsoft.com/office/drawing/2014/main" id="{5AF5A4D1-3F27-AC48-3DE0-19F58CB9F67E}"/>
              </a:ext>
            </a:extLst>
          </p:cNvPr>
          <p:cNvSpPr txBox="1"/>
          <p:nvPr/>
        </p:nvSpPr>
        <p:spPr>
          <a:xfrm>
            <a:off x="7078560" y="6146910"/>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4</a:t>
            </a:r>
            <a:endParaRPr sz="1800">
              <a:latin typeface="Arial"/>
              <a:cs typeface="Arial"/>
            </a:endParaRPr>
          </a:p>
        </p:txBody>
      </p:sp>
      <p:grpSp>
        <p:nvGrpSpPr>
          <p:cNvPr id="145" name="object 62">
            <a:extLst>
              <a:ext uri="{FF2B5EF4-FFF2-40B4-BE49-F238E27FC236}">
                <a16:creationId xmlns:a16="http://schemas.microsoft.com/office/drawing/2014/main" id="{A4519A91-7FA7-E8BE-6A29-8E12C4227649}"/>
              </a:ext>
            </a:extLst>
          </p:cNvPr>
          <p:cNvGrpSpPr/>
          <p:nvPr/>
        </p:nvGrpSpPr>
        <p:grpSpPr>
          <a:xfrm>
            <a:off x="7815008" y="5901963"/>
            <a:ext cx="774065" cy="721360"/>
            <a:chOff x="7815008" y="6540944"/>
            <a:chExt cx="774065" cy="721360"/>
          </a:xfrm>
        </p:grpSpPr>
        <p:sp>
          <p:nvSpPr>
            <p:cNvPr id="146" name="object 63">
              <a:extLst>
                <a:ext uri="{FF2B5EF4-FFF2-40B4-BE49-F238E27FC236}">
                  <a16:creationId xmlns:a16="http://schemas.microsoft.com/office/drawing/2014/main" id="{BD62A65F-EAA1-9380-63CE-3954458EB199}"/>
                </a:ext>
              </a:extLst>
            </p:cNvPr>
            <p:cNvSpPr/>
            <p:nvPr/>
          </p:nvSpPr>
          <p:spPr>
            <a:xfrm>
              <a:off x="7828025" y="655396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3"/>
                  </a:lnTo>
                  <a:lnTo>
                    <a:pt x="0" y="579119"/>
                  </a:lnTo>
                  <a:lnTo>
                    <a:pt x="23074" y="619535"/>
                  </a:lnTo>
                  <a:lnTo>
                    <a:pt x="86740" y="653744"/>
                  </a:lnTo>
                  <a:lnTo>
                    <a:pt x="131191" y="667704"/>
                  </a:lnTo>
                  <a:lnTo>
                    <a:pt x="182665" y="679131"/>
                  </a:lnTo>
                  <a:lnTo>
                    <a:pt x="240120" y="687697"/>
                  </a:lnTo>
                  <a:lnTo>
                    <a:pt x="302515" y="693077"/>
                  </a:lnTo>
                  <a:lnTo>
                    <a:pt x="368808" y="694943"/>
                  </a:lnTo>
                  <a:lnTo>
                    <a:pt x="435100" y="693077"/>
                  </a:lnTo>
                  <a:lnTo>
                    <a:pt x="497495" y="687697"/>
                  </a:lnTo>
                  <a:lnTo>
                    <a:pt x="554950" y="679131"/>
                  </a:lnTo>
                  <a:lnTo>
                    <a:pt x="606424" y="667704"/>
                  </a:lnTo>
                  <a:lnTo>
                    <a:pt x="650875" y="653744"/>
                  </a:lnTo>
                  <a:lnTo>
                    <a:pt x="687261" y="637579"/>
                  </a:lnTo>
                  <a:lnTo>
                    <a:pt x="731673" y="599940"/>
                  </a:lnTo>
                  <a:lnTo>
                    <a:pt x="737616" y="579119"/>
                  </a:lnTo>
                  <a:lnTo>
                    <a:pt x="737616" y="115823"/>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47" name="object 64">
              <a:extLst>
                <a:ext uri="{FF2B5EF4-FFF2-40B4-BE49-F238E27FC236}">
                  <a16:creationId xmlns:a16="http://schemas.microsoft.com/office/drawing/2014/main" id="{5C9136EC-2456-D76D-974E-ABF9E75BED05}"/>
                </a:ext>
              </a:extLst>
            </p:cNvPr>
            <p:cNvSpPr/>
            <p:nvPr/>
          </p:nvSpPr>
          <p:spPr>
            <a:xfrm>
              <a:off x="7828025" y="666978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3"/>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48" name="object 65">
              <a:extLst>
                <a:ext uri="{FF2B5EF4-FFF2-40B4-BE49-F238E27FC236}">
                  <a16:creationId xmlns:a16="http://schemas.microsoft.com/office/drawing/2014/main" id="{8E95110A-DB16-1290-8C6B-3404238702F7}"/>
                </a:ext>
              </a:extLst>
            </p:cNvPr>
            <p:cNvSpPr/>
            <p:nvPr/>
          </p:nvSpPr>
          <p:spPr>
            <a:xfrm>
              <a:off x="8489708" y="6694094"/>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49" name="object 66">
              <a:extLst>
                <a:ext uri="{FF2B5EF4-FFF2-40B4-BE49-F238E27FC236}">
                  <a16:creationId xmlns:a16="http://schemas.microsoft.com/office/drawing/2014/main" id="{E761E84F-9D1D-20CE-69F4-DEF6248833CE}"/>
                </a:ext>
              </a:extLst>
            </p:cNvPr>
            <p:cNvSpPr/>
            <p:nvPr/>
          </p:nvSpPr>
          <p:spPr>
            <a:xfrm>
              <a:off x="7828025" y="6553962"/>
              <a:ext cx="737870" cy="695325"/>
            </a:xfrm>
            <a:custGeom>
              <a:avLst/>
              <a:gdLst/>
              <a:ahLst/>
              <a:cxnLst/>
              <a:rect l="l" t="t" r="r" b="b"/>
              <a:pathLst>
                <a:path w="737870" h="695325">
                  <a:moveTo>
                    <a:pt x="0" y="115823"/>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3"/>
                  </a:lnTo>
                  <a:lnTo>
                    <a:pt x="737616" y="579119"/>
                  </a:lnTo>
                  <a:lnTo>
                    <a:pt x="714541" y="619535"/>
                  </a:lnTo>
                  <a:lnTo>
                    <a:pt x="650875" y="653744"/>
                  </a:lnTo>
                  <a:lnTo>
                    <a:pt x="606424" y="667704"/>
                  </a:lnTo>
                  <a:lnTo>
                    <a:pt x="554950" y="679131"/>
                  </a:lnTo>
                  <a:lnTo>
                    <a:pt x="497495" y="687697"/>
                  </a:lnTo>
                  <a:lnTo>
                    <a:pt x="435100" y="693077"/>
                  </a:lnTo>
                  <a:lnTo>
                    <a:pt x="368808" y="694943"/>
                  </a:lnTo>
                  <a:lnTo>
                    <a:pt x="302515" y="693077"/>
                  </a:lnTo>
                  <a:lnTo>
                    <a:pt x="240120" y="687697"/>
                  </a:lnTo>
                  <a:lnTo>
                    <a:pt x="182665" y="679131"/>
                  </a:lnTo>
                  <a:lnTo>
                    <a:pt x="131191" y="667704"/>
                  </a:lnTo>
                  <a:lnTo>
                    <a:pt x="86740" y="653744"/>
                  </a:lnTo>
                  <a:lnTo>
                    <a:pt x="50354" y="637579"/>
                  </a:lnTo>
                  <a:lnTo>
                    <a:pt x="5942"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150" name="object 67">
            <a:extLst>
              <a:ext uri="{FF2B5EF4-FFF2-40B4-BE49-F238E27FC236}">
                <a16:creationId xmlns:a16="http://schemas.microsoft.com/office/drawing/2014/main" id="{5000CEE8-8EF8-1555-33AC-C897E2240180}"/>
              </a:ext>
            </a:extLst>
          </p:cNvPr>
          <p:cNvSpPr txBox="1"/>
          <p:nvPr/>
        </p:nvSpPr>
        <p:spPr>
          <a:xfrm>
            <a:off x="7942046" y="6146910"/>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5</a:t>
            </a:r>
            <a:endParaRPr sz="1800">
              <a:latin typeface="Arial"/>
              <a:cs typeface="Arial"/>
            </a:endParaRPr>
          </a:p>
        </p:txBody>
      </p:sp>
      <p:grpSp>
        <p:nvGrpSpPr>
          <p:cNvPr id="151" name="object 68">
            <a:extLst>
              <a:ext uri="{FF2B5EF4-FFF2-40B4-BE49-F238E27FC236}">
                <a16:creationId xmlns:a16="http://schemas.microsoft.com/office/drawing/2014/main" id="{2F04747B-3AC3-03D5-27D6-70FBEAB0AA32}"/>
              </a:ext>
            </a:extLst>
          </p:cNvPr>
          <p:cNvGrpSpPr/>
          <p:nvPr/>
        </p:nvGrpSpPr>
        <p:grpSpPr>
          <a:xfrm>
            <a:off x="8653208" y="5915680"/>
            <a:ext cx="774065" cy="721360"/>
            <a:chOff x="8653208" y="6554661"/>
            <a:chExt cx="774065" cy="721360"/>
          </a:xfrm>
        </p:grpSpPr>
        <p:sp>
          <p:nvSpPr>
            <p:cNvPr id="152" name="object 69">
              <a:extLst>
                <a:ext uri="{FF2B5EF4-FFF2-40B4-BE49-F238E27FC236}">
                  <a16:creationId xmlns:a16="http://schemas.microsoft.com/office/drawing/2014/main" id="{DEF43785-067A-E65C-4E4B-048B8874BF49}"/>
                </a:ext>
              </a:extLst>
            </p:cNvPr>
            <p:cNvSpPr/>
            <p:nvPr/>
          </p:nvSpPr>
          <p:spPr>
            <a:xfrm>
              <a:off x="8666225" y="656767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153" name="object 70">
              <a:extLst>
                <a:ext uri="{FF2B5EF4-FFF2-40B4-BE49-F238E27FC236}">
                  <a16:creationId xmlns:a16="http://schemas.microsoft.com/office/drawing/2014/main" id="{D93839B8-2B62-9874-8468-36767BFFE559}"/>
                </a:ext>
              </a:extLst>
            </p:cNvPr>
            <p:cNvSpPr/>
            <p:nvPr/>
          </p:nvSpPr>
          <p:spPr>
            <a:xfrm>
              <a:off x="8666225" y="668350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154" name="object 71">
              <a:extLst>
                <a:ext uri="{FF2B5EF4-FFF2-40B4-BE49-F238E27FC236}">
                  <a16:creationId xmlns:a16="http://schemas.microsoft.com/office/drawing/2014/main" id="{225EAD08-1A0F-FD13-7057-91C5436BD0C4}"/>
                </a:ext>
              </a:extLst>
            </p:cNvPr>
            <p:cNvSpPr/>
            <p:nvPr/>
          </p:nvSpPr>
          <p:spPr>
            <a:xfrm>
              <a:off x="9327908" y="6707810"/>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155" name="object 72">
              <a:extLst>
                <a:ext uri="{FF2B5EF4-FFF2-40B4-BE49-F238E27FC236}">
                  <a16:creationId xmlns:a16="http://schemas.microsoft.com/office/drawing/2014/main" id="{D75A8960-56A4-2E0C-AB56-896782617F6F}"/>
                </a:ext>
              </a:extLst>
            </p:cNvPr>
            <p:cNvSpPr/>
            <p:nvPr/>
          </p:nvSpPr>
          <p:spPr>
            <a:xfrm>
              <a:off x="8666225" y="656767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156" name="object 73">
            <a:extLst>
              <a:ext uri="{FF2B5EF4-FFF2-40B4-BE49-F238E27FC236}">
                <a16:creationId xmlns:a16="http://schemas.microsoft.com/office/drawing/2014/main" id="{A6FCC2B6-1CB2-CF64-FFF1-4B582789B943}"/>
              </a:ext>
            </a:extLst>
          </p:cNvPr>
          <p:cNvSpPr txBox="1"/>
          <p:nvPr/>
        </p:nvSpPr>
        <p:spPr>
          <a:xfrm>
            <a:off x="8780246" y="6161098"/>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6</a:t>
            </a:r>
            <a:endParaRPr sz="1800">
              <a:latin typeface="Arial"/>
              <a:cs typeface="Arial"/>
            </a:endParaRPr>
          </a:p>
        </p:txBody>
      </p:sp>
      <p:sp>
        <p:nvSpPr>
          <p:cNvPr id="157" name="object 74">
            <a:extLst>
              <a:ext uri="{FF2B5EF4-FFF2-40B4-BE49-F238E27FC236}">
                <a16:creationId xmlns:a16="http://schemas.microsoft.com/office/drawing/2014/main" id="{CB1F3C91-6D3F-C226-50D9-EE7100A9198E}"/>
              </a:ext>
            </a:extLst>
          </p:cNvPr>
          <p:cNvSpPr txBox="1"/>
          <p:nvPr/>
        </p:nvSpPr>
        <p:spPr>
          <a:xfrm>
            <a:off x="7959800" y="4729605"/>
            <a:ext cx="49784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90" dirty="0">
                <a:latin typeface="Arial"/>
                <a:cs typeface="Arial"/>
              </a:rPr>
              <a:t>s</a:t>
            </a:r>
            <a:endParaRPr sz="1800">
              <a:latin typeface="Arial"/>
              <a:cs typeface="Arial"/>
            </a:endParaRPr>
          </a:p>
        </p:txBody>
      </p:sp>
      <p:grpSp>
        <p:nvGrpSpPr>
          <p:cNvPr id="158" name="object 75">
            <a:extLst>
              <a:ext uri="{FF2B5EF4-FFF2-40B4-BE49-F238E27FC236}">
                <a16:creationId xmlns:a16="http://schemas.microsoft.com/office/drawing/2014/main" id="{19799493-FAF2-00D6-FD40-F593AE8FF049}"/>
              </a:ext>
            </a:extLst>
          </p:cNvPr>
          <p:cNvGrpSpPr/>
          <p:nvPr/>
        </p:nvGrpSpPr>
        <p:grpSpPr>
          <a:xfrm>
            <a:off x="3514344" y="1942675"/>
            <a:ext cx="5956300" cy="3919854"/>
            <a:chOff x="3514344" y="2581656"/>
            <a:chExt cx="5956300" cy="3919854"/>
          </a:xfrm>
        </p:grpSpPr>
        <p:sp>
          <p:nvSpPr>
            <p:cNvPr id="159" name="object 76">
              <a:extLst>
                <a:ext uri="{FF2B5EF4-FFF2-40B4-BE49-F238E27FC236}">
                  <a16:creationId xmlns:a16="http://schemas.microsoft.com/office/drawing/2014/main" id="{112FBA7B-F72D-0898-216C-6243BECD23C7}"/>
                </a:ext>
              </a:extLst>
            </p:cNvPr>
            <p:cNvSpPr/>
            <p:nvPr/>
          </p:nvSpPr>
          <p:spPr>
            <a:xfrm>
              <a:off x="3616452" y="2581656"/>
              <a:ext cx="909955" cy="135890"/>
            </a:xfrm>
            <a:custGeom>
              <a:avLst/>
              <a:gdLst/>
              <a:ahLst/>
              <a:cxnLst/>
              <a:rect l="l" t="t" r="r" b="b"/>
              <a:pathLst>
                <a:path w="909954" h="135889">
                  <a:moveTo>
                    <a:pt x="909827" y="0"/>
                  </a:moveTo>
                  <a:lnTo>
                    <a:pt x="0" y="0"/>
                  </a:lnTo>
                  <a:lnTo>
                    <a:pt x="0" y="135636"/>
                  </a:lnTo>
                  <a:lnTo>
                    <a:pt x="909827" y="135636"/>
                  </a:lnTo>
                  <a:lnTo>
                    <a:pt x="909827" y="0"/>
                  </a:lnTo>
                  <a:close/>
                </a:path>
              </a:pathLst>
            </a:custGeom>
            <a:solidFill>
              <a:srgbClr val="6C9048"/>
            </a:solidFill>
          </p:spPr>
          <p:txBody>
            <a:bodyPr wrap="square" lIns="0" tIns="0" rIns="0" bIns="0" rtlCol="0"/>
            <a:lstStyle/>
            <a:p>
              <a:endParaRPr/>
            </a:p>
          </p:txBody>
        </p:sp>
        <p:sp>
          <p:nvSpPr>
            <p:cNvPr id="160" name="object 77">
              <a:extLst>
                <a:ext uri="{FF2B5EF4-FFF2-40B4-BE49-F238E27FC236}">
                  <a16:creationId xmlns:a16="http://schemas.microsoft.com/office/drawing/2014/main" id="{F109EEF6-8440-EF74-9EDB-21FB4AFF8849}"/>
                </a:ext>
              </a:extLst>
            </p:cNvPr>
            <p:cNvSpPr/>
            <p:nvPr/>
          </p:nvSpPr>
          <p:spPr>
            <a:xfrm>
              <a:off x="7131558" y="4400550"/>
              <a:ext cx="2326005" cy="2540"/>
            </a:xfrm>
            <a:custGeom>
              <a:avLst/>
              <a:gdLst/>
              <a:ahLst/>
              <a:cxnLst/>
              <a:rect l="l" t="t" r="r" b="b"/>
              <a:pathLst>
                <a:path w="2326004" h="2539">
                  <a:moveTo>
                    <a:pt x="0" y="2387"/>
                  </a:moveTo>
                  <a:lnTo>
                    <a:pt x="2325674" y="0"/>
                  </a:lnTo>
                </a:path>
              </a:pathLst>
            </a:custGeom>
            <a:ln w="25908">
              <a:solidFill>
                <a:srgbClr val="000000"/>
              </a:solidFill>
              <a:prstDash val="lgDash"/>
            </a:ln>
          </p:spPr>
          <p:txBody>
            <a:bodyPr wrap="square" lIns="0" tIns="0" rIns="0" bIns="0" rtlCol="0"/>
            <a:lstStyle/>
            <a:p>
              <a:endParaRPr/>
            </a:p>
          </p:txBody>
        </p:sp>
        <p:sp>
          <p:nvSpPr>
            <p:cNvPr id="161" name="object 78">
              <a:extLst>
                <a:ext uri="{FF2B5EF4-FFF2-40B4-BE49-F238E27FC236}">
                  <a16:creationId xmlns:a16="http://schemas.microsoft.com/office/drawing/2014/main" id="{8951CD1F-907E-D8C3-4BCB-9EF957DDC6F8}"/>
                </a:ext>
              </a:extLst>
            </p:cNvPr>
            <p:cNvSpPr/>
            <p:nvPr/>
          </p:nvSpPr>
          <p:spPr>
            <a:xfrm>
              <a:off x="3514331" y="2581668"/>
              <a:ext cx="2889885" cy="3919854"/>
            </a:xfrm>
            <a:custGeom>
              <a:avLst/>
              <a:gdLst/>
              <a:ahLst/>
              <a:cxnLst/>
              <a:rect l="l" t="t" r="r" b="b"/>
              <a:pathLst>
                <a:path w="2889885" h="3919854">
                  <a:moveTo>
                    <a:pt x="2889516" y="3724643"/>
                  </a:moveTo>
                  <a:lnTo>
                    <a:pt x="179844" y="3724643"/>
                  </a:lnTo>
                  <a:lnTo>
                    <a:pt x="179844" y="1734299"/>
                  </a:lnTo>
                  <a:lnTo>
                    <a:pt x="1011948" y="1734299"/>
                  </a:lnTo>
                  <a:lnTo>
                    <a:pt x="1011948" y="1597139"/>
                  </a:lnTo>
                  <a:lnTo>
                    <a:pt x="179844" y="1597139"/>
                  </a:lnTo>
                  <a:lnTo>
                    <a:pt x="179844" y="0"/>
                  </a:lnTo>
                  <a:lnTo>
                    <a:pt x="0" y="0"/>
                  </a:lnTo>
                  <a:lnTo>
                    <a:pt x="0" y="3919728"/>
                  </a:lnTo>
                  <a:lnTo>
                    <a:pt x="179844" y="3919728"/>
                  </a:lnTo>
                  <a:lnTo>
                    <a:pt x="2889516" y="3919715"/>
                  </a:lnTo>
                  <a:lnTo>
                    <a:pt x="2889516" y="3724643"/>
                  </a:lnTo>
                  <a:close/>
                </a:path>
              </a:pathLst>
            </a:custGeom>
            <a:solidFill>
              <a:srgbClr val="6C9048"/>
            </a:solidFill>
          </p:spPr>
          <p:txBody>
            <a:bodyPr wrap="square" lIns="0" tIns="0" rIns="0" bIns="0" rtlCol="0"/>
            <a:lstStyle/>
            <a:p>
              <a:endParaRPr/>
            </a:p>
          </p:txBody>
        </p:sp>
      </p:grpSp>
    </p:spTree>
    <p:extLst>
      <p:ext uri="{BB962C8B-B14F-4D97-AF65-F5344CB8AC3E}">
        <p14:creationId xmlns:p14="http://schemas.microsoft.com/office/powerpoint/2010/main" val="18155218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9250"/>
            <a:ext cx="10515600" cy="1325563"/>
          </a:xfrm>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的读取</a:t>
            </a:r>
          </a:p>
        </p:txBody>
      </p:sp>
      <p:sp>
        <p:nvSpPr>
          <p:cNvPr id="6" name="object 3">
            <a:extLst>
              <a:ext uri="{FF2B5EF4-FFF2-40B4-BE49-F238E27FC236}">
                <a16:creationId xmlns:a16="http://schemas.microsoft.com/office/drawing/2014/main" id="{EAF3E552-ED99-AC70-C4BF-87EF49089782}"/>
              </a:ext>
            </a:extLst>
          </p:cNvPr>
          <p:cNvSpPr txBox="1"/>
          <p:nvPr/>
        </p:nvSpPr>
        <p:spPr>
          <a:xfrm>
            <a:off x="534399" y="3411278"/>
            <a:ext cx="1571625" cy="330835"/>
          </a:xfrm>
          <a:prstGeom prst="rect">
            <a:avLst/>
          </a:prstGeom>
        </p:spPr>
        <p:txBody>
          <a:bodyPr vert="horz" wrap="square" lIns="0" tIns="13335" rIns="0" bIns="0" rtlCol="0">
            <a:spAutoFit/>
          </a:bodyPr>
          <a:lstStyle/>
          <a:p>
            <a:pPr marL="12700">
              <a:lnSpc>
                <a:spcPct val="100000"/>
              </a:lnSpc>
              <a:spcBef>
                <a:spcPts val="105"/>
              </a:spcBef>
            </a:pPr>
            <a:r>
              <a:rPr sz="2000" spc="-85" dirty="0">
                <a:latin typeface="Arial"/>
                <a:cs typeface="Arial"/>
              </a:rPr>
              <a:t>Read</a:t>
            </a:r>
            <a:r>
              <a:rPr sz="2000" spc="-210" dirty="0">
                <a:latin typeface="Arial"/>
                <a:cs typeface="Arial"/>
              </a:rPr>
              <a:t> </a:t>
            </a:r>
            <a:r>
              <a:rPr sz="2000" spc="-25" dirty="0">
                <a:latin typeface="Arial"/>
                <a:cs typeface="Arial"/>
              </a:rPr>
              <a:t>Request</a:t>
            </a:r>
            <a:endParaRPr sz="2000">
              <a:latin typeface="Arial"/>
              <a:cs typeface="Arial"/>
            </a:endParaRPr>
          </a:p>
        </p:txBody>
      </p:sp>
      <p:sp>
        <p:nvSpPr>
          <p:cNvPr id="7" name="object 4">
            <a:extLst>
              <a:ext uri="{FF2B5EF4-FFF2-40B4-BE49-F238E27FC236}">
                <a16:creationId xmlns:a16="http://schemas.microsoft.com/office/drawing/2014/main" id="{5FC3AD80-2102-10C6-ED0C-0F63DB2CD644}"/>
              </a:ext>
            </a:extLst>
          </p:cNvPr>
          <p:cNvSpPr txBox="1"/>
          <p:nvPr/>
        </p:nvSpPr>
        <p:spPr>
          <a:xfrm>
            <a:off x="5325257" y="994215"/>
            <a:ext cx="965200" cy="330835"/>
          </a:xfrm>
          <a:prstGeom prst="rect">
            <a:avLst/>
          </a:prstGeom>
        </p:spPr>
        <p:txBody>
          <a:bodyPr vert="horz" wrap="square" lIns="0" tIns="13335" rIns="0" bIns="0" rtlCol="0">
            <a:spAutoFit/>
          </a:bodyPr>
          <a:lstStyle/>
          <a:p>
            <a:pPr marL="12700">
              <a:lnSpc>
                <a:spcPct val="100000"/>
              </a:lnSpc>
              <a:spcBef>
                <a:spcPts val="105"/>
              </a:spcBef>
            </a:pPr>
            <a:r>
              <a:rPr sz="2000" spc="35" dirty="0">
                <a:latin typeface="Arial"/>
                <a:cs typeface="Arial"/>
              </a:rPr>
              <a:t>M</a:t>
            </a:r>
            <a:r>
              <a:rPr sz="2000" spc="-60" dirty="0">
                <a:latin typeface="Arial"/>
                <a:cs typeface="Arial"/>
              </a:rPr>
              <a:t>e</a:t>
            </a:r>
            <a:r>
              <a:rPr sz="2000" spc="25" dirty="0">
                <a:latin typeface="Arial"/>
                <a:cs typeface="Arial"/>
              </a:rPr>
              <a:t>mo</a:t>
            </a:r>
            <a:r>
              <a:rPr sz="2000" spc="60" dirty="0">
                <a:latin typeface="Arial"/>
                <a:cs typeface="Arial"/>
              </a:rPr>
              <a:t>ry</a:t>
            </a:r>
            <a:endParaRPr sz="2000">
              <a:latin typeface="Arial"/>
              <a:cs typeface="Arial"/>
            </a:endParaRPr>
          </a:p>
        </p:txBody>
      </p:sp>
      <p:sp>
        <p:nvSpPr>
          <p:cNvPr id="8" name="object 5">
            <a:extLst>
              <a:ext uri="{FF2B5EF4-FFF2-40B4-BE49-F238E27FC236}">
                <a16:creationId xmlns:a16="http://schemas.microsoft.com/office/drawing/2014/main" id="{F8A137B1-8361-3608-B1E1-9DA30163C2E2}"/>
              </a:ext>
            </a:extLst>
          </p:cNvPr>
          <p:cNvSpPr txBox="1"/>
          <p:nvPr/>
        </p:nvSpPr>
        <p:spPr>
          <a:xfrm>
            <a:off x="8795474" y="1031119"/>
            <a:ext cx="2105660" cy="330835"/>
          </a:xfrm>
          <a:prstGeom prst="rect">
            <a:avLst/>
          </a:prstGeom>
        </p:spPr>
        <p:txBody>
          <a:bodyPr vert="horz" wrap="square" lIns="0" tIns="13335" rIns="0" bIns="0" rtlCol="0">
            <a:spAutoFit/>
          </a:bodyPr>
          <a:lstStyle/>
          <a:p>
            <a:pPr marL="12700">
              <a:lnSpc>
                <a:spcPct val="100000"/>
              </a:lnSpc>
              <a:spcBef>
                <a:spcPts val="105"/>
              </a:spcBef>
            </a:pPr>
            <a:r>
              <a:rPr sz="2000" spc="15" dirty="0">
                <a:latin typeface="Arial"/>
                <a:cs typeface="Arial"/>
              </a:rPr>
              <a:t>Persistent</a:t>
            </a:r>
            <a:r>
              <a:rPr sz="2000" spc="-220" dirty="0">
                <a:latin typeface="Arial"/>
                <a:cs typeface="Arial"/>
              </a:rPr>
              <a:t> </a:t>
            </a:r>
            <a:r>
              <a:rPr sz="2000" spc="-20" dirty="0">
                <a:latin typeface="Arial"/>
                <a:cs typeface="Arial"/>
              </a:rPr>
              <a:t>Storage</a:t>
            </a:r>
            <a:endParaRPr sz="2000">
              <a:latin typeface="Arial"/>
              <a:cs typeface="Arial"/>
            </a:endParaRPr>
          </a:p>
        </p:txBody>
      </p:sp>
      <p:grpSp>
        <p:nvGrpSpPr>
          <p:cNvPr id="9" name="object 6">
            <a:extLst>
              <a:ext uri="{FF2B5EF4-FFF2-40B4-BE49-F238E27FC236}">
                <a16:creationId xmlns:a16="http://schemas.microsoft.com/office/drawing/2014/main" id="{FBDEA70A-7F5A-3286-5754-903F30BC2573}"/>
              </a:ext>
            </a:extLst>
          </p:cNvPr>
          <p:cNvGrpSpPr/>
          <p:nvPr/>
        </p:nvGrpSpPr>
        <p:grpSpPr>
          <a:xfrm>
            <a:off x="4514024" y="1521289"/>
            <a:ext cx="2464435" cy="901065"/>
            <a:chOff x="4514024" y="2182304"/>
            <a:chExt cx="2464435" cy="901065"/>
          </a:xfrm>
        </p:grpSpPr>
        <p:sp>
          <p:nvSpPr>
            <p:cNvPr id="10" name="object 7">
              <a:extLst>
                <a:ext uri="{FF2B5EF4-FFF2-40B4-BE49-F238E27FC236}">
                  <a16:creationId xmlns:a16="http://schemas.microsoft.com/office/drawing/2014/main" id="{493A0E64-F4B4-3991-F2DB-0D8C36F75062}"/>
                </a:ext>
              </a:extLst>
            </p:cNvPr>
            <p:cNvSpPr/>
            <p:nvPr/>
          </p:nvSpPr>
          <p:spPr>
            <a:xfrm>
              <a:off x="4527041" y="2195322"/>
              <a:ext cx="2438400" cy="875030"/>
            </a:xfrm>
            <a:custGeom>
              <a:avLst/>
              <a:gdLst/>
              <a:ahLst/>
              <a:cxnLst/>
              <a:rect l="l" t="t" r="r" b="b"/>
              <a:pathLst>
                <a:path w="2438400" h="875030">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11" name="object 8">
              <a:extLst>
                <a:ext uri="{FF2B5EF4-FFF2-40B4-BE49-F238E27FC236}">
                  <a16:creationId xmlns:a16="http://schemas.microsoft.com/office/drawing/2014/main" id="{5AC45412-20C5-AFA1-1E9E-D8EE5210B576}"/>
                </a:ext>
              </a:extLst>
            </p:cNvPr>
            <p:cNvSpPr/>
            <p:nvPr/>
          </p:nvSpPr>
          <p:spPr>
            <a:xfrm>
              <a:off x="4527041" y="2195322"/>
              <a:ext cx="2438400" cy="875030"/>
            </a:xfrm>
            <a:custGeom>
              <a:avLst/>
              <a:gdLst/>
              <a:ahLst/>
              <a:cxnLst/>
              <a:rect l="l" t="t" r="r" b="b"/>
              <a:pathLst>
                <a:path w="2438400" h="875030">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grpSp>
        <p:nvGrpSpPr>
          <p:cNvPr id="13" name="object 10">
            <a:extLst>
              <a:ext uri="{FF2B5EF4-FFF2-40B4-BE49-F238E27FC236}">
                <a16:creationId xmlns:a16="http://schemas.microsoft.com/office/drawing/2014/main" id="{5B8B187F-A330-C202-B162-800F410C199E}"/>
              </a:ext>
            </a:extLst>
          </p:cNvPr>
          <p:cNvGrpSpPr/>
          <p:nvPr/>
        </p:nvGrpSpPr>
        <p:grpSpPr>
          <a:xfrm>
            <a:off x="4527740" y="2705437"/>
            <a:ext cx="2616835" cy="1053465"/>
            <a:chOff x="4527740" y="3366452"/>
            <a:chExt cx="2616835" cy="1053465"/>
          </a:xfrm>
        </p:grpSpPr>
        <p:sp>
          <p:nvSpPr>
            <p:cNvPr id="14" name="object 11">
              <a:extLst>
                <a:ext uri="{FF2B5EF4-FFF2-40B4-BE49-F238E27FC236}">
                  <a16:creationId xmlns:a16="http://schemas.microsoft.com/office/drawing/2014/main" id="{6DF538AC-A626-CC63-9DAD-41FC10E724FB}"/>
                </a:ext>
              </a:extLst>
            </p:cNvPr>
            <p:cNvSpPr/>
            <p:nvPr/>
          </p:nvSpPr>
          <p:spPr>
            <a:xfrm>
              <a:off x="4540758" y="3379470"/>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15" name="object 12">
              <a:extLst>
                <a:ext uri="{FF2B5EF4-FFF2-40B4-BE49-F238E27FC236}">
                  <a16:creationId xmlns:a16="http://schemas.microsoft.com/office/drawing/2014/main" id="{3361BCAD-30B6-9A33-0F64-B4EE6389FA1D}"/>
                </a:ext>
              </a:extLst>
            </p:cNvPr>
            <p:cNvSpPr/>
            <p:nvPr/>
          </p:nvSpPr>
          <p:spPr>
            <a:xfrm>
              <a:off x="4540758" y="3379470"/>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sp>
          <p:nvSpPr>
            <p:cNvPr id="16" name="object 13">
              <a:extLst>
                <a:ext uri="{FF2B5EF4-FFF2-40B4-BE49-F238E27FC236}">
                  <a16:creationId xmlns:a16="http://schemas.microsoft.com/office/drawing/2014/main" id="{A8625D79-9CCE-1361-B362-A148F294F704}"/>
                </a:ext>
              </a:extLst>
            </p:cNvPr>
            <p:cNvSpPr/>
            <p:nvPr/>
          </p:nvSpPr>
          <p:spPr>
            <a:xfrm>
              <a:off x="4693158" y="3531870"/>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17" name="object 14">
              <a:extLst>
                <a:ext uri="{FF2B5EF4-FFF2-40B4-BE49-F238E27FC236}">
                  <a16:creationId xmlns:a16="http://schemas.microsoft.com/office/drawing/2014/main" id="{D7E384DC-E864-B42B-BFF1-35A0F209CCC5}"/>
                </a:ext>
              </a:extLst>
            </p:cNvPr>
            <p:cNvSpPr/>
            <p:nvPr/>
          </p:nvSpPr>
          <p:spPr>
            <a:xfrm>
              <a:off x="4693158" y="3531870"/>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sp>
        <p:nvSpPr>
          <p:cNvPr id="18" name="object 16">
            <a:extLst>
              <a:ext uri="{FF2B5EF4-FFF2-40B4-BE49-F238E27FC236}">
                <a16:creationId xmlns:a16="http://schemas.microsoft.com/office/drawing/2014/main" id="{EC91CF6A-C494-8EE5-9A32-D69CC19AC108}"/>
              </a:ext>
            </a:extLst>
          </p:cNvPr>
          <p:cNvSpPr txBox="1"/>
          <p:nvPr/>
        </p:nvSpPr>
        <p:spPr>
          <a:xfrm>
            <a:off x="5274462" y="3257824"/>
            <a:ext cx="1271905" cy="299720"/>
          </a:xfrm>
          <a:prstGeom prst="rect">
            <a:avLst/>
          </a:prstGeom>
        </p:spPr>
        <p:txBody>
          <a:bodyPr vert="horz" wrap="square" lIns="0" tIns="12700" rIns="0" bIns="0" rtlCol="0">
            <a:spAutoFit/>
          </a:bodyPr>
          <a:lstStyle/>
          <a:p>
            <a:pPr marL="12700">
              <a:lnSpc>
                <a:spcPct val="100000"/>
              </a:lnSpc>
              <a:spcBef>
                <a:spcPts val="100"/>
              </a:spcBef>
            </a:pPr>
            <a:r>
              <a:rPr sz="1800" dirty="0">
                <a:latin typeface="Arial"/>
                <a:cs typeface="Arial"/>
              </a:rPr>
              <a:t>Bloom</a:t>
            </a:r>
            <a:r>
              <a:rPr sz="1800" spc="-175" dirty="0">
                <a:latin typeface="Arial"/>
                <a:cs typeface="Arial"/>
              </a:rPr>
              <a:t> </a:t>
            </a:r>
            <a:r>
              <a:rPr sz="1800" spc="45" dirty="0">
                <a:latin typeface="Arial"/>
                <a:cs typeface="Arial"/>
              </a:rPr>
              <a:t>Filter</a:t>
            </a:r>
            <a:endParaRPr sz="1800">
              <a:latin typeface="Arial"/>
              <a:cs typeface="Arial"/>
            </a:endParaRPr>
          </a:p>
        </p:txBody>
      </p:sp>
      <p:grpSp>
        <p:nvGrpSpPr>
          <p:cNvPr id="19" name="object 17">
            <a:extLst>
              <a:ext uri="{FF2B5EF4-FFF2-40B4-BE49-F238E27FC236}">
                <a16:creationId xmlns:a16="http://schemas.microsoft.com/office/drawing/2014/main" id="{0F030B9B-5330-B468-56CD-1E8BD8332E69}"/>
              </a:ext>
            </a:extLst>
          </p:cNvPr>
          <p:cNvGrpSpPr/>
          <p:nvPr/>
        </p:nvGrpSpPr>
        <p:grpSpPr>
          <a:xfrm>
            <a:off x="9354248" y="1627969"/>
            <a:ext cx="926465" cy="722630"/>
            <a:chOff x="9354248" y="2288984"/>
            <a:chExt cx="926465" cy="722630"/>
          </a:xfrm>
        </p:grpSpPr>
        <p:sp>
          <p:nvSpPr>
            <p:cNvPr id="20" name="object 18">
              <a:extLst>
                <a:ext uri="{FF2B5EF4-FFF2-40B4-BE49-F238E27FC236}">
                  <a16:creationId xmlns:a16="http://schemas.microsoft.com/office/drawing/2014/main" id="{94D9F66C-6AD3-BC9F-4D0B-5C0CE8480844}"/>
                </a:ext>
              </a:extLst>
            </p:cNvPr>
            <p:cNvSpPr/>
            <p:nvPr/>
          </p:nvSpPr>
          <p:spPr>
            <a:xfrm>
              <a:off x="9367265" y="2302002"/>
              <a:ext cx="896619" cy="696595"/>
            </a:xfrm>
            <a:custGeom>
              <a:avLst/>
              <a:gdLst/>
              <a:ahLst/>
              <a:cxnLst/>
              <a:rect l="l" t="t" r="r" b="b"/>
              <a:pathLst>
                <a:path w="896620" h="696594">
                  <a:moveTo>
                    <a:pt x="448056" y="0"/>
                  </a:moveTo>
                  <a:lnTo>
                    <a:pt x="375377" y="1519"/>
                  </a:lnTo>
                  <a:lnTo>
                    <a:pt x="306433" y="5917"/>
                  </a:lnTo>
                  <a:lnTo>
                    <a:pt x="242146" y="12956"/>
                  </a:lnTo>
                  <a:lnTo>
                    <a:pt x="183437" y="22395"/>
                  </a:lnTo>
                  <a:lnTo>
                    <a:pt x="131230" y="33997"/>
                  </a:lnTo>
                  <a:lnTo>
                    <a:pt x="86447" y="47523"/>
                  </a:lnTo>
                  <a:lnTo>
                    <a:pt x="50010" y="62732"/>
                  </a:lnTo>
                  <a:lnTo>
                    <a:pt x="5864" y="97249"/>
                  </a:lnTo>
                  <a:lnTo>
                    <a:pt x="0" y="116077"/>
                  </a:lnTo>
                  <a:lnTo>
                    <a:pt x="0" y="580389"/>
                  </a:lnTo>
                  <a:lnTo>
                    <a:pt x="22841" y="617080"/>
                  </a:lnTo>
                  <a:lnTo>
                    <a:pt x="86447" y="648944"/>
                  </a:lnTo>
                  <a:lnTo>
                    <a:pt x="131230" y="662470"/>
                  </a:lnTo>
                  <a:lnTo>
                    <a:pt x="183437" y="674072"/>
                  </a:lnTo>
                  <a:lnTo>
                    <a:pt x="242146" y="683511"/>
                  </a:lnTo>
                  <a:lnTo>
                    <a:pt x="306433" y="690550"/>
                  </a:lnTo>
                  <a:lnTo>
                    <a:pt x="375377" y="694948"/>
                  </a:lnTo>
                  <a:lnTo>
                    <a:pt x="448056" y="696467"/>
                  </a:lnTo>
                  <a:lnTo>
                    <a:pt x="520734" y="694948"/>
                  </a:lnTo>
                  <a:lnTo>
                    <a:pt x="589678" y="690550"/>
                  </a:lnTo>
                  <a:lnTo>
                    <a:pt x="653965" y="683511"/>
                  </a:lnTo>
                  <a:lnTo>
                    <a:pt x="712674" y="674072"/>
                  </a:lnTo>
                  <a:lnTo>
                    <a:pt x="764881" y="662470"/>
                  </a:lnTo>
                  <a:lnTo>
                    <a:pt x="809664" y="648944"/>
                  </a:lnTo>
                  <a:lnTo>
                    <a:pt x="846101" y="633735"/>
                  </a:lnTo>
                  <a:lnTo>
                    <a:pt x="890247" y="599218"/>
                  </a:lnTo>
                  <a:lnTo>
                    <a:pt x="896112" y="580389"/>
                  </a:lnTo>
                  <a:lnTo>
                    <a:pt x="896112" y="116077"/>
                  </a:lnTo>
                  <a:lnTo>
                    <a:pt x="873270" y="79387"/>
                  </a:lnTo>
                  <a:lnTo>
                    <a:pt x="809664" y="47523"/>
                  </a:lnTo>
                  <a:lnTo>
                    <a:pt x="764881" y="33997"/>
                  </a:lnTo>
                  <a:lnTo>
                    <a:pt x="712674" y="22395"/>
                  </a:lnTo>
                  <a:lnTo>
                    <a:pt x="653965" y="12956"/>
                  </a:lnTo>
                  <a:lnTo>
                    <a:pt x="589678" y="5917"/>
                  </a:lnTo>
                  <a:lnTo>
                    <a:pt x="520734" y="1519"/>
                  </a:lnTo>
                  <a:lnTo>
                    <a:pt x="448056" y="0"/>
                  </a:lnTo>
                  <a:close/>
                </a:path>
              </a:pathLst>
            </a:custGeom>
            <a:solidFill>
              <a:srgbClr val="92A6C9"/>
            </a:solidFill>
          </p:spPr>
          <p:txBody>
            <a:bodyPr wrap="square" lIns="0" tIns="0" rIns="0" bIns="0" rtlCol="0"/>
            <a:lstStyle/>
            <a:p>
              <a:endParaRPr/>
            </a:p>
          </p:txBody>
        </p:sp>
        <p:sp>
          <p:nvSpPr>
            <p:cNvPr id="21" name="object 19">
              <a:extLst>
                <a:ext uri="{FF2B5EF4-FFF2-40B4-BE49-F238E27FC236}">
                  <a16:creationId xmlns:a16="http://schemas.microsoft.com/office/drawing/2014/main" id="{A0BD19A1-FB59-0CD3-835C-69A9E769BE26}"/>
                </a:ext>
              </a:extLst>
            </p:cNvPr>
            <p:cNvSpPr/>
            <p:nvPr/>
          </p:nvSpPr>
          <p:spPr>
            <a:xfrm>
              <a:off x="9367265" y="2418080"/>
              <a:ext cx="887094" cy="116205"/>
            </a:xfrm>
            <a:custGeom>
              <a:avLst/>
              <a:gdLst/>
              <a:ahLst/>
              <a:cxnLst/>
              <a:rect l="l" t="t" r="r" b="b"/>
              <a:pathLst>
                <a:path w="887095" h="116205">
                  <a:moveTo>
                    <a:pt x="886574" y="23939"/>
                  </a:moveTo>
                  <a:lnTo>
                    <a:pt x="838923" y="56792"/>
                  </a:lnTo>
                  <a:lnTo>
                    <a:pt x="801910" y="71217"/>
                  </a:lnTo>
                  <a:lnTo>
                    <a:pt x="757224" y="84020"/>
                  </a:lnTo>
                  <a:lnTo>
                    <a:pt x="705703" y="94981"/>
                  </a:lnTo>
                  <a:lnTo>
                    <a:pt x="648187" y="103885"/>
                  </a:lnTo>
                  <a:lnTo>
                    <a:pt x="585515" y="110514"/>
                  </a:lnTo>
                  <a:lnTo>
                    <a:pt x="518524" y="114650"/>
                  </a:lnTo>
                  <a:lnTo>
                    <a:pt x="448055" y="116077"/>
                  </a:lnTo>
                  <a:lnTo>
                    <a:pt x="375377" y="114558"/>
                  </a:lnTo>
                  <a:lnTo>
                    <a:pt x="306433" y="110160"/>
                  </a:lnTo>
                  <a:lnTo>
                    <a:pt x="242146" y="103121"/>
                  </a:lnTo>
                  <a:lnTo>
                    <a:pt x="183437" y="93682"/>
                  </a:lnTo>
                  <a:lnTo>
                    <a:pt x="131230" y="82080"/>
                  </a:lnTo>
                  <a:lnTo>
                    <a:pt x="86447" y="68554"/>
                  </a:lnTo>
                  <a:lnTo>
                    <a:pt x="50010" y="53345"/>
                  </a:lnTo>
                  <a:lnTo>
                    <a:pt x="5864" y="18828"/>
                  </a:lnTo>
                  <a:lnTo>
                    <a:pt x="0" y="0"/>
                  </a:lnTo>
                </a:path>
              </a:pathLst>
            </a:custGeom>
            <a:ln w="25908">
              <a:solidFill>
                <a:srgbClr val="AA4443"/>
              </a:solidFill>
            </a:ln>
          </p:spPr>
          <p:txBody>
            <a:bodyPr wrap="square" lIns="0" tIns="0" rIns="0" bIns="0" rtlCol="0"/>
            <a:lstStyle/>
            <a:p>
              <a:endParaRPr/>
            </a:p>
          </p:txBody>
        </p:sp>
        <p:sp>
          <p:nvSpPr>
            <p:cNvPr id="22" name="object 20">
              <a:extLst>
                <a:ext uri="{FF2B5EF4-FFF2-40B4-BE49-F238E27FC236}">
                  <a16:creationId xmlns:a16="http://schemas.microsoft.com/office/drawing/2014/main" id="{2FACF6E5-A585-0725-AFAA-181DEB1D7936}"/>
                </a:ext>
              </a:extLst>
            </p:cNvPr>
            <p:cNvSpPr/>
            <p:nvPr/>
          </p:nvSpPr>
          <p:spPr>
            <a:xfrm>
              <a:off x="10182986" y="2441905"/>
              <a:ext cx="84455" cy="89535"/>
            </a:xfrm>
            <a:custGeom>
              <a:avLst/>
              <a:gdLst/>
              <a:ahLst/>
              <a:cxnLst/>
              <a:rect l="l" t="t" r="r" b="b"/>
              <a:pathLst>
                <a:path w="84454" h="89535">
                  <a:moveTo>
                    <a:pt x="0" y="55422"/>
                  </a:moveTo>
                  <a:lnTo>
                    <a:pt x="70891" y="0"/>
                  </a:lnTo>
                  <a:lnTo>
                    <a:pt x="84239" y="88988"/>
                  </a:lnTo>
                </a:path>
              </a:pathLst>
            </a:custGeom>
            <a:ln w="25907">
              <a:solidFill>
                <a:srgbClr val="AA4443"/>
              </a:solidFill>
            </a:ln>
          </p:spPr>
          <p:txBody>
            <a:bodyPr wrap="square" lIns="0" tIns="0" rIns="0" bIns="0" rtlCol="0"/>
            <a:lstStyle/>
            <a:p>
              <a:endParaRPr/>
            </a:p>
          </p:txBody>
        </p:sp>
        <p:sp>
          <p:nvSpPr>
            <p:cNvPr id="23" name="object 21">
              <a:extLst>
                <a:ext uri="{FF2B5EF4-FFF2-40B4-BE49-F238E27FC236}">
                  <a16:creationId xmlns:a16="http://schemas.microsoft.com/office/drawing/2014/main" id="{AD3D503E-3363-7591-7BF8-775ABFBCA1D0}"/>
                </a:ext>
              </a:extLst>
            </p:cNvPr>
            <p:cNvSpPr/>
            <p:nvPr/>
          </p:nvSpPr>
          <p:spPr>
            <a:xfrm>
              <a:off x="9367265" y="2302002"/>
              <a:ext cx="896619" cy="696595"/>
            </a:xfrm>
            <a:custGeom>
              <a:avLst/>
              <a:gdLst/>
              <a:ahLst/>
              <a:cxnLst/>
              <a:rect l="l" t="t" r="r" b="b"/>
              <a:pathLst>
                <a:path w="896620" h="696594">
                  <a:moveTo>
                    <a:pt x="0" y="116077"/>
                  </a:moveTo>
                  <a:lnTo>
                    <a:pt x="22841" y="79387"/>
                  </a:lnTo>
                  <a:lnTo>
                    <a:pt x="86447" y="47523"/>
                  </a:lnTo>
                  <a:lnTo>
                    <a:pt x="131230" y="33997"/>
                  </a:lnTo>
                  <a:lnTo>
                    <a:pt x="183437" y="22395"/>
                  </a:lnTo>
                  <a:lnTo>
                    <a:pt x="242146" y="12956"/>
                  </a:lnTo>
                  <a:lnTo>
                    <a:pt x="306433" y="5917"/>
                  </a:lnTo>
                  <a:lnTo>
                    <a:pt x="375377" y="1519"/>
                  </a:lnTo>
                  <a:lnTo>
                    <a:pt x="448056" y="0"/>
                  </a:lnTo>
                  <a:lnTo>
                    <a:pt x="520734" y="1519"/>
                  </a:lnTo>
                  <a:lnTo>
                    <a:pt x="589678" y="5917"/>
                  </a:lnTo>
                  <a:lnTo>
                    <a:pt x="653965" y="12956"/>
                  </a:lnTo>
                  <a:lnTo>
                    <a:pt x="712674" y="22395"/>
                  </a:lnTo>
                  <a:lnTo>
                    <a:pt x="764881" y="33997"/>
                  </a:lnTo>
                  <a:lnTo>
                    <a:pt x="809664" y="47523"/>
                  </a:lnTo>
                  <a:lnTo>
                    <a:pt x="846101" y="62732"/>
                  </a:lnTo>
                  <a:lnTo>
                    <a:pt x="890247" y="97249"/>
                  </a:lnTo>
                  <a:lnTo>
                    <a:pt x="896112" y="116077"/>
                  </a:lnTo>
                  <a:lnTo>
                    <a:pt x="896112" y="580389"/>
                  </a:lnTo>
                  <a:lnTo>
                    <a:pt x="873270" y="617080"/>
                  </a:lnTo>
                  <a:lnTo>
                    <a:pt x="809664" y="648944"/>
                  </a:lnTo>
                  <a:lnTo>
                    <a:pt x="764881" y="662470"/>
                  </a:lnTo>
                  <a:lnTo>
                    <a:pt x="712674" y="674072"/>
                  </a:lnTo>
                  <a:lnTo>
                    <a:pt x="653965" y="683511"/>
                  </a:lnTo>
                  <a:lnTo>
                    <a:pt x="589678" y="690550"/>
                  </a:lnTo>
                  <a:lnTo>
                    <a:pt x="520734" y="694948"/>
                  </a:lnTo>
                  <a:lnTo>
                    <a:pt x="448056" y="696467"/>
                  </a:lnTo>
                  <a:lnTo>
                    <a:pt x="375377" y="694948"/>
                  </a:lnTo>
                  <a:lnTo>
                    <a:pt x="306433" y="690550"/>
                  </a:lnTo>
                  <a:lnTo>
                    <a:pt x="242146" y="683511"/>
                  </a:lnTo>
                  <a:lnTo>
                    <a:pt x="183437" y="674072"/>
                  </a:lnTo>
                  <a:lnTo>
                    <a:pt x="131230" y="662470"/>
                  </a:lnTo>
                  <a:lnTo>
                    <a:pt x="86447" y="648944"/>
                  </a:lnTo>
                  <a:lnTo>
                    <a:pt x="50010" y="633735"/>
                  </a:lnTo>
                  <a:lnTo>
                    <a:pt x="5864" y="599218"/>
                  </a:lnTo>
                  <a:lnTo>
                    <a:pt x="0" y="580389"/>
                  </a:lnTo>
                  <a:lnTo>
                    <a:pt x="0" y="116077"/>
                  </a:lnTo>
                  <a:close/>
                </a:path>
              </a:pathLst>
            </a:custGeom>
            <a:ln w="25908">
              <a:solidFill>
                <a:srgbClr val="AA4443"/>
              </a:solidFill>
            </a:ln>
          </p:spPr>
          <p:txBody>
            <a:bodyPr wrap="square" lIns="0" tIns="0" rIns="0" bIns="0" rtlCol="0"/>
            <a:lstStyle/>
            <a:p>
              <a:endParaRPr/>
            </a:p>
          </p:txBody>
        </p:sp>
      </p:grpSp>
      <p:sp>
        <p:nvSpPr>
          <p:cNvPr id="24" name="object 22">
            <a:extLst>
              <a:ext uri="{FF2B5EF4-FFF2-40B4-BE49-F238E27FC236}">
                <a16:creationId xmlns:a16="http://schemas.microsoft.com/office/drawing/2014/main" id="{D01AFBF4-A2DF-D9C9-D8B2-CE48B261BE76}"/>
              </a:ext>
            </a:extLst>
          </p:cNvPr>
          <p:cNvSpPr txBox="1"/>
          <p:nvPr/>
        </p:nvSpPr>
        <p:spPr>
          <a:xfrm>
            <a:off x="9576689" y="1873689"/>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25" name="object 23">
            <a:extLst>
              <a:ext uri="{FF2B5EF4-FFF2-40B4-BE49-F238E27FC236}">
                <a16:creationId xmlns:a16="http://schemas.microsoft.com/office/drawing/2014/main" id="{21600669-F259-DF6E-C81B-315CBB87F472}"/>
              </a:ext>
            </a:extLst>
          </p:cNvPr>
          <p:cNvGrpSpPr/>
          <p:nvPr/>
        </p:nvGrpSpPr>
        <p:grpSpPr>
          <a:xfrm>
            <a:off x="9291764" y="2792305"/>
            <a:ext cx="926465" cy="721360"/>
            <a:chOff x="9291764" y="3453320"/>
            <a:chExt cx="926465" cy="721360"/>
          </a:xfrm>
        </p:grpSpPr>
        <p:sp>
          <p:nvSpPr>
            <p:cNvPr id="26" name="object 24">
              <a:extLst>
                <a:ext uri="{FF2B5EF4-FFF2-40B4-BE49-F238E27FC236}">
                  <a16:creationId xmlns:a16="http://schemas.microsoft.com/office/drawing/2014/main" id="{0F7008D4-7C75-0F4A-88D8-B27EA75C18E5}"/>
                </a:ext>
              </a:extLst>
            </p:cNvPr>
            <p:cNvSpPr/>
            <p:nvPr/>
          </p:nvSpPr>
          <p:spPr>
            <a:xfrm>
              <a:off x="9304782" y="346633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27" name="object 25">
              <a:extLst>
                <a:ext uri="{FF2B5EF4-FFF2-40B4-BE49-F238E27FC236}">
                  <a16:creationId xmlns:a16="http://schemas.microsoft.com/office/drawing/2014/main" id="{1C4B8F36-730A-6BC4-6DB5-AAB2C5806D42}"/>
                </a:ext>
              </a:extLst>
            </p:cNvPr>
            <p:cNvSpPr/>
            <p:nvPr/>
          </p:nvSpPr>
          <p:spPr>
            <a:xfrm>
              <a:off x="9304782" y="358216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28" name="object 26">
              <a:extLst>
                <a:ext uri="{FF2B5EF4-FFF2-40B4-BE49-F238E27FC236}">
                  <a16:creationId xmlns:a16="http://schemas.microsoft.com/office/drawing/2014/main" id="{6790AC0C-E7C6-D1CB-412D-8B7617A736C1}"/>
                </a:ext>
              </a:extLst>
            </p:cNvPr>
            <p:cNvSpPr/>
            <p:nvPr/>
          </p:nvSpPr>
          <p:spPr>
            <a:xfrm>
              <a:off x="10120452" y="360598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29" name="object 27">
              <a:extLst>
                <a:ext uri="{FF2B5EF4-FFF2-40B4-BE49-F238E27FC236}">
                  <a16:creationId xmlns:a16="http://schemas.microsoft.com/office/drawing/2014/main" id="{9E000E35-871A-66C5-D621-539ABB8186C8}"/>
                </a:ext>
              </a:extLst>
            </p:cNvPr>
            <p:cNvSpPr/>
            <p:nvPr/>
          </p:nvSpPr>
          <p:spPr>
            <a:xfrm>
              <a:off x="9304782" y="346633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30" name="object 28">
            <a:extLst>
              <a:ext uri="{FF2B5EF4-FFF2-40B4-BE49-F238E27FC236}">
                <a16:creationId xmlns:a16="http://schemas.microsoft.com/office/drawing/2014/main" id="{63AA3747-A4A4-242E-909D-7C27280D731B}"/>
              </a:ext>
            </a:extLst>
          </p:cNvPr>
          <p:cNvSpPr txBox="1"/>
          <p:nvPr/>
        </p:nvSpPr>
        <p:spPr>
          <a:xfrm>
            <a:off x="9513671" y="3037555"/>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31" name="object 29">
            <a:extLst>
              <a:ext uri="{FF2B5EF4-FFF2-40B4-BE49-F238E27FC236}">
                <a16:creationId xmlns:a16="http://schemas.microsoft.com/office/drawing/2014/main" id="{2DEC4F6F-E61F-ADFE-F279-99364C28C755}"/>
              </a:ext>
            </a:extLst>
          </p:cNvPr>
          <p:cNvGrpSpPr/>
          <p:nvPr/>
        </p:nvGrpSpPr>
        <p:grpSpPr>
          <a:xfrm>
            <a:off x="9444164" y="2944705"/>
            <a:ext cx="926465" cy="721360"/>
            <a:chOff x="9444164" y="3605720"/>
            <a:chExt cx="926465" cy="721360"/>
          </a:xfrm>
        </p:grpSpPr>
        <p:sp>
          <p:nvSpPr>
            <p:cNvPr id="32" name="object 30">
              <a:extLst>
                <a:ext uri="{FF2B5EF4-FFF2-40B4-BE49-F238E27FC236}">
                  <a16:creationId xmlns:a16="http://schemas.microsoft.com/office/drawing/2014/main" id="{D2A4E55A-3BC0-CFA0-3E0C-F6AA5393859F}"/>
                </a:ext>
              </a:extLst>
            </p:cNvPr>
            <p:cNvSpPr/>
            <p:nvPr/>
          </p:nvSpPr>
          <p:spPr>
            <a:xfrm>
              <a:off x="9457182" y="3618738"/>
              <a:ext cx="896619" cy="695325"/>
            </a:xfrm>
            <a:custGeom>
              <a:avLst/>
              <a:gdLst/>
              <a:ahLst/>
              <a:cxnLst/>
              <a:rect l="l" t="t" r="r" b="b"/>
              <a:pathLst>
                <a:path w="896620" h="695325">
                  <a:moveTo>
                    <a:pt x="448056" y="0"/>
                  </a:moveTo>
                  <a:lnTo>
                    <a:pt x="375377" y="1515"/>
                  </a:lnTo>
                  <a:lnTo>
                    <a:pt x="306433" y="5904"/>
                  </a:lnTo>
                  <a:lnTo>
                    <a:pt x="242146" y="12927"/>
                  </a:lnTo>
                  <a:lnTo>
                    <a:pt x="183437" y="22346"/>
                  </a:lnTo>
                  <a:lnTo>
                    <a:pt x="131230" y="33923"/>
                  </a:lnTo>
                  <a:lnTo>
                    <a:pt x="86447" y="47418"/>
                  </a:lnTo>
                  <a:lnTo>
                    <a:pt x="50010" y="62595"/>
                  </a:lnTo>
                  <a:lnTo>
                    <a:pt x="5864" y="97036"/>
                  </a:lnTo>
                  <a:lnTo>
                    <a:pt x="0" y="115824"/>
                  </a:lnTo>
                  <a:lnTo>
                    <a:pt x="0" y="579120"/>
                  </a:lnTo>
                  <a:lnTo>
                    <a:pt x="22841" y="615730"/>
                  </a:lnTo>
                  <a:lnTo>
                    <a:pt x="86447" y="647525"/>
                  </a:lnTo>
                  <a:lnTo>
                    <a:pt x="131230" y="661020"/>
                  </a:lnTo>
                  <a:lnTo>
                    <a:pt x="183437" y="672597"/>
                  </a:lnTo>
                  <a:lnTo>
                    <a:pt x="242146" y="682016"/>
                  </a:lnTo>
                  <a:lnTo>
                    <a:pt x="306433" y="689039"/>
                  </a:lnTo>
                  <a:lnTo>
                    <a:pt x="375377" y="693428"/>
                  </a:lnTo>
                  <a:lnTo>
                    <a:pt x="448056" y="694944"/>
                  </a:lnTo>
                  <a:lnTo>
                    <a:pt x="520734" y="693428"/>
                  </a:lnTo>
                  <a:lnTo>
                    <a:pt x="589678" y="689039"/>
                  </a:lnTo>
                  <a:lnTo>
                    <a:pt x="653965" y="682016"/>
                  </a:lnTo>
                  <a:lnTo>
                    <a:pt x="712674" y="672597"/>
                  </a:lnTo>
                  <a:lnTo>
                    <a:pt x="764881" y="661020"/>
                  </a:lnTo>
                  <a:lnTo>
                    <a:pt x="809664" y="647525"/>
                  </a:lnTo>
                  <a:lnTo>
                    <a:pt x="846101" y="632348"/>
                  </a:lnTo>
                  <a:lnTo>
                    <a:pt x="890247" y="597907"/>
                  </a:lnTo>
                  <a:lnTo>
                    <a:pt x="896112" y="579120"/>
                  </a:lnTo>
                  <a:lnTo>
                    <a:pt x="896112" y="115824"/>
                  </a:lnTo>
                  <a:lnTo>
                    <a:pt x="873270" y="79213"/>
                  </a:lnTo>
                  <a:lnTo>
                    <a:pt x="809664" y="47418"/>
                  </a:lnTo>
                  <a:lnTo>
                    <a:pt x="764881" y="33923"/>
                  </a:lnTo>
                  <a:lnTo>
                    <a:pt x="712674" y="22346"/>
                  </a:lnTo>
                  <a:lnTo>
                    <a:pt x="653965" y="12927"/>
                  </a:lnTo>
                  <a:lnTo>
                    <a:pt x="589678" y="5904"/>
                  </a:lnTo>
                  <a:lnTo>
                    <a:pt x="520734" y="1515"/>
                  </a:lnTo>
                  <a:lnTo>
                    <a:pt x="448056" y="0"/>
                  </a:lnTo>
                  <a:close/>
                </a:path>
              </a:pathLst>
            </a:custGeom>
            <a:solidFill>
              <a:srgbClr val="92A6C9"/>
            </a:solidFill>
          </p:spPr>
          <p:txBody>
            <a:bodyPr wrap="square" lIns="0" tIns="0" rIns="0" bIns="0" rtlCol="0"/>
            <a:lstStyle/>
            <a:p>
              <a:endParaRPr/>
            </a:p>
          </p:txBody>
        </p:sp>
        <p:sp>
          <p:nvSpPr>
            <p:cNvPr id="33" name="object 31">
              <a:extLst>
                <a:ext uri="{FF2B5EF4-FFF2-40B4-BE49-F238E27FC236}">
                  <a16:creationId xmlns:a16="http://schemas.microsoft.com/office/drawing/2014/main" id="{2CE98819-D8B0-82EA-4508-7846E72DA6BF}"/>
                </a:ext>
              </a:extLst>
            </p:cNvPr>
            <p:cNvSpPr/>
            <p:nvPr/>
          </p:nvSpPr>
          <p:spPr>
            <a:xfrm>
              <a:off x="9457182" y="3734562"/>
              <a:ext cx="887094" cy="116205"/>
            </a:xfrm>
            <a:custGeom>
              <a:avLst/>
              <a:gdLst/>
              <a:ahLst/>
              <a:cxnLst/>
              <a:rect l="l" t="t" r="r" b="b"/>
              <a:pathLst>
                <a:path w="887095" h="116204">
                  <a:moveTo>
                    <a:pt x="886574" y="23888"/>
                  </a:moveTo>
                  <a:lnTo>
                    <a:pt x="838923" y="56669"/>
                  </a:lnTo>
                  <a:lnTo>
                    <a:pt x="801910" y="71063"/>
                  </a:lnTo>
                  <a:lnTo>
                    <a:pt x="757224" y="83837"/>
                  </a:lnTo>
                  <a:lnTo>
                    <a:pt x="705703" y="94774"/>
                  </a:lnTo>
                  <a:lnTo>
                    <a:pt x="648187" y="103658"/>
                  </a:lnTo>
                  <a:lnTo>
                    <a:pt x="585515" y="110272"/>
                  </a:lnTo>
                  <a:lnTo>
                    <a:pt x="518524" y="114400"/>
                  </a:lnTo>
                  <a:lnTo>
                    <a:pt x="448055" y="115823"/>
                  </a:lnTo>
                  <a:lnTo>
                    <a:pt x="375377" y="114308"/>
                  </a:lnTo>
                  <a:lnTo>
                    <a:pt x="306433" y="109919"/>
                  </a:lnTo>
                  <a:lnTo>
                    <a:pt x="242146" y="102896"/>
                  </a:lnTo>
                  <a:lnTo>
                    <a:pt x="183437" y="93477"/>
                  </a:lnTo>
                  <a:lnTo>
                    <a:pt x="131230" y="81900"/>
                  </a:lnTo>
                  <a:lnTo>
                    <a:pt x="86447" y="68405"/>
                  </a:lnTo>
                  <a:lnTo>
                    <a:pt x="50010" y="53228"/>
                  </a:lnTo>
                  <a:lnTo>
                    <a:pt x="5864" y="18787"/>
                  </a:lnTo>
                  <a:lnTo>
                    <a:pt x="0" y="0"/>
                  </a:lnTo>
                </a:path>
              </a:pathLst>
            </a:custGeom>
            <a:ln w="25908">
              <a:solidFill>
                <a:srgbClr val="AA4443"/>
              </a:solidFill>
            </a:ln>
          </p:spPr>
          <p:txBody>
            <a:bodyPr wrap="square" lIns="0" tIns="0" rIns="0" bIns="0" rtlCol="0"/>
            <a:lstStyle/>
            <a:p>
              <a:endParaRPr/>
            </a:p>
          </p:txBody>
        </p:sp>
        <p:sp>
          <p:nvSpPr>
            <p:cNvPr id="34" name="object 32">
              <a:extLst>
                <a:ext uri="{FF2B5EF4-FFF2-40B4-BE49-F238E27FC236}">
                  <a16:creationId xmlns:a16="http://schemas.microsoft.com/office/drawing/2014/main" id="{24A275AA-2BAD-D83A-2B26-90BD745953D0}"/>
                </a:ext>
              </a:extLst>
            </p:cNvPr>
            <p:cNvSpPr/>
            <p:nvPr/>
          </p:nvSpPr>
          <p:spPr>
            <a:xfrm>
              <a:off x="10272852" y="3758387"/>
              <a:ext cx="84455" cy="89535"/>
            </a:xfrm>
            <a:custGeom>
              <a:avLst/>
              <a:gdLst/>
              <a:ahLst/>
              <a:cxnLst/>
              <a:rect l="l" t="t" r="r" b="b"/>
              <a:pathLst>
                <a:path w="84454" h="89535">
                  <a:moveTo>
                    <a:pt x="0" y="55359"/>
                  </a:moveTo>
                  <a:lnTo>
                    <a:pt x="70929" y="0"/>
                  </a:lnTo>
                  <a:lnTo>
                    <a:pt x="84213" y="88988"/>
                  </a:lnTo>
                </a:path>
              </a:pathLst>
            </a:custGeom>
            <a:ln w="25908">
              <a:solidFill>
                <a:srgbClr val="AA4443"/>
              </a:solidFill>
            </a:ln>
          </p:spPr>
          <p:txBody>
            <a:bodyPr wrap="square" lIns="0" tIns="0" rIns="0" bIns="0" rtlCol="0"/>
            <a:lstStyle/>
            <a:p>
              <a:endParaRPr/>
            </a:p>
          </p:txBody>
        </p:sp>
        <p:sp>
          <p:nvSpPr>
            <p:cNvPr id="35" name="object 33">
              <a:extLst>
                <a:ext uri="{FF2B5EF4-FFF2-40B4-BE49-F238E27FC236}">
                  <a16:creationId xmlns:a16="http://schemas.microsoft.com/office/drawing/2014/main" id="{F8DB8242-3D79-7EC9-3775-67FC77B9142E}"/>
                </a:ext>
              </a:extLst>
            </p:cNvPr>
            <p:cNvSpPr/>
            <p:nvPr/>
          </p:nvSpPr>
          <p:spPr>
            <a:xfrm>
              <a:off x="9457182" y="3618738"/>
              <a:ext cx="896619" cy="695325"/>
            </a:xfrm>
            <a:custGeom>
              <a:avLst/>
              <a:gdLst/>
              <a:ahLst/>
              <a:cxnLst/>
              <a:rect l="l" t="t" r="r" b="b"/>
              <a:pathLst>
                <a:path w="896620" h="695325">
                  <a:moveTo>
                    <a:pt x="0" y="115824"/>
                  </a:moveTo>
                  <a:lnTo>
                    <a:pt x="22841" y="79213"/>
                  </a:lnTo>
                  <a:lnTo>
                    <a:pt x="86447" y="47418"/>
                  </a:lnTo>
                  <a:lnTo>
                    <a:pt x="131230" y="33923"/>
                  </a:lnTo>
                  <a:lnTo>
                    <a:pt x="183437" y="22346"/>
                  </a:lnTo>
                  <a:lnTo>
                    <a:pt x="242146" y="12927"/>
                  </a:lnTo>
                  <a:lnTo>
                    <a:pt x="306433" y="5904"/>
                  </a:lnTo>
                  <a:lnTo>
                    <a:pt x="375377" y="1515"/>
                  </a:lnTo>
                  <a:lnTo>
                    <a:pt x="448056" y="0"/>
                  </a:lnTo>
                  <a:lnTo>
                    <a:pt x="520734" y="1515"/>
                  </a:lnTo>
                  <a:lnTo>
                    <a:pt x="589678" y="5904"/>
                  </a:lnTo>
                  <a:lnTo>
                    <a:pt x="653965" y="12927"/>
                  </a:lnTo>
                  <a:lnTo>
                    <a:pt x="712674" y="22346"/>
                  </a:lnTo>
                  <a:lnTo>
                    <a:pt x="764881" y="33923"/>
                  </a:lnTo>
                  <a:lnTo>
                    <a:pt x="809664" y="47418"/>
                  </a:lnTo>
                  <a:lnTo>
                    <a:pt x="846101" y="62595"/>
                  </a:lnTo>
                  <a:lnTo>
                    <a:pt x="890247" y="97036"/>
                  </a:lnTo>
                  <a:lnTo>
                    <a:pt x="896112" y="115824"/>
                  </a:lnTo>
                  <a:lnTo>
                    <a:pt x="896112" y="579120"/>
                  </a:lnTo>
                  <a:lnTo>
                    <a:pt x="873270" y="615730"/>
                  </a:lnTo>
                  <a:lnTo>
                    <a:pt x="809664" y="647525"/>
                  </a:lnTo>
                  <a:lnTo>
                    <a:pt x="764881" y="661020"/>
                  </a:lnTo>
                  <a:lnTo>
                    <a:pt x="712674" y="672597"/>
                  </a:lnTo>
                  <a:lnTo>
                    <a:pt x="653965" y="682016"/>
                  </a:lnTo>
                  <a:lnTo>
                    <a:pt x="589678" y="689039"/>
                  </a:lnTo>
                  <a:lnTo>
                    <a:pt x="520734" y="693428"/>
                  </a:lnTo>
                  <a:lnTo>
                    <a:pt x="448056" y="694944"/>
                  </a:lnTo>
                  <a:lnTo>
                    <a:pt x="375377" y="693428"/>
                  </a:lnTo>
                  <a:lnTo>
                    <a:pt x="306433" y="689039"/>
                  </a:lnTo>
                  <a:lnTo>
                    <a:pt x="242146" y="682016"/>
                  </a:lnTo>
                  <a:lnTo>
                    <a:pt x="183437" y="672597"/>
                  </a:lnTo>
                  <a:lnTo>
                    <a:pt x="131230" y="661020"/>
                  </a:lnTo>
                  <a:lnTo>
                    <a:pt x="86447" y="647525"/>
                  </a:lnTo>
                  <a:lnTo>
                    <a:pt x="50010" y="632348"/>
                  </a:lnTo>
                  <a:lnTo>
                    <a:pt x="5864" y="597907"/>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36" name="object 34">
            <a:extLst>
              <a:ext uri="{FF2B5EF4-FFF2-40B4-BE49-F238E27FC236}">
                <a16:creationId xmlns:a16="http://schemas.microsoft.com/office/drawing/2014/main" id="{1EBD1235-CB15-33F5-3A94-7355D8E9D685}"/>
              </a:ext>
            </a:extLst>
          </p:cNvPr>
          <p:cNvSpPr txBox="1"/>
          <p:nvPr/>
        </p:nvSpPr>
        <p:spPr>
          <a:xfrm>
            <a:off x="9666071" y="3189955"/>
            <a:ext cx="476884" cy="299720"/>
          </a:xfrm>
          <a:prstGeom prst="rect">
            <a:avLst/>
          </a:prstGeom>
        </p:spPr>
        <p:txBody>
          <a:bodyPr vert="horz" wrap="square" lIns="0" tIns="12700" rIns="0" bIns="0" rtlCol="0">
            <a:spAutoFit/>
          </a:bodyPr>
          <a:lstStyle/>
          <a:p>
            <a:pPr marL="12700">
              <a:lnSpc>
                <a:spcPct val="100000"/>
              </a:lnSpc>
              <a:spcBef>
                <a:spcPts val="100"/>
              </a:spcBef>
            </a:pPr>
            <a:r>
              <a:rPr sz="1800" spc="-160" dirty="0">
                <a:latin typeface="Arial"/>
                <a:cs typeface="Arial"/>
              </a:rPr>
              <a:t>W</a:t>
            </a:r>
            <a:r>
              <a:rPr sz="1800" spc="-100" dirty="0">
                <a:latin typeface="Arial"/>
                <a:cs typeface="Arial"/>
              </a:rPr>
              <a:t>A</a:t>
            </a:r>
            <a:r>
              <a:rPr sz="1800" spc="-105" dirty="0">
                <a:latin typeface="Arial"/>
                <a:cs typeface="Arial"/>
              </a:rPr>
              <a:t>L</a:t>
            </a:r>
            <a:endParaRPr sz="1800">
              <a:latin typeface="Arial"/>
              <a:cs typeface="Arial"/>
            </a:endParaRPr>
          </a:p>
        </p:txBody>
      </p:sp>
      <p:grpSp>
        <p:nvGrpSpPr>
          <p:cNvPr id="37" name="object 35">
            <a:extLst>
              <a:ext uri="{FF2B5EF4-FFF2-40B4-BE49-F238E27FC236}">
                <a16:creationId xmlns:a16="http://schemas.microsoft.com/office/drawing/2014/main" id="{4004B152-B1AC-7168-3BA1-01A510796CFA}"/>
              </a:ext>
            </a:extLst>
          </p:cNvPr>
          <p:cNvGrpSpPr/>
          <p:nvPr/>
        </p:nvGrpSpPr>
        <p:grpSpPr>
          <a:xfrm>
            <a:off x="2516123" y="2001349"/>
            <a:ext cx="9110980" cy="4831715"/>
            <a:chOff x="2516123" y="2662364"/>
            <a:chExt cx="9110980" cy="4831715"/>
          </a:xfrm>
        </p:grpSpPr>
        <p:sp>
          <p:nvSpPr>
            <p:cNvPr id="38" name="object 36">
              <a:extLst>
                <a:ext uri="{FF2B5EF4-FFF2-40B4-BE49-F238E27FC236}">
                  <a16:creationId xmlns:a16="http://schemas.microsoft.com/office/drawing/2014/main" id="{C507579A-AE98-300F-A5F9-9A9DFD7F6584}"/>
                </a:ext>
              </a:extLst>
            </p:cNvPr>
            <p:cNvSpPr/>
            <p:nvPr/>
          </p:nvSpPr>
          <p:spPr>
            <a:xfrm>
              <a:off x="6965441" y="2675382"/>
              <a:ext cx="2402840" cy="17780"/>
            </a:xfrm>
            <a:custGeom>
              <a:avLst/>
              <a:gdLst/>
              <a:ahLst/>
              <a:cxnLst/>
              <a:rect l="l" t="t" r="r" b="b"/>
              <a:pathLst>
                <a:path w="2402840" h="17780">
                  <a:moveTo>
                    <a:pt x="0" y="0"/>
                  </a:moveTo>
                  <a:lnTo>
                    <a:pt x="2402560" y="17399"/>
                  </a:lnTo>
                </a:path>
              </a:pathLst>
            </a:custGeom>
            <a:ln w="25908">
              <a:solidFill>
                <a:srgbClr val="000000"/>
              </a:solidFill>
              <a:prstDash val="lgDash"/>
            </a:ln>
          </p:spPr>
          <p:txBody>
            <a:bodyPr wrap="square" lIns="0" tIns="0" rIns="0" bIns="0" rtlCol="0"/>
            <a:lstStyle/>
            <a:p>
              <a:endParaRPr/>
            </a:p>
          </p:txBody>
        </p:sp>
        <p:sp>
          <p:nvSpPr>
            <p:cNvPr id="39" name="object 37">
              <a:extLst>
                <a:ext uri="{FF2B5EF4-FFF2-40B4-BE49-F238E27FC236}">
                  <a16:creationId xmlns:a16="http://schemas.microsoft.com/office/drawing/2014/main" id="{525AB045-717A-6380-856D-73B928F7CE4F}"/>
                </a:ext>
              </a:extLst>
            </p:cNvPr>
            <p:cNvSpPr/>
            <p:nvPr/>
          </p:nvSpPr>
          <p:spPr>
            <a:xfrm>
              <a:off x="2516123" y="4058412"/>
              <a:ext cx="1089660" cy="463550"/>
            </a:xfrm>
            <a:custGeom>
              <a:avLst/>
              <a:gdLst/>
              <a:ahLst/>
              <a:cxnLst/>
              <a:rect l="l" t="t" r="r" b="b"/>
              <a:pathLst>
                <a:path w="1089660" h="463550">
                  <a:moveTo>
                    <a:pt x="218401" y="0"/>
                  </a:moveTo>
                  <a:lnTo>
                    <a:pt x="0" y="231648"/>
                  </a:lnTo>
                  <a:lnTo>
                    <a:pt x="218401" y="463296"/>
                  </a:lnTo>
                  <a:lnTo>
                    <a:pt x="218401" y="347472"/>
                  </a:lnTo>
                  <a:lnTo>
                    <a:pt x="1089660" y="347472"/>
                  </a:lnTo>
                  <a:lnTo>
                    <a:pt x="1089660" y="115824"/>
                  </a:lnTo>
                  <a:lnTo>
                    <a:pt x="218401" y="115824"/>
                  </a:lnTo>
                  <a:lnTo>
                    <a:pt x="218401" y="0"/>
                  </a:lnTo>
                  <a:close/>
                </a:path>
              </a:pathLst>
            </a:custGeom>
            <a:solidFill>
              <a:srgbClr val="6C9048"/>
            </a:solidFill>
          </p:spPr>
          <p:txBody>
            <a:bodyPr wrap="square" lIns="0" tIns="0" rIns="0" bIns="0" rtlCol="0"/>
            <a:lstStyle/>
            <a:p>
              <a:endParaRPr/>
            </a:p>
          </p:txBody>
        </p:sp>
        <p:sp>
          <p:nvSpPr>
            <p:cNvPr id="40" name="object 38">
              <a:extLst>
                <a:ext uri="{FF2B5EF4-FFF2-40B4-BE49-F238E27FC236}">
                  <a16:creationId xmlns:a16="http://schemas.microsoft.com/office/drawing/2014/main" id="{2A5D633F-E931-3300-7C35-6B7691080C13}"/>
                </a:ext>
              </a:extLst>
            </p:cNvPr>
            <p:cNvSpPr/>
            <p:nvPr/>
          </p:nvSpPr>
          <p:spPr>
            <a:xfrm>
              <a:off x="8103108" y="5257800"/>
              <a:ext cx="3523615" cy="2235835"/>
            </a:xfrm>
            <a:custGeom>
              <a:avLst/>
              <a:gdLst/>
              <a:ahLst/>
              <a:cxnLst/>
              <a:rect l="l" t="t" r="r" b="b"/>
              <a:pathLst>
                <a:path w="3523615" h="2235834">
                  <a:moveTo>
                    <a:pt x="3150857" y="0"/>
                  </a:moveTo>
                  <a:lnTo>
                    <a:pt x="372630" y="0"/>
                  </a:lnTo>
                  <a:lnTo>
                    <a:pt x="325887" y="2903"/>
                  </a:lnTo>
                  <a:lnTo>
                    <a:pt x="280877" y="11380"/>
                  </a:lnTo>
                  <a:lnTo>
                    <a:pt x="237949" y="25083"/>
                  </a:lnTo>
                  <a:lnTo>
                    <a:pt x="197452" y="43660"/>
                  </a:lnTo>
                  <a:lnTo>
                    <a:pt x="159736" y="66765"/>
                  </a:lnTo>
                  <a:lnTo>
                    <a:pt x="125149" y="94046"/>
                  </a:lnTo>
                  <a:lnTo>
                    <a:pt x="94041" y="125154"/>
                  </a:lnTo>
                  <a:lnTo>
                    <a:pt x="66761" y="159742"/>
                  </a:lnTo>
                  <a:lnTo>
                    <a:pt x="43658" y="197458"/>
                  </a:lnTo>
                  <a:lnTo>
                    <a:pt x="25081" y="237954"/>
                  </a:lnTo>
                  <a:lnTo>
                    <a:pt x="11380" y="280881"/>
                  </a:lnTo>
                  <a:lnTo>
                    <a:pt x="2903" y="325890"/>
                  </a:lnTo>
                  <a:lnTo>
                    <a:pt x="0" y="372630"/>
                  </a:lnTo>
                  <a:lnTo>
                    <a:pt x="0" y="1863090"/>
                  </a:lnTo>
                  <a:lnTo>
                    <a:pt x="2903" y="1909830"/>
                  </a:lnTo>
                  <a:lnTo>
                    <a:pt x="11380" y="1954838"/>
                  </a:lnTo>
                  <a:lnTo>
                    <a:pt x="25081" y="1997764"/>
                  </a:lnTo>
                  <a:lnTo>
                    <a:pt x="43658" y="2038259"/>
                  </a:lnTo>
                  <a:lnTo>
                    <a:pt x="66761" y="2075974"/>
                  </a:lnTo>
                  <a:lnTo>
                    <a:pt x="94041" y="2110560"/>
                  </a:lnTo>
                  <a:lnTo>
                    <a:pt x="125149" y="2141667"/>
                  </a:lnTo>
                  <a:lnTo>
                    <a:pt x="159736" y="2168947"/>
                  </a:lnTo>
                  <a:lnTo>
                    <a:pt x="197452" y="2192049"/>
                  </a:lnTo>
                  <a:lnTo>
                    <a:pt x="237949" y="2210626"/>
                  </a:lnTo>
                  <a:lnTo>
                    <a:pt x="280877" y="2224327"/>
                  </a:lnTo>
                  <a:lnTo>
                    <a:pt x="325887" y="2232804"/>
                  </a:lnTo>
                  <a:lnTo>
                    <a:pt x="372630" y="2235708"/>
                  </a:lnTo>
                  <a:lnTo>
                    <a:pt x="3150857" y="2235708"/>
                  </a:lnTo>
                  <a:lnTo>
                    <a:pt x="3197600" y="2232804"/>
                  </a:lnTo>
                  <a:lnTo>
                    <a:pt x="3242610" y="2224327"/>
                  </a:lnTo>
                  <a:lnTo>
                    <a:pt x="3285538" y="2210626"/>
                  </a:lnTo>
                  <a:lnTo>
                    <a:pt x="3326035" y="2192049"/>
                  </a:lnTo>
                  <a:lnTo>
                    <a:pt x="3363751" y="2168947"/>
                  </a:lnTo>
                  <a:lnTo>
                    <a:pt x="3398338" y="2141667"/>
                  </a:lnTo>
                  <a:lnTo>
                    <a:pt x="3429446" y="2110560"/>
                  </a:lnTo>
                  <a:lnTo>
                    <a:pt x="3456726" y="2075974"/>
                  </a:lnTo>
                  <a:lnTo>
                    <a:pt x="3479829" y="2038259"/>
                  </a:lnTo>
                  <a:lnTo>
                    <a:pt x="3498406" y="1997764"/>
                  </a:lnTo>
                  <a:lnTo>
                    <a:pt x="3512107" y="1954838"/>
                  </a:lnTo>
                  <a:lnTo>
                    <a:pt x="3520584" y="1909830"/>
                  </a:lnTo>
                  <a:lnTo>
                    <a:pt x="3523488" y="1863090"/>
                  </a:lnTo>
                  <a:lnTo>
                    <a:pt x="3523488" y="372630"/>
                  </a:lnTo>
                  <a:lnTo>
                    <a:pt x="3520584" y="325890"/>
                  </a:lnTo>
                  <a:lnTo>
                    <a:pt x="3512107" y="280881"/>
                  </a:lnTo>
                  <a:lnTo>
                    <a:pt x="3498406" y="237954"/>
                  </a:lnTo>
                  <a:lnTo>
                    <a:pt x="3479829" y="197458"/>
                  </a:lnTo>
                  <a:lnTo>
                    <a:pt x="3456726" y="159742"/>
                  </a:lnTo>
                  <a:lnTo>
                    <a:pt x="3429446" y="125154"/>
                  </a:lnTo>
                  <a:lnTo>
                    <a:pt x="3398338" y="94046"/>
                  </a:lnTo>
                  <a:lnTo>
                    <a:pt x="3363751" y="66765"/>
                  </a:lnTo>
                  <a:lnTo>
                    <a:pt x="3326035" y="43660"/>
                  </a:lnTo>
                  <a:lnTo>
                    <a:pt x="3285538" y="25083"/>
                  </a:lnTo>
                  <a:lnTo>
                    <a:pt x="3242610" y="11380"/>
                  </a:lnTo>
                  <a:lnTo>
                    <a:pt x="3197600" y="2903"/>
                  </a:lnTo>
                  <a:lnTo>
                    <a:pt x="3150857" y="0"/>
                  </a:lnTo>
                  <a:close/>
                </a:path>
              </a:pathLst>
            </a:custGeom>
            <a:solidFill>
              <a:srgbClr val="EBD5DE"/>
            </a:solidFill>
          </p:spPr>
          <p:txBody>
            <a:bodyPr wrap="square" lIns="0" tIns="0" rIns="0" bIns="0" rtlCol="0"/>
            <a:lstStyle/>
            <a:p>
              <a:endParaRPr/>
            </a:p>
          </p:txBody>
        </p:sp>
        <p:sp>
          <p:nvSpPr>
            <p:cNvPr id="41" name="object 39">
              <a:extLst>
                <a:ext uri="{FF2B5EF4-FFF2-40B4-BE49-F238E27FC236}">
                  <a16:creationId xmlns:a16="http://schemas.microsoft.com/office/drawing/2014/main" id="{5AE4CE20-6000-322C-376C-421663C65857}"/>
                </a:ext>
              </a:extLst>
            </p:cNvPr>
            <p:cNvSpPr/>
            <p:nvPr/>
          </p:nvSpPr>
          <p:spPr>
            <a:xfrm>
              <a:off x="8637270" y="58072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42" name="object 40">
              <a:extLst>
                <a:ext uri="{FF2B5EF4-FFF2-40B4-BE49-F238E27FC236}">
                  <a16:creationId xmlns:a16="http://schemas.microsoft.com/office/drawing/2014/main" id="{53866AE1-3DE2-82F1-700C-B06494278968}"/>
                </a:ext>
              </a:extLst>
            </p:cNvPr>
            <p:cNvSpPr/>
            <p:nvPr/>
          </p:nvSpPr>
          <p:spPr>
            <a:xfrm>
              <a:off x="8637270" y="592302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5"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43" name="object 41">
              <a:extLst>
                <a:ext uri="{FF2B5EF4-FFF2-40B4-BE49-F238E27FC236}">
                  <a16:creationId xmlns:a16="http://schemas.microsoft.com/office/drawing/2014/main" id="{302D8122-6D02-7590-CA29-AB20E8CE79F2}"/>
                </a:ext>
              </a:extLst>
            </p:cNvPr>
            <p:cNvSpPr/>
            <p:nvPr/>
          </p:nvSpPr>
          <p:spPr>
            <a:xfrm>
              <a:off x="9297479" y="594733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44" name="object 42">
              <a:extLst>
                <a:ext uri="{FF2B5EF4-FFF2-40B4-BE49-F238E27FC236}">
                  <a16:creationId xmlns:a16="http://schemas.microsoft.com/office/drawing/2014/main" id="{DE2C992D-AD01-D9B3-30DD-E639BC311681}"/>
                </a:ext>
              </a:extLst>
            </p:cNvPr>
            <p:cNvSpPr/>
            <p:nvPr/>
          </p:nvSpPr>
          <p:spPr>
            <a:xfrm>
              <a:off x="8637270" y="58072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45" name="object 43">
            <a:extLst>
              <a:ext uri="{FF2B5EF4-FFF2-40B4-BE49-F238E27FC236}">
                <a16:creationId xmlns:a16="http://schemas.microsoft.com/office/drawing/2014/main" id="{E2AB0A3E-D3AE-694D-E595-76FE23A1322D}"/>
              </a:ext>
            </a:extLst>
          </p:cNvPr>
          <p:cNvSpPr txBox="1"/>
          <p:nvPr/>
        </p:nvSpPr>
        <p:spPr>
          <a:xfrm>
            <a:off x="8750477" y="5378152"/>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1</a:t>
            </a:r>
            <a:endParaRPr sz="1800">
              <a:latin typeface="Arial"/>
              <a:cs typeface="Arial"/>
            </a:endParaRPr>
          </a:p>
        </p:txBody>
      </p:sp>
      <p:grpSp>
        <p:nvGrpSpPr>
          <p:cNvPr id="46" name="object 44">
            <a:extLst>
              <a:ext uri="{FF2B5EF4-FFF2-40B4-BE49-F238E27FC236}">
                <a16:creationId xmlns:a16="http://schemas.microsoft.com/office/drawing/2014/main" id="{4CADF675-AD40-66F4-1C44-0E276530EBE5}"/>
              </a:ext>
            </a:extLst>
          </p:cNvPr>
          <p:cNvGrpSpPr/>
          <p:nvPr/>
        </p:nvGrpSpPr>
        <p:grpSpPr>
          <a:xfrm>
            <a:off x="9486836" y="5133169"/>
            <a:ext cx="774065" cy="721360"/>
            <a:chOff x="9486836" y="5794184"/>
            <a:chExt cx="774065" cy="721360"/>
          </a:xfrm>
        </p:grpSpPr>
        <p:sp>
          <p:nvSpPr>
            <p:cNvPr id="47" name="object 45">
              <a:extLst>
                <a:ext uri="{FF2B5EF4-FFF2-40B4-BE49-F238E27FC236}">
                  <a16:creationId xmlns:a16="http://schemas.microsoft.com/office/drawing/2014/main" id="{4194B607-F7B3-567C-0CE8-28D72B945BC9}"/>
                </a:ext>
              </a:extLst>
            </p:cNvPr>
            <p:cNvSpPr/>
            <p:nvPr/>
          </p:nvSpPr>
          <p:spPr>
            <a:xfrm>
              <a:off x="9499853" y="58072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48" name="object 46">
              <a:extLst>
                <a:ext uri="{FF2B5EF4-FFF2-40B4-BE49-F238E27FC236}">
                  <a16:creationId xmlns:a16="http://schemas.microsoft.com/office/drawing/2014/main" id="{4C545BE9-2856-AE2A-1F7E-27B87FD2AAC3}"/>
                </a:ext>
              </a:extLst>
            </p:cNvPr>
            <p:cNvSpPr/>
            <p:nvPr/>
          </p:nvSpPr>
          <p:spPr>
            <a:xfrm>
              <a:off x="9499853" y="592302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49" name="object 47">
              <a:extLst>
                <a:ext uri="{FF2B5EF4-FFF2-40B4-BE49-F238E27FC236}">
                  <a16:creationId xmlns:a16="http://schemas.microsoft.com/office/drawing/2014/main" id="{AC8D821B-32E0-B23C-AC6D-E731A9A645DC}"/>
                </a:ext>
              </a:extLst>
            </p:cNvPr>
            <p:cNvSpPr/>
            <p:nvPr/>
          </p:nvSpPr>
          <p:spPr>
            <a:xfrm>
              <a:off x="10161536" y="5947334"/>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50" name="object 48">
              <a:extLst>
                <a:ext uri="{FF2B5EF4-FFF2-40B4-BE49-F238E27FC236}">
                  <a16:creationId xmlns:a16="http://schemas.microsoft.com/office/drawing/2014/main" id="{270156EE-6499-F953-A483-64ACE62E0386}"/>
                </a:ext>
              </a:extLst>
            </p:cNvPr>
            <p:cNvSpPr/>
            <p:nvPr/>
          </p:nvSpPr>
          <p:spPr>
            <a:xfrm>
              <a:off x="9499853" y="58072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51" name="object 49">
            <a:extLst>
              <a:ext uri="{FF2B5EF4-FFF2-40B4-BE49-F238E27FC236}">
                <a16:creationId xmlns:a16="http://schemas.microsoft.com/office/drawing/2014/main" id="{0029D1E2-E81B-6816-9058-3E1EB2AC885A}"/>
              </a:ext>
            </a:extLst>
          </p:cNvPr>
          <p:cNvSpPr txBox="1"/>
          <p:nvPr/>
        </p:nvSpPr>
        <p:spPr>
          <a:xfrm>
            <a:off x="9613975" y="5378152"/>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2</a:t>
            </a:r>
            <a:endParaRPr sz="1800">
              <a:latin typeface="Arial"/>
              <a:cs typeface="Arial"/>
            </a:endParaRPr>
          </a:p>
        </p:txBody>
      </p:sp>
      <p:grpSp>
        <p:nvGrpSpPr>
          <p:cNvPr id="52" name="object 50">
            <a:extLst>
              <a:ext uri="{FF2B5EF4-FFF2-40B4-BE49-F238E27FC236}">
                <a16:creationId xmlns:a16="http://schemas.microsoft.com/office/drawing/2014/main" id="{FBEE18E7-6A8D-923A-235E-62099828728A}"/>
              </a:ext>
            </a:extLst>
          </p:cNvPr>
          <p:cNvGrpSpPr/>
          <p:nvPr/>
        </p:nvGrpSpPr>
        <p:grpSpPr>
          <a:xfrm>
            <a:off x="10325036" y="5146885"/>
            <a:ext cx="774065" cy="721360"/>
            <a:chOff x="10325036" y="5807900"/>
            <a:chExt cx="774065" cy="721360"/>
          </a:xfrm>
        </p:grpSpPr>
        <p:sp>
          <p:nvSpPr>
            <p:cNvPr id="53" name="object 51">
              <a:extLst>
                <a:ext uri="{FF2B5EF4-FFF2-40B4-BE49-F238E27FC236}">
                  <a16:creationId xmlns:a16="http://schemas.microsoft.com/office/drawing/2014/main" id="{772749F0-51E8-1229-BB90-AC3218CA02C3}"/>
                </a:ext>
              </a:extLst>
            </p:cNvPr>
            <p:cNvSpPr/>
            <p:nvPr/>
          </p:nvSpPr>
          <p:spPr>
            <a:xfrm>
              <a:off x="10338053" y="582091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54" name="object 52">
              <a:extLst>
                <a:ext uri="{FF2B5EF4-FFF2-40B4-BE49-F238E27FC236}">
                  <a16:creationId xmlns:a16="http://schemas.microsoft.com/office/drawing/2014/main" id="{C0B2451C-E57F-08BB-C799-E1A7F27045B8}"/>
                </a:ext>
              </a:extLst>
            </p:cNvPr>
            <p:cNvSpPr/>
            <p:nvPr/>
          </p:nvSpPr>
          <p:spPr>
            <a:xfrm>
              <a:off x="10338053" y="593674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55" name="object 53">
              <a:extLst>
                <a:ext uri="{FF2B5EF4-FFF2-40B4-BE49-F238E27FC236}">
                  <a16:creationId xmlns:a16="http://schemas.microsoft.com/office/drawing/2014/main" id="{BD0228AA-85B3-614B-5FFE-76A63A9DEDCC}"/>
                </a:ext>
              </a:extLst>
            </p:cNvPr>
            <p:cNvSpPr/>
            <p:nvPr/>
          </p:nvSpPr>
          <p:spPr>
            <a:xfrm>
              <a:off x="10999736" y="5961050"/>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56" name="object 54">
              <a:extLst>
                <a:ext uri="{FF2B5EF4-FFF2-40B4-BE49-F238E27FC236}">
                  <a16:creationId xmlns:a16="http://schemas.microsoft.com/office/drawing/2014/main" id="{07BA798B-C9DB-18F9-54F5-875E0DC0D279}"/>
                </a:ext>
              </a:extLst>
            </p:cNvPr>
            <p:cNvSpPr/>
            <p:nvPr/>
          </p:nvSpPr>
          <p:spPr>
            <a:xfrm>
              <a:off x="10338053" y="582091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57" name="object 55">
            <a:extLst>
              <a:ext uri="{FF2B5EF4-FFF2-40B4-BE49-F238E27FC236}">
                <a16:creationId xmlns:a16="http://schemas.microsoft.com/office/drawing/2014/main" id="{AEF08159-2CEF-B249-4F25-320592C4E337}"/>
              </a:ext>
            </a:extLst>
          </p:cNvPr>
          <p:cNvSpPr txBox="1"/>
          <p:nvPr/>
        </p:nvSpPr>
        <p:spPr>
          <a:xfrm>
            <a:off x="10452175" y="5392338"/>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3</a:t>
            </a:r>
            <a:endParaRPr sz="1800">
              <a:latin typeface="Arial"/>
              <a:cs typeface="Arial"/>
            </a:endParaRPr>
          </a:p>
        </p:txBody>
      </p:sp>
      <p:grpSp>
        <p:nvGrpSpPr>
          <p:cNvPr id="58" name="object 56">
            <a:extLst>
              <a:ext uri="{FF2B5EF4-FFF2-40B4-BE49-F238E27FC236}">
                <a16:creationId xmlns:a16="http://schemas.microsoft.com/office/drawing/2014/main" id="{63173722-0B8F-E5CD-870E-934751B9C55B}"/>
              </a:ext>
            </a:extLst>
          </p:cNvPr>
          <p:cNvGrpSpPr/>
          <p:nvPr/>
        </p:nvGrpSpPr>
        <p:grpSpPr>
          <a:xfrm>
            <a:off x="8624252" y="5879929"/>
            <a:ext cx="772795" cy="721360"/>
            <a:chOff x="8624252" y="6540944"/>
            <a:chExt cx="772795" cy="721360"/>
          </a:xfrm>
        </p:grpSpPr>
        <p:sp>
          <p:nvSpPr>
            <p:cNvPr id="59" name="object 57">
              <a:extLst>
                <a:ext uri="{FF2B5EF4-FFF2-40B4-BE49-F238E27FC236}">
                  <a16:creationId xmlns:a16="http://schemas.microsoft.com/office/drawing/2014/main" id="{27CD24E6-B3D6-EFBA-B533-42DA45D0981B}"/>
                </a:ext>
              </a:extLst>
            </p:cNvPr>
            <p:cNvSpPr/>
            <p:nvPr/>
          </p:nvSpPr>
          <p:spPr>
            <a:xfrm>
              <a:off x="8637270" y="655396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3"/>
                  </a:lnTo>
                  <a:lnTo>
                    <a:pt x="0" y="579119"/>
                  </a:lnTo>
                  <a:lnTo>
                    <a:pt x="23026" y="619535"/>
                  </a:lnTo>
                  <a:lnTo>
                    <a:pt x="86560" y="653744"/>
                  </a:lnTo>
                  <a:lnTo>
                    <a:pt x="130919" y="667704"/>
                  </a:lnTo>
                  <a:lnTo>
                    <a:pt x="182287" y="679131"/>
                  </a:lnTo>
                  <a:lnTo>
                    <a:pt x="239623" y="687697"/>
                  </a:lnTo>
                  <a:lnTo>
                    <a:pt x="301889" y="693077"/>
                  </a:lnTo>
                  <a:lnTo>
                    <a:pt x="368046" y="694943"/>
                  </a:lnTo>
                  <a:lnTo>
                    <a:pt x="434202" y="693077"/>
                  </a:lnTo>
                  <a:lnTo>
                    <a:pt x="496468" y="687697"/>
                  </a:lnTo>
                  <a:lnTo>
                    <a:pt x="553804" y="679131"/>
                  </a:lnTo>
                  <a:lnTo>
                    <a:pt x="605172" y="667704"/>
                  </a:lnTo>
                  <a:lnTo>
                    <a:pt x="649531" y="653744"/>
                  </a:lnTo>
                  <a:lnTo>
                    <a:pt x="685842" y="637579"/>
                  </a:lnTo>
                  <a:lnTo>
                    <a:pt x="730162" y="599940"/>
                  </a:lnTo>
                  <a:lnTo>
                    <a:pt x="736092" y="579119"/>
                  </a:lnTo>
                  <a:lnTo>
                    <a:pt x="736092" y="115823"/>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60" name="object 58">
              <a:extLst>
                <a:ext uri="{FF2B5EF4-FFF2-40B4-BE49-F238E27FC236}">
                  <a16:creationId xmlns:a16="http://schemas.microsoft.com/office/drawing/2014/main" id="{4A141CC3-225A-711D-12F8-4C46AA828C20}"/>
                </a:ext>
              </a:extLst>
            </p:cNvPr>
            <p:cNvSpPr/>
            <p:nvPr/>
          </p:nvSpPr>
          <p:spPr>
            <a:xfrm>
              <a:off x="8637270" y="666978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5" y="115823"/>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61" name="object 59">
              <a:extLst>
                <a:ext uri="{FF2B5EF4-FFF2-40B4-BE49-F238E27FC236}">
                  <a16:creationId xmlns:a16="http://schemas.microsoft.com/office/drawing/2014/main" id="{6481C90E-65DC-32D1-1C14-F42551DEFB83}"/>
                </a:ext>
              </a:extLst>
            </p:cNvPr>
            <p:cNvSpPr/>
            <p:nvPr/>
          </p:nvSpPr>
          <p:spPr>
            <a:xfrm>
              <a:off x="9297479" y="6694094"/>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62" name="object 60">
              <a:extLst>
                <a:ext uri="{FF2B5EF4-FFF2-40B4-BE49-F238E27FC236}">
                  <a16:creationId xmlns:a16="http://schemas.microsoft.com/office/drawing/2014/main" id="{FE730BD7-D269-644B-8D9B-DA6FFF6A9702}"/>
                </a:ext>
              </a:extLst>
            </p:cNvPr>
            <p:cNvSpPr/>
            <p:nvPr/>
          </p:nvSpPr>
          <p:spPr>
            <a:xfrm>
              <a:off x="8637270" y="6553962"/>
              <a:ext cx="736600" cy="695325"/>
            </a:xfrm>
            <a:custGeom>
              <a:avLst/>
              <a:gdLst/>
              <a:ahLst/>
              <a:cxnLst/>
              <a:rect l="l" t="t" r="r" b="b"/>
              <a:pathLst>
                <a:path w="736600" h="695325">
                  <a:moveTo>
                    <a:pt x="0" y="115823"/>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3"/>
                  </a:lnTo>
                  <a:lnTo>
                    <a:pt x="736092" y="579119"/>
                  </a:lnTo>
                  <a:lnTo>
                    <a:pt x="713065" y="619535"/>
                  </a:lnTo>
                  <a:lnTo>
                    <a:pt x="649531" y="653744"/>
                  </a:lnTo>
                  <a:lnTo>
                    <a:pt x="605172" y="667704"/>
                  </a:lnTo>
                  <a:lnTo>
                    <a:pt x="553804" y="679131"/>
                  </a:lnTo>
                  <a:lnTo>
                    <a:pt x="496468" y="687697"/>
                  </a:lnTo>
                  <a:lnTo>
                    <a:pt x="434202" y="693077"/>
                  </a:lnTo>
                  <a:lnTo>
                    <a:pt x="368046" y="694943"/>
                  </a:lnTo>
                  <a:lnTo>
                    <a:pt x="301889" y="693077"/>
                  </a:lnTo>
                  <a:lnTo>
                    <a:pt x="239623" y="687697"/>
                  </a:lnTo>
                  <a:lnTo>
                    <a:pt x="182287" y="679131"/>
                  </a:lnTo>
                  <a:lnTo>
                    <a:pt x="130919" y="667704"/>
                  </a:lnTo>
                  <a:lnTo>
                    <a:pt x="86560" y="653744"/>
                  </a:lnTo>
                  <a:lnTo>
                    <a:pt x="50249" y="637579"/>
                  </a:lnTo>
                  <a:lnTo>
                    <a:pt x="5929"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63" name="object 61">
            <a:extLst>
              <a:ext uri="{FF2B5EF4-FFF2-40B4-BE49-F238E27FC236}">
                <a16:creationId xmlns:a16="http://schemas.microsoft.com/office/drawing/2014/main" id="{AD48EBBB-5E1E-242A-638C-4ED241FE9DDB}"/>
              </a:ext>
            </a:extLst>
          </p:cNvPr>
          <p:cNvSpPr txBox="1"/>
          <p:nvPr/>
        </p:nvSpPr>
        <p:spPr>
          <a:xfrm>
            <a:off x="8750477" y="6124876"/>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4</a:t>
            </a:r>
            <a:endParaRPr sz="1800">
              <a:latin typeface="Arial"/>
              <a:cs typeface="Arial"/>
            </a:endParaRPr>
          </a:p>
        </p:txBody>
      </p:sp>
      <p:grpSp>
        <p:nvGrpSpPr>
          <p:cNvPr id="64" name="object 62">
            <a:extLst>
              <a:ext uri="{FF2B5EF4-FFF2-40B4-BE49-F238E27FC236}">
                <a16:creationId xmlns:a16="http://schemas.microsoft.com/office/drawing/2014/main" id="{CD4CB935-9D95-16B8-2F42-B95D6B03116E}"/>
              </a:ext>
            </a:extLst>
          </p:cNvPr>
          <p:cNvGrpSpPr/>
          <p:nvPr/>
        </p:nvGrpSpPr>
        <p:grpSpPr>
          <a:xfrm>
            <a:off x="9486836" y="5879929"/>
            <a:ext cx="774065" cy="721360"/>
            <a:chOff x="9486836" y="6540944"/>
            <a:chExt cx="774065" cy="721360"/>
          </a:xfrm>
        </p:grpSpPr>
        <p:sp>
          <p:nvSpPr>
            <p:cNvPr id="65" name="object 63">
              <a:extLst>
                <a:ext uri="{FF2B5EF4-FFF2-40B4-BE49-F238E27FC236}">
                  <a16:creationId xmlns:a16="http://schemas.microsoft.com/office/drawing/2014/main" id="{5E4795CF-6B96-DE2C-622C-8DDCEB9F2A92}"/>
                </a:ext>
              </a:extLst>
            </p:cNvPr>
            <p:cNvSpPr/>
            <p:nvPr/>
          </p:nvSpPr>
          <p:spPr>
            <a:xfrm>
              <a:off x="9499853" y="655396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3"/>
                  </a:lnTo>
                  <a:lnTo>
                    <a:pt x="0" y="579119"/>
                  </a:lnTo>
                  <a:lnTo>
                    <a:pt x="23074" y="619535"/>
                  </a:lnTo>
                  <a:lnTo>
                    <a:pt x="86740" y="653744"/>
                  </a:lnTo>
                  <a:lnTo>
                    <a:pt x="131191" y="667704"/>
                  </a:lnTo>
                  <a:lnTo>
                    <a:pt x="182665" y="679131"/>
                  </a:lnTo>
                  <a:lnTo>
                    <a:pt x="240120" y="687697"/>
                  </a:lnTo>
                  <a:lnTo>
                    <a:pt x="302515" y="693077"/>
                  </a:lnTo>
                  <a:lnTo>
                    <a:pt x="368808" y="694943"/>
                  </a:lnTo>
                  <a:lnTo>
                    <a:pt x="435100" y="693077"/>
                  </a:lnTo>
                  <a:lnTo>
                    <a:pt x="497495" y="687697"/>
                  </a:lnTo>
                  <a:lnTo>
                    <a:pt x="554950" y="679131"/>
                  </a:lnTo>
                  <a:lnTo>
                    <a:pt x="606424" y="667704"/>
                  </a:lnTo>
                  <a:lnTo>
                    <a:pt x="650875" y="653744"/>
                  </a:lnTo>
                  <a:lnTo>
                    <a:pt x="687261" y="637579"/>
                  </a:lnTo>
                  <a:lnTo>
                    <a:pt x="731673" y="599940"/>
                  </a:lnTo>
                  <a:lnTo>
                    <a:pt x="737616" y="579119"/>
                  </a:lnTo>
                  <a:lnTo>
                    <a:pt x="737616" y="115823"/>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66" name="object 64">
              <a:extLst>
                <a:ext uri="{FF2B5EF4-FFF2-40B4-BE49-F238E27FC236}">
                  <a16:creationId xmlns:a16="http://schemas.microsoft.com/office/drawing/2014/main" id="{F17CE813-F098-197D-1784-A86E19BE7E54}"/>
                </a:ext>
              </a:extLst>
            </p:cNvPr>
            <p:cNvSpPr/>
            <p:nvPr/>
          </p:nvSpPr>
          <p:spPr>
            <a:xfrm>
              <a:off x="9499853" y="666978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3"/>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67" name="object 65">
              <a:extLst>
                <a:ext uri="{FF2B5EF4-FFF2-40B4-BE49-F238E27FC236}">
                  <a16:creationId xmlns:a16="http://schemas.microsoft.com/office/drawing/2014/main" id="{B41F8A5B-E64C-69A7-5BE7-4DD5B3AB8811}"/>
                </a:ext>
              </a:extLst>
            </p:cNvPr>
            <p:cNvSpPr/>
            <p:nvPr/>
          </p:nvSpPr>
          <p:spPr>
            <a:xfrm>
              <a:off x="10161536" y="6694094"/>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68" name="object 66">
              <a:extLst>
                <a:ext uri="{FF2B5EF4-FFF2-40B4-BE49-F238E27FC236}">
                  <a16:creationId xmlns:a16="http://schemas.microsoft.com/office/drawing/2014/main" id="{6B03B3E7-D69D-F411-2177-CF7053263737}"/>
                </a:ext>
              </a:extLst>
            </p:cNvPr>
            <p:cNvSpPr/>
            <p:nvPr/>
          </p:nvSpPr>
          <p:spPr>
            <a:xfrm>
              <a:off x="9499853" y="6553962"/>
              <a:ext cx="737870" cy="695325"/>
            </a:xfrm>
            <a:custGeom>
              <a:avLst/>
              <a:gdLst/>
              <a:ahLst/>
              <a:cxnLst/>
              <a:rect l="l" t="t" r="r" b="b"/>
              <a:pathLst>
                <a:path w="737870" h="695325">
                  <a:moveTo>
                    <a:pt x="0" y="115823"/>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3"/>
                  </a:lnTo>
                  <a:lnTo>
                    <a:pt x="737616" y="579119"/>
                  </a:lnTo>
                  <a:lnTo>
                    <a:pt x="714541" y="619535"/>
                  </a:lnTo>
                  <a:lnTo>
                    <a:pt x="650875" y="653744"/>
                  </a:lnTo>
                  <a:lnTo>
                    <a:pt x="606424" y="667704"/>
                  </a:lnTo>
                  <a:lnTo>
                    <a:pt x="554950" y="679131"/>
                  </a:lnTo>
                  <a:lnTo>
                    <a:pt x="497495" y="687697"/>
                  </a:lnTo>
                  <a:lnTo>
                    <a:pt x="435100" y="693077"/>
                  </a:lnTo>
                  <a:lnTo>
                    <a:pt x="368808" y="694943"/>
                  </a:lnTo>
                  <a:lnTo>
                    <a:pt x="302515" y="693077"/>
                  </a:lnTo>
                  <a:lnTo>
                    <a:pt x="240120" y="687697"/>
                  </a:lnTo>
                  <a:lnTo>
                    <a:pt x="182665" y="679131"/>
                  </a:lnTo>
                  <a:lnTo>
                    <a:pt x="131191" y="667704"/>
                  </a:lnTo>
                  <a:lnTo>
                    <a:pt x="86740" y="653744"/>
                  </a:lnTo>
                  <a:lnTo>
                    <a:pt x="50354" y="637579"/>
                  </a:lnTo>
                  <a:lnTo>
                    <a:pt x="5942" y="599940"/>
                  </a:lnTo>
                  <a:lnTo>
                    <a:pt x="0" y="579119"/>
                  </a:lnTo>
                  <a:lnTo>
                    <a:pt x="0" y="115823"/>
                  </a:lnTo>
                  <a:close/>
                </a:path>
              </a:pathLst>
            </a:custGeom>
            <a:ln w="25908">
              <a:solidFill>
                <a:srgbClr val="AA4443"/>
              </a:solidFill>
            </a:ln>
          </p:spPr>
          <p:txBody>
            <a:bodyPr wrap="square" lIns="0" tIns="0" rIns="0" bIns="0" rtlCol="0"/>
            <a:lstStyle/>
            <a:p>
              <a:endParaRPr/>
            </a:p>
          </p:txBody>
        </p:sp>
      </p:grpSp>
      <p:sp>
        <p:nvSpPr>
          <p:cNvPr id="69" name="object 67">
            <a:extLst>
              <a:ext uri="{FF2B5EF4-FFF2-40B4-BE49-F238E27FC236}">
                <a16:creationId xmlns:a16="http://schemas.microsoft.com/office/drawing/2014/main" id="{F8B728A4-B9D6-44C9-F813-5DE8BE9CF8C5}"/>
              </a:ext>
            </a:extLst>
          </p:cNvPr>
          <p:cNvSpPr txBox="1"/>
          <p:nvPr/>
        </p:nvSpPr>
        <p:spPr>
          <a:xfrm>
            <a:off x="9613975" y="6124876"/>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5</a:t>
            </a:r>
            <a:endParaRPr sz="1800">
              <a:latin typeface="Arial"/>
              <a:cs typeface="Arial"/>
            </a:endParaRPr>
          </a:p>
        </p:txBody>
      </p:sp>
      <p:grpSp>
        <p:nvGrpSpPr>
          <p:cNvPr id="70" name="object 68">
            <a:extLst>
              <a:ext uri="{FF2B5EF4-FFF2-40B4-BE49-F238E27FC236}">
                <a16:creationId xmlns:a16="http://schemas.microsoft.com/office/drawing/2014/main" id="{6515A4A4-BDFA-6B49-5A96-559A19FAA7ED}"/>
              </a:ext>
            </a:extLst>
          </p:cNvPr>
          <p:cNvGrpSpPr/>
          <p:nvPr/>
        </p:nvGrpSpPr>
        <p:grpSpPr>
          <a:xfrm>
            <a:off x="10325036" y="5893646"/>
            <a:ext cx="774065" cy="721360"/>
            <a:chOff x="10325036" y="6554661"/>
            <a:chExt cx="774065" cy="721360"/>
          </a:xfrm>
        </p:grpSpPr>
        <p:sp>
          <p:nvSpPr>
            <p:cNvPr id="71" name="object 69">
              <a:extLst>
                <a:ext uri="{FF2B5EF4-FFF2-40B4-BE49-F238E27FC236}">
                  <a16:creationId xmlns:a16="http://schemas.microsoft.com/office/drawing/2014/main" id="{3EECFCD4-78AA-CE23-4DD4-F115AB6FB077}"/>
                </a:ext>
              </a:extLst>
            </p:cNvPr>
            <p:cNvSpPr/>
            <p:nvPr/>
          </p:nvSpPr>
          <p:spPr>
            <a:xfrm>
              <a:off x="10338053" y="6567678"/>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72" name="object 70">
              <a:extLst>
                <a:ext uri="{FF2B5EF4-FFF2-40B4-BE49-F238E27FC236}">
                  <a16:creationId xmlns:a16="http://schemas.microsoft.com/office/drawing/2014/main" id="{33EFA266-2AD2-50AB-E811-B112F03127B7}"/>
                </a:ext>
              </a:extLst>
            </p:cNvPr>
            <p:cNvSpPr/>
            <p:nvPr/>
          </p:nvSpPr>
          <p:spPr>
            <a:xfrm>
              <a:off x="10338053" y="6683502"/>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73" name="object 71">
              <a:extLst>
                <a:ext uri="{FF2B5EF4-FFF2-40B4-BE49-F238E27FC236}">
                  <a16:creationId xmlns:a16="http://schemas.microsoft.com/office/drawing/2014/main" id="{66558CFF-2498-E821-ED23-A864C0C13D94}"/>
                </a:ext>
              </a:extLst>
            </p:cNvPr>
            <p:cNvSpPr/>
            <p:nvPr/>
          </p:nvSpPr>
          <p:spPr>
            <a:xfrm>
              <a:off x="10999736" y="6707810"/>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74" name="object 72">
              <a:extLst>
                <a:ext uri="{FF2B5EF4-FFF2-40B4-BE49-F238E27FC236}">
                  <a16:creationId xmlns:a16="http://schemas.microsoft.com/office/drawing/2014/main" id="{52B672AC-02B4-F9C2-F0F5-319E25628947}"/>
                </a:ext>
              </a:extLst>
            </p:cNvPr>
            <p:cNvSpPr/>
            <p:nvPr/>
          </p:nvSpPr>
          <p:spPr>
            <a:xfrm>
              <a:off x="10338053" y="6567678"/>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75" name="object 73">
            <a:extLst>
              <a:ext uri="{FF2B5EF4-FFF2-40B4-BE49-F238E27FC236}">
                <a16:creationId xmlns:a16="http://schemas.microsoft.com/office/drawing/2014/main" id="{A386BAF0-967D-A0D4-859E-C1AA3C36010C}"/>
              </a:ext>
            </a:extLst>
          </p:cNvPr>
          <p:cNvSpPr txBox="1"/>
          <p:nvPr/>
        </p:nvSpPr>
        <p:spPr>
          <a:xfrm>
            <a:off x="10452175" y="6139064"/>
            <a:ext cx="508634"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105" dirty="0">
                <a:latin typeface="Arial"/>
                <a:cs typeface="Arial"/>
              </a:rPr>
              <a:t>6</a:t>
            </a:r>
            <a:endParaRPr sz="1800">
              <a:latin typeface="Arial"/>
              <a:cs typeface="Arial"/>
            </a:endParaRPr>
          </a:p>
        </p:txBody>
      </p:sp>
      <p:sp>
        <p:nvSpPr>
          <p:cNvPr id="76" name="object 74">
            <a:extLst>
              <a:ext uri="{FF2B5EF4-FFF2-40B4-BE49-F238E27FC236}">
                <a16:creationId xmlns:a16="http://schemas.microsoft.com/office/drawing/2014/main" id="{5A99EC54-786A-875F-AC9E-152044D179A5}"/>
              </a:ext>
            </a:extLst>
          </p:cNvPr>
          <p:cNvSpPr txBox="1"/>
          <p:nvPr/>
        </p:nvSpPr>
        <p:spPr>
          <a:xfrm>
            <a:off x="9631730" y="4707571"/>
            <a:ext cx="49784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25" dirty="0">
                <a:latin typeface="Arial"/>
                <a:cs typeface="Arial"/>
              </a:rPr>
              <a:t>il</a:t>
            </a:r>
            <a:r>
              <a:rPr sz="1800" spc="90" dirty="0">
                <a:latin typeface="Arial"/>
                <a:cs typeface="Arial"/>
              </a:rPr>
              <a:t>e</a:t>
            </a:r>
            <a:r>
              <a:rPr sz="1800" spc="-90" dirty="0">
                <a:latin typeface="Arial"/>
                <a:cs typeface="Arial"/>
              </a:rPr>
              <a:t>s</a:t>
            </a:r>
            <a:endParaRPr sz="1800">
              <a:latin typeface="Arial"/>
              <a:cs typeface="Arial"/>
            </a:endParaRPr>
          </a:p>
        </p:txBody>
      </p:sp>
      <p:grpSp>
        <p:nvGrpSpPr>
          <p:cNvPr id="77" name="object 75">
            <a:extLst>
              <a:ext uri="{FF2B5EF4-FFF2-40B4-BE49-F238E27FC236}">
                <a16:creationId xmlns:a16="http://schemas.microsoft.com/office/drawing/2014/main" id="{AE4D65E3-423E-4B09-5475-286997DF13FD}"/>
              </a:ext>
            </a:extLst>
          </p:cNvPr>
          <p:cNvGrpSpPr/>
          <p:nvPr/>
        </p:nvGrpSpPr>
        <p:grpSpPr>
          <a:xfrm>
            <a:off x="3514344" y="1920641"/>
            <a:ext cx="5956300" cy="3919854"/>
            <a:chOff x="3514344" y="2581656"/>
            <a:chExt cx="5956300" cy="3919854"/>
          </a:xfrm>
        </p:grpSpPr>
        <p:sp>
          <p:nvSpPr>
            <p:cNvPr id="78" name="object 76">
              <a:extLst>
                <a:ext uri="{FF2B5EF4-FFF2-40B4-BE49-F238E27FC236}">
                  <a16:creationId xmlns:a16="http://schemas.microsoft.com/office/drawing/2014/main" id="{DE2F581B-0ED5-FC84-FED6-B5459EB23C5E}"/>
                </a:ext>
              </a:extLst>
            </p:cNvPr>
            <p:cNvSpPr/>
            <p:nvPr/>
          </p:nvSpPr>
          <p:spPr>
            <a:xfrm>
              <a:off x="3616452" y="2581656"/>
              <a:ext cx="909955" cy="135890"/>
            </a:xfrm>
            <a:custGeom>
              <a:avLst/>
              <a:gdLst/>
              <a:ahLst/>
              <a:cxnLst/>
              <a:rect l="l" t="t" r="r" b="b"/>
              <a:pathLst>
                <a:path w="909954" h="135889">
                  <a:moveTo>
                    <a:pt x="909827" y="0"/>
                  </a:moveTo>
                  <a:lnTo>
                    <a:pt x="0" y="0"/>
                  </a:lnTo>
                  <a:lnTo>
                    <a:pt x="0" y="135636"/>
                  </a:lnTo>
                  <a:lnTo>
                    <a:pt x="909827" y="135636"/>
                  </a:lnTo>
                  <a:lnTo>
                    <a:pt x="909827" y="0"/>
                  </a:lnTo>
                  <a:close/>
                </a:path>
              </a:pathLst>
            </a:custGeom>
            <a:solidFill>
              <a:srgbClr val="6C9048"/>
            </a:solidFill>
          </p:spPr>
          <p:txBody>
            <a:bodyPr wrap="square" lIns="0" tIns="0" rIns="0" bIns="0" rtlCol="0"/>
            <a:lstStyle/>
            <a:p>
              <a:endParaRPr/>
            </a:p>
          </p:txBody>
        </p:sp>
        <p:sp>
          <p:nvSpPr>
            <p:cNvPr id="79" name="object 77">
              <a:extLst>
                <a:ext uri="{FF2B5EF4-FFF2-40B4-BE49-F238E27FC236}">
                  <a16:creationId xmlns:a16="http://schemas.microsoft.com/office/drawing/2014/main" id="{AB41AA81-F313-343A-9028-71F9D029E8B6}"/>
                </a:ext>
              </a:extLst>
            </p:cNvPr>
            <p:cNvSpPr/>
            <p:nvPr/>
          </p:nvSpPr>
          <p:spPr>
            <a:xfrm>
              <a:off x="7131558" y="3966210"/>
              <a:ext cx="2326005" cy="2540"/>
            </a:xfrm>
            <a:custGeom>
              <a:avLst/>
              <a:gdLst/>
              <a:ahLst/>
              <a:cxnLst/>
              <a:rect l="l" t="t" r="r" b="b"/>
              <a:pathLst>
                <a:path w="2326004" h="2539">
                  <a:moveTo>
                    <a:pt x="0" y="2387"/>
                  </a:moveTo>
                  <a:lnTo>
                    <a:pt x="2325674" y="0"/>
                  </a:lnTo>
                </a:path>
              </a:pathLst>
            </a:custGeom>
            <a:ln w="25908">
              <a:solidFill>
                <a:srgbClr val="000000"/>
              </a:solidFill>
              <a:prstDash val="lgDash"/>
            </a:ln>
          </p:spPr>
          <p:txBody>
            <a:bodyPr wrap="square" lIns="0" tIns="0" rIns="0" bIns="0" rtlCol="0"/>
            <a:lstStyle/>
            <a:p>
              <a:endParaRPr/>
            </a:p>
          </p:txBody>
        </p:sp>
        <p:sp>
          <p:nvSpPr>
            <p:cNvPr id="80" name="object 78">
              <a:extLst>
                <a:ext uri="{FF2B5EF4-FFF2-40B4-BE49-F238E27FC236}">
                  <a16:creationId xmlns:a16="http://schemas.microsoft.com/office/drawing/2014/main" id="{7CDEEAD4-EC0D-0F9C-264D-B8215C2BDBB6}"/>
                </a:ext>
              </a:extLst>
            </p:cNvPr>
            <p:cNvSpPr/>
            <p:nvPr/>
          </p:nvSpPr>
          <p:spPr>
            <a:xfrm>
              <a:off x="3514331" y="2581668"/>
              <a:ext cx="4589145" cy="3919854"/>
            </a:xfrm>
            <a:custGeom>
              <a:avLst/>
              <a:gdLst/>
              <a:ahLst/>
              <a:cxnLst/>
              <a:rect l="l" t="t" r="r" b="b"/>
              <a:pathLst>
                <a:path w="4589145" h="3919854">
                  <a:moveTo>
                    <a:pt x="4588776" y="3724643"/>
                  </a:moveTo>
                  <a:lnTo>
                    <a:pt x="179844" y="3724643"/>
                  </a:lnTo>
                  <a:lnTo>
                    <a:pt x="179844" y="1299959"/>
                  </a:lnTo>
                  <a:lnTo>
                    <a:pt x="1011948" y="1299959"/>
                  </a:lnTo>
                  <a:lnTo>
                    <a:pt x="1011948" y="1162799"/>
                  </a:lnTo>
                  <a:lnTo>
                    <a:pt x="179844" y="1162799"/>
                  </a:lnTo>
                  <a:lnTo>
                    <a:pt x="179844" y="0"/>
                  </a:lnTo>
                  <a:lnTo>
                    <a:pt x="0" y="0"/>
                  </a:lnTo>
                  <a:lnTo>
                    <a:pt x="0" y="3919728"/>
                  </a:lnTo>
                  <a:lnTo>
                    <a:pt x="179844" y="3919728"/>
                  </a:lnTo>
                  <a:lnTo>
                    <a:pt x="4588776" y="3919715"/>
                  </a:lnTo>
                  <a:lnTo>
                    <a:pt x="4588776" y="3724643"/>
                  </a:lnTo>
                  <a:close/>
                </a:path>
              </a:pathLst>
            </a:custGeom>
            <a:solidFill>
              <a:srgbClr val="6C9048"/>
            </a:solidFill>
          </p:spPr>
          <p:txBody>
            <a:bodyPr wrap="square" lIns="0" tIns="0" rIns="0" bIns="0" rtlCol="0"/>
            <a:lstStyle/>
            <a:p>
              <a:endParaRPr/>
            </a:p>
          </p:txBody>
        </p:sp>
        <p:sp>
          <p:nvSpPr>
            <p:cNvPr id="81" name="object 79">
              <a:extLst>
                <a:ext uri="{FF2B5EF4-FFF2-40B4-BE49-F238E27FC236}">
                  <a16:creationId xmlns:a16="http://schemas.microsoft.com/office/drawing/2014/main" id="{16AB2DEC-53F3-F098-F2BF-E38E449EFAE0}"/>
                </a:ext>
              </a:extLst>
            </p:cNvPr>
            <p:cNvSpPr/>
            <p:nvPr/>
          </p:nvSpPr>
          <p:spPr>
            <a:xfrm>
              <a:off x="4522469" y="4620006"/>
              <a:ext cx="2438400" cy="1534795"/>
            </a:xfrm>
            <a:custGeom>
              <a:avLst/>
              <a:gdLst/>
              <a:ahLst/>
              <a:cxnLst/>
              <a:rect l="l" t="t" r="r" b="b"/>
              <a:pathLst>
                <a:path w="2438400" h="1534795">
                  <a:moveTo>
                    <a:pt x="2182622" y="0"/>
                  </a:moveTo>
                  <a:lnTo>
                    <a:pt x="255778" y="0"/>
                  </a:lnTo>
                  <a:lnTo>
                    <a:pt x="209801" y="4121"/>
                  </a:lnTo>
                  <a:lnTo>
                    <a:pt x="166528" y="16003"/>
                  </a:lnTo>
                  <a:lnTo>
                    <a:pt x="126682" y="34924"/>
                  </a:lnTo>
                  <a:lnTo>
                    <a:pt x="90983" y="60161"/>
                  </a:lnTo>
                  <a:lnTo>
                    <a:pt x="60155" y="90990"/>
                  </a:lnTo>
                  <a:lnTo>
                    <a:pt x="34921" y="126691"/>
                  </a:lnTo>
                  <a:lnTo>
                    <a:pt x="16002" y="166539"/>
                  </a:lnTo>
                  <a:lnTo>
                    <a:pt x="4120" y="209813"/>
                  </a:lnTo>
                  <a:lnTo>
                    <a:pt x="0" y="255790"/>
                  </a:lnTo>
                  <a:lnTo>
                    <a:pt x="0" y="1278890"/>
                  </a:lnTo>
                  <a:lnTo>
                    <a:pt x="4120" y="1324866"/>
                  </a:lnTo>
                  <a:lnTo>
                    <a:pt x="16002" y="1368139"/>
                  </a:lnTo>
                  <a:lnTo>
                    <a:pt x="34921" y="1407985"/>
                  </a:lnTo>
                  <a:lnTo>
                    <a:pt x="60155" y="1443684"/>
                  </a:lnTo>
                  <a:lnTo>
                    <a:pt x="90983" y="1474512"/>
                  </a:lnTo>
                  <a:lnTo>
                    <a:pt x="126682" y="1499746"/>
                  </a:lnTo>
                  <a:lnTo>
                    <a:pt x="166528" y="1518665"/>
                  </a:lnTo>
                  <a:lnTo>
                    <a:pt x="209801" y="1530547"/>
                  </a:lnTo>
                  <a:lnTo>
                    <a:pt x="255778" y="1534668"/>
                  </a:lnTo>
                  <a:lnTo>
                    <a:pt x="2182622" y="1534668"/>
                  </a:lnTo>
                  <a:lnTo>
                    <a:pt x="2228598" y="1530547"/>
                  </a:lnTo>
                  <a:lnTo>
                    <a:pt x="2271871" y="1518665"/>
                  </a:lnTo>
                  <a:lnTo>
                    <a:pt x="2311717" y="1499746"/>
                  </a:lnTo>
                  <a:lnTo>
                    <a:pt x="2347416" y="1474512"/>
                  </a:lnTo>
                  <a:lnTo>
                    <a:pt x="2378244" y="1443684"/>
                  </a:lnTo>
                  <a:lnTo>
                    <a:pt x="2403478" y="1407985"/>
                  </a:lnTo>
                  <a:lnTo>
                    <a:pt x="2422397" y="1368139"/>
                  </a:lnTo>
                  <a:lnTo>
                    <a:pt x="2434279" y="1324866"/>
                  </a:lnTo>
                  <a:lnTo>
                    <a:pt x="2438400" y="1278890"/>
                  </a:lnTo>
                  <a:lnTo>
                    <a:pt x="2438400" y="255790"/>
                  </a:lnTo>
                  <a:lnTo>
                    <a:pt x="2434279" y="209813"/>
                  </a:lnTo>
                  <a:lnTo>
                    <a:pt x="2422397" y="166539"/>
                  </a:lnTo>
                  <a:lnTo>
                    <a:pt x="2403478" y="126691"/>
                  </a:lnTo>
                  <a:lnTo>
                    <a:pt x="2378244" y="90990"/>
                  </a:lnTo>
                  <a:lnTo>
                    <a:pt x="2347416" y="60161"/>
                  </a:lnTo>
                  <a:lnTo>
                    <a:pt x="2311717" y="34924"/>
                  </a:lnTo>
                  <a:lnTo>
                    <a:pt x="2271871" y="16003"/>
                  </a:lnTo>
                  <a:lnTo>
                    <a:pt x="2228598" y="4121"/>
                  </a:lnTo>
                  <a:lnTo>
                    <a:pt x="2182622" y="0"/>
                  </a:lnTo>
                  <a:close/>
                </a:path>
              </a:pathLst>
            </a:custGeom>
            <a:solidFill>
              <a:srgbClr val="A5D8D7"/>
            </a:solidFill>
          </p:spPr>
          <p:txBody>
            <a:bodyPr wrap="square" lIns="0" tIns="0" rIns="0" bIns="0" rtlCol="0"/>
            <a:lstStyle/>
            <a:p>
              <a:endParaRPr/>
            </a:p>
          </p:txBody>
        </p:sp>
        <p:sp>
          <p:nvSpPr>
            <p:cNvPr id="82" name="object 80">
              <a:extLst>
                <a:ext uri="{FF2B5EF4-FFF2-40B4-BE49-F238E27FC236}">
                  <a16:creationId xmlns:a16="http://schemas.microsoft.com/office/drawing/2014/main" id="{5B1FA740-8785-5DE5-E8CB-9AB1E129D127}"/>
                </a:ext>
              </a:extLst>
            </p:cNvPr>
            <p:cNvSpPr/>
            <p:nvPr/>
          </p:nvSpPr>
          <p:spPr>
            <a:xfrm>
              <a:off x="4522469" y="4620006"/>
              <a:ext cx="2438400" cy="1534795"/>
            </a:xfrm>
            <a:custGeom>
              <a:avLst/>
              <a:gdLst/>
              <a:ahLst/>
              <a:cxnLst/>
              <a:rect l="l" t="t" r="r" b="b"/>
              <a:pathLst>
                <a:path w="2438400" h="1534795">
                  <a:moveTo>
                    <a:pt x="0" y="255790"/>
                  </a:moveTo>
                  <a:lnTo>
                    <a:pt x="4120" y="209813"/>
                  </a:lnTo>
                  <a:lnTo>
                    <a:pt x="16002" y="166539"/>
                  </a:lnTo>
                  <a:lnTo>
                    <a:pt x="34921" y="126691"/>
                  </a:lnTo>
                  <a:lnTo>
                    <a:pt x="60155" y="90990"/>
                  </a:lnTo>
                  <a:lnTo>
                    <a:pt x="90983" y="60161"/>
                  </a:lnTo>
                  <a:lnTo>
                    <a:pt x="126682" y="34924"/>
                  </a:lnTo>
                  <a:lnTo>
                    <a:pt x="166528" y="16003"/>
                  </a:lnTo>
                  <a:lnTo>
                    <a:pt x="209801" y="4121"/>
                  </a:lnTo>
                  <a:lnTo>
                    <a:pt x="255778" y="0"/>
                  </a:lnTo>
                  <a:lnTo>
                    <a:pt x="2182622" y="0"/>
                  </a:lnTo>
                  <a:lnTo>
                    <a:pt x="2228598" y="4121"/>
                  </a:lnTo>
                  <a:lnTo>
                    <a:pt x="2271871" y="16003"/>
                  </a:lnTo>
                  <a:lnTo>
                    <a:pt x="2311717" y="34924"/>
                  </a:lnTo>
                  <a:lnTo>
                    <a:pt x="2347416" y="60161"/>
                  </a:lnTo>
                  <a:lnTo>
                    <a:pt x="2378244" y="90990"/>
                  </a:lnTo>
                  <a:lnTo>
                    <a:pt x="2403478" y="126691"/>
                  </a:lnTo>
                  <a:lnTo>
                    <a:pt x="2422397" y="166539"/>
                  </a:lnTo>
                  <a:lnTo>
                    <a:pt x="2434279" y="209813"/>
                  </a:lnTo>
                  <a:lnTo>
                    <a:pt x="2438400" y="255790"/>
                  </a:lnTo>
                  <a:lnTo>
                    <a:pt x="2438400" y="1278890"/>
                  </a:lnTo>
                  <a:lnTo>
                    <a:pt x="2434279" y="1324866"/>
                  </a:lnTo>
                  <a:lnTo>
                    <a:pt x="2422397" y="1368139"/>
                  </a:lnTo>
                  <a:lnTo>
                    <a:pt x="2403478" y="1407985"/>
                  </a:lnTo>
                  <a:lnTo>
                    <a:pt x="2378244" y="1443684"/>
                  </a:lnTo>
                  <a:lnTo>
                    <a:pt x="2347416" y="1474512"/>
                  </a:lnTo>
                  <a:lnTo>
                    <a:pt x="2311717" y="1499746"/>
                  </a:lnTo>
                  <a:lnTo>
                    <a:pt x="2271871" y="1518665"/>
                  </a:lnTo>
                  <a:lnTo>
                    <a:pt x="2228598" y="1530547"/>
                  </a:lnTo>
                  <a:lnTo>
                    <a:pt x="2182622" y="1534668"/>
                  </a:lnTo>
                  <a:lnTo>
                    <a:pt x="255778" y="1534668"/>
                  </a:lnTo>
                  <a:lnTo>
                    <a:pt x="209801" y="1530547"/>
                  </a:lnTo>
                  <a:lnTo>
                    <a:pt x="166528" y="1518665"/>
                  </a:lnTo>
                  <a:lnTo>
                    <a:pt x="126682" y="1499746"/>
                  </a:lnTo>
                  <a:lnTo>
                    <a:pt x="90983" y="1474512"/>
                  </a:lnTo>
                  <a:lnTo>
                    <a:pt x="60155" y="1443684"/>
                  </a:lnTo>
                  <a:lnTo>
                    <a:pt x="34921" y="1407985"/>
                  </a:lnTo>
                  <a:lnTo>
                    <a:pt x="16002" y="1368139"/>
                  </a:lnTo>
                  <a:lnTo>
                    <a:pt x="4120" y="1324866"/>
                  </a:lnTo>
                  <a:lnTo>
                    <a:pt x="0" y="1278890"/>
                  </a:lnTo>
                  <a:lnTo>
                    <a:pt x="0" y="255790"/>
                  </a:lnTo>
                  <a:close/>
                </a:path>
              </a:pathLst>
            </a:custGeom>
            <a:ln w="25908">
              <a:solidFill>
                <a:srgbClr val="AA4443"/>
              </a:solidFill>
            </a:ln>
          </p:spPr>
          <p:txBody>
            <a:bodyPr wrap="square" lIns="0" tIns="0" rIns="0" bIns="0" rtlCol="0"/>
            <a:lstStyle/>
            <a:p>
              <a:endParaRPr/>
            </a:p>
          </p:txBody>
        </p:sp>
      </p:grpSp>
      <p:sp>
        <p:nvSpPr>
          <p:cNvPr id="83" name="object 81">
            <a:extLst>
              <a:ext uri="{FF2B5EF4-FFF2-40B4-BE49-F238E27FC236}">
                <a16:creationId xmlns:a16="http://schemas.microsoft.com/office/drawing/2014/main" id="{5F936461-31AD-D71B-08B8-C6BF7D28CAF1}"/>
              </a:ext>
            </a:extLst>
          </p:cNvPr>
          <p:cNvSpPr txBox="1"/>
          <p:nvPr/>
        </p:nvSpPr>
        <p:spPr>
          <a:xfrm>
            <a:off x="4876355" y="4029489"/>
            <a:ext cx="1727200" cy="546735"/>
          </a:xfrm>
          <a:prstGeom prst="rect">
            <a:avLst/>
          </a:prstGeom>
        </p:spPr>
        <p:txBody>
          <a:bodyPr vert="horz" wrap="square" lIns="0" tIns="43815" rIns="0" bIns="0" rtlCol="0">
            <a:spAutoFit/>
          </a:bodyPr>
          <a:lstStyle/>
          <a:p>
            <a:pPr marL="29209" marR="5080" indent="-17145">
              <a:lnSpc>
                <a:spcPts val="1939"/>
              </a:lnSpc>
              <a:spcBef>
                <a:spcPts val="345"/>
              </a:spcBef>
            </a:pPr>
            <a:r>
              <a:rPr sz="1800" spc="15" dirty="0">
                <a:latin typeface="Arial"/>
                <a:cs typeface="Arial"/>
              </a:rPr>
              <a:t>Index and</a:t>
            </a:r>
            <a:r>
              <a:rPr sz="1800" spc="-370" dirty="0">
                <a:latin typeface="Arial"/>
                <a:cs typeface="Arial"/>
              </a:rPr>
              <a:t> </a:t>
            </a:r>
            <a:r>
              <a:rPr lang="zh-CN" altLang="en-US" sz="1800" spc="-370" dirty="0">
                <a:latin typeface="Arial"/>
                <a:cs typeface="Arial"/>
              </a:rPr>
              <a:t> </a:t>
            </a:r>
            <a:r>
              <a:rPr sz="1800" dirty="0">
                <a:latin typeface="Arial"/>
                <a:cs typeface="Arial"/>
              </a:rPr>
              <a:t>Bloom  </a:t>
            </a:r>
            <a:r>
              <a:rPr sz="1800" spc="25" dirty="0">
                <a:latin typeface="Arial"/>
                <a:cs typeface="Arial"/>
              </a:rPr>
              <a:t>Filters </a:t>
            </a:r>
            <a:r>
              <a:rPr sz="1800" spc="-20" dirty="0">
                <a:latin typeface="Arial"/>
                <a:cs typeface="Arial"/>
              </a:rPr>
              <a:t>cached</a:t>
            </a:r>
            <a:r>
              <a:rPr sz="1800" spc="-360" dirty="0">
                <a:latin typeface="Arial"/>
                <a:cs typeface="Arial"/>
              </a:rPr>
              <a:t> </a:t>
            </a:r>
            <a:r>
              <a:rPr sz="1800" spc="30" dirty="0">
                <a:latin typeface="Arial"/>
                <a:cs typeface="Arial"/>
              </a:rPr>
              <a:t>In</a:t>
            </a:r>
            <a:endParaRPr sz="1800" dirty="0">
              <a:latin typeface="Arial"/>
              <a:cs typeface="Arial"/>
            </a:endParaRPr>
          </a:p>
        </p:txBody>
      </p:sp>
      <p:sp>
        <p:nvSpPr>
          <p:cNvPr id="84" name="object 82">
            <a:extLst>
              <a:ext uri="{FF2B5EF4-FFF2-40B4-BE49-F238E27FC236}">
                <a16:creationId xmlns:a16="http://schemas.microsoft.com/office/drawing/2014/main" id="{11B0F158-26B3-7321-BD0A-5A836418DDB5}"/>
              </a:ext>
            </a:extLst>
          </p:cNvPr>
          <p:cNvSpPr txBox="1"/>
          <p:nvPr/>
        </p:nvSpPr>
        <p:spPr>
          <a:xfrm>
            <a:off x="5304523" y="4523265"/>
            <a:ext cx="871219" cy="299720"/>
          </a:xfrm>
          <a:prstGeom prst="rect">
            <a:avLst/>
          </a:prstGeom>
        </p:spPr>
        <p:txBody>
          <a:bodyPr vert="horz" wrap="square" lIns="0" tIns="12700" rIns="0" bIns="0" rtlCol="0">
            <a:spAutoFit/>
          </a:bodyPr>
          <a:lstStyle/>
          <a:p>
            <a:pPr marL="12700">
              <a:lnSpc>
                <a:spcPct val="100000"/>
              </a:lnSpc>
              <a:spcBef>
                <a:spcPts val="100"/>
              </a:spcBef>
            </a:pPr>
            <a:r>
              <a:rPr sz="1800" spc="20" dirty="0">
                <a:latin typeface="Arial"/>
                <a:cs typeface="Arial"/>
              </a:rPr>
              <a:t>Memory</a:t>
            </a:r>
            <a:endParaRPr sz="1800">
              <a:latin typeface="Arial"/>
              <a:cs typeface="Arial"/>
            </a:endParaRPr>
          </a:p>
        </p:txBody>
      </p:sp>
      <p:grpSp>
        <p:nvGrpSpPr>
          <p:cNvPr id="85" name="object 83">
            <a:extLst>
              <a:ext uri="{FF2B5EF4-FFF2-40B4-BE49-F238E27FC236}">
                <a16:creationId xmlns:a16="http://schemas.microsoft.com/office/drawing/2014/main" id="{3466AB4A-7AF6-D5C7-9E3C-5B00220FC810}"/>
              </a:ext>
            </a:extLst>
          </p:cNvPr>
          <p:cNvGrpSpPr/>
          <p:nvPr/>
        </p:nvGrpSpPr>
        <p:grpSpPr>
          <a:xfrm>
            <a:off x="4713668" y="4825321"/>
            <a:ext cx="864235" cy="483234"/>
            <a:chOff x="4713668" y="5486336"/>
            <a:chExt cx="864235" cy="483234"/>
          </a:xfrm>
        </p:grpSpPr>
        <p:sp>
          <p:nvSpPr>
            <p:cNvPr id="86" name="object 84">
              <a:extLst>
                <a:ext uri="{FF2B5EF4-FFF2-40B4-BE49-F238E27FC236}">
                  <a16:creationId xmlns:a16="http://schemas.microsoft.com/office/drawing/2014/main" id="{F35E1330-5960-6AA2-473E-1C309F4E6346}"/>
                </a:ext>
              </a:extLst>
            </p:cNvPr>
            <p:cNvSpPr/>
            <p:nvPr/>
          </p:nvSpPr>
          <p:spPr>
            <a:xfrm>
              <a:off x="4726685" y="5499354"/>
              <a:ext cx="838200" cy="457200"/>
            </a:xfrm>
            <a:custGeom>
              <a:avLst/>
              <a:gdLst/>
              <a:ahLst/>
              <a:cxnLst/>
              <a:rect l="l" t="t" r="r" b="b"/>
              <a:pathLst>
                <a:path w="838200" h="457200">
                  <a:moveTo>
                    <a:pt x="762000" y="0"/>
                  </a:moveTo>
                  <a:lnTo>
                    <a:pt x="76200" y="0"/>
                  </a:lnTo>
                  <a:lnTo>
                    <a:pt x="46537" y="5987"/>
                  </a:lnTo>
                  <a:lnTo>
                    <a:pt x="22317" y="22317"/>
                  </a:lnTo>
                  <a:lnTo>
                    <a:pt x="5987" y="46537"/>
                  </a:lnTo>
                  <a:lnTo>
                    <a:pt x="0" y="76200"/>
                  </a:lnTo>
                  <a:lnTo>
                    <a:pt x="0" y="381000"/>
                  </a:lnTo>
                  <a:lnTo>
                    <a:pt x="5987" y="410662"/>
                  </a:lnTo>
                  <a:lnTo>
                    <a:pt x="22317" y="434882"/>
                  </a:lnTo>
                  <a:lnTo>
                    <a:pt x="46537" y="451212"/>
                  </a:lnTo>
                  <a:lnTo>
                    <a:pt x="76200" y="457200"/>
                  </a:lnTo>
                  <a:lnTo>
                    <a:pt x="762000" y="457200"/>
                  </a:lnTo>
                  <a:lnTo>
                    <a:pt x="791662" y="451212"/>
                  </a:lnTo>
                  <a:lnTo>
                    <a:pt x="815882" y="434882"/>
                  </a:lnTo>
                  <a:lnTo>
                    <a:pt x="832212" y="410662"/>
                  </a:lnTo>
                  <a:lnTo>
                    <a:pt x="838200" y="381000"/>
                  </a:lnTo>
                  <a:lnTo>
                    <a:pt x="838200" y="76200"/>
                  </a:lnTo>
                  <a:lnTo>
                    <a:pt x="832212" y="46537"/>
                  </a:lnTo>
                  <a:lnTo>
                    <a:pt x="815882" y="22317"/>
                  </a:lnTo>
                  <a:lnTo>
                    <a:pt x="791662" y="5987"/>
                  </a:lnTo>
                  <a:lnTo>
                    <a:pt x="762000" y="0"/>
                  </a:lnTo>
                  <a:close/>
                </a:path>
              </a:pathLst>
            </a:custGeom>
            <a:solidFill>
              <a:srgbClr val="A6B5D3"/>
            </a:solidFill>
          </p:spPr>
          <p:txBody>
            <a:bodyPr wrap="square" lIns="0" tIns="0" rIns="0" bIns="0" rtlCol="0"/>
            <a:lstStyle/>
            <a:p>
              <a:endParaRPr/>
            </a:p>
          </p:txBody>
        </p:sp>
        <p:sp>
          <p:nvSpPr>
            <p:cNvPr id="87" name="object 85">
              <a:extLst>
                <a:ext uri="{FF2B5EF4-FFF2-40B4-BE49-F238E27FC236}">
                  <a16:creationId xmlns:a16="http://schemas.microsoft.com/office/drawing/2014/main" id="{2796B247-6B18-FE96-4950-ADF9767A4138}"/>
                </a:ext>
              </a:extLst>
            </p:cNvPr>
            <p:cNvSpPr/>
            <p:nvPr/>
          </p:nvSpPr>
          <p:spPr>
            <a:xfrm>
              <a:off x="4726685" y="5499354"/>
              <a:ext cx="838200" cy="457200"/>
            </a:xfrm>
            <a:custGeom>
              <a:avLst/>
              <a:gdLst/>
              <a:ahLst/>
              <a:cxnLst/>
              <a:rect l="l" t="t" r="r" b="b"/>
              <a:pathLst>
                <a:path w="838200" h="457200">
                  <a:moveTo>
                    <a:pt x="0" y="76200"/>
                  </a:moveTo>
                  <a:lnTo>
                    <a:pt x="5987" y="46537"/>
                  </a:lnTo>
                  <a:lnTo>
                    <a:pt x="22317" y="22317"/>
                  </a:lnTo>
                  <a:lnTo>
                    <a:pt x="46537" y="5987"/>
                  </a:lnTo>
                  <a:lnTo>
                    <a:pt x="76200" y="0"/>
                  </a:lnTo>
                  <a:lnTo>
                    <a:pt x="762000" y="0"/>
                  </a:lnTo>
                  <a:lnTo>
                    <a:pt x="791662" y="5987"/>
                  </a:lnTo>
                  <a:lnTo>
                    <a:pt x="815882" y="22317"/>
                  </a:lnTo>
                  <a:lnTo>
                    <a:pt x="832212" y="46537"/>
                  </a:lnTo>
                  <a:lnTo>
                    <a:pt x="838200" y="76200"/>
                  </a:lnTo>
                  <a:lnTo>
                    <a:pt x="838200" y="381000"/>
                  </a:lnTo>
                  <a:lnTo>
                    <a:pt x="832212" y="410662"/>
                  </a:lnTo>
                  <a:lnTo>
                    <a:pt x="815882" y="434882"/>
                  </a:lnTo>
                  <a:lnTo>
                    <a:pt x="791662" y="451212"/>
                  </a:lnTo>
                  <a:lnTo>
                    <a:pt x="762000" y="457200"/>
                  </a:lnTo>
                  <a:lnTo>
                    <a:pt x="76200" y="457200"/>
                  </a:lnTo>
                  <a:lnTo>
                    <a:pt x="46537" y="451212"/>
                  </a:lnTo>
                  <a:lnTo>
                    <a:pt x="22317" y="434882"/>
                  </a:lnTo>
                  <a:lnTo>
                    <a:pt x="5987" y="410662"/>
                  </a:lnTo>
                  <a:lnTo>
                    <a:pt x="0" y="381000"/>
                  </a:lnTo>
                  <a:lnTo>
                    <a:pt x="0" y="76200"/>
                  </a:lnTo>
                  <a:close/>
                </a:path>
              </a:pathLst>
            </a:custGeom>
            <a:ln w="25908">
              <a:solidFill>
                <a:srgbClr val="A7C489"/>
              </a:solidFill>
            </a:ln>
          </p:spPr>
          <p:txBody>
            <a:bodyPr wrap="square" lIns="0" tIns="0" rIns="0" bIns="0" rtlCol="0"/>
            <a:lstStyle/>
            <a:p>
              <a:endParaRPr/>
            </a:p>
          </p:txBody>
        </p:sp>
      </p:grpSp>
      <p:sp>
        <p:nvSpPr>
          <p:cNvPr id="88" name="object 86">
            <a:extLst>
              <a:ext uri="{FF2B5EF4-FFF2-40B4-BE49-F238E27FC236}">
                <a16:creationId xmlns:a16="http://schemas.microsoft.com/office/drawing/2014/main" id="{A6DAD579-E70D-4F36-ACE3-70D08017739D}"/>
              </a:ext>
            </a:extLst>
          </p:cNvPr>
          <p:cNvSpPr txBox="1"/>
          <p:nvPr/>
        </p:nvSpPr>
        <p:spPr>
          <a:xfrm>
            <a:off x="4865382" y="4892809"/>
            <a:ext cx="55753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File</a:t>
            </a:r>
            <a:r>
              <a:rPr sz="1800" spc="-190" dirty="0">
                <a:latin typeface="Arial"/>
                <a:cs typeface="Arial"/>
              </a:rPr>
              <a:t> </a:t>
            </a:r>
            <a:r>
              <a:rPr sz="1800" spc="-105" dirty="0">
                <a:latin typeface="Arial"/>
                <a:cs typeface="Arial"/>
              </a:rPr>
              <a:t>1</a:t>
            </a:r>
            <a:endParaRPr sz="1800">
              <a:latin typeface="Arial"/>
              <a:cs typeface="Arial"/>
            </a:endParaRPr>
          </a:p>
        </p:txBody>
      </p:sp>
      <p:grpSp>
        <p:nvGrpSpPr>
          <p:cNvPr id="162" name="object 87">
            <a:extLst>
              <a:ext uri="{FF2B5EF4-FFF2-40B4-BE49-F238E27FC236}">
                <a16:creationId xmlns:a16="http://schemas.microsoft.com/office/drawing/2014/main" id="{197B046C-587E-2B57-8F85-2D4208EC29F2}"/>
              </a:ext>
            </a:extLst>
          </p:cNvPr>
          <p:cNvGrpSpPr/>
          <p:nvPr/>
        </p:nvGrpSpPr>
        <p:grpSpPr>
          <a:xfrm>
            <a:off x="5942965" y="4824751"/>
            <a:ext cx="864235" cy="483234"/>
            <a:chOff x="5704268" y="5579300"/>
            <a:chExt cx="864235" cy="483234"/>
          </a:xfrm>
        </p:grpSpPr>
        <p:sp>
          <p:nvSpPr>
            <p:cNvPr id="163" name="object 88">
              <a:extLst>
                <a:ext uri="{FF2B5EF4-FFF2-40B4-BE49-F238E27FC236}">
                  <a16:creationId xmlns:a16="http://schemas.microsoft.com/office/drawing/2014/main" id="{3E0DDEE9-CDFC-FB76-5D8B-1809D883F5AA}"/>
                </a:ext>
              </a:extLst>
            </p:cNvPr>
            <p:cNvSpPr/>
            <p:nvPr/>
          </p:nvSpPr>
          <p:spPr>
            <a:xfrm>
              <a:off x="5717285" y="5592318"/>
              <a:ext cx="838200" cy="457200"/>
            </a:xfrm>
            <a:custGeom>
              <a:avLst/>
              <a:gdLst/>
              <a:ahLst/>
              <a:cxnLst/>
              <a:rect l="l" t="t" r="r" b="b"/>
              <a:pathLst>
                <a:path w="838200" h="457200">
                  <a:moveTo>
                    <a:pt x="762000" y="0"/>
                  </a:moveTo>
                  <a:lnTo>
                    <a:pt x="76200" y="0"/>
                  </a:lnTo>
                  <a:lnTo>
                    <a:pt x="46537" y="5987"/>
                  </a:lnTo>
                  <a:lnTo>
                    <a:pt x="22317" y="22317"/>
                  </a:lnTo>
                  <a:lnTo>
                    <a:pt x="5987" y="46537"/>
                  </a:lnTo>
                  <a:lnTo>
                    <a:pt x="0" y="76200"/>
                  </a:lnTo>
                  <a:lnTo>
                    <a:pt x="0" y="381000"/>
                  </a:lnTo>
                  <a:lnTo>
                    <a:pt x="5987" y="410662"/>
                  </a:lnTo>
                  <a:lnTo>
                    <a:pt x="22317" y="434882"/>
                  </a:lnTo>
                  <a:lnTo>
                    <a:pt x="46537" y="451212"/>
                  </a:lnTo>
                  <a:lnTo>
                    <a:pt x="76200" y="457200"/>
                  </a:lnTo>
                  <a:lnTo>
                    <a:pt x="762000" y="457200"/>
                  </a:lnTo>
                  <a:lnTo>
                    <a:pt x="791662" y="451212"/>
                  </a:lnTo>
                  <a:lnTo>
                    <a:pt x="815882" y="434882"/>
                  </a:lnTo>
                  <a:lnTo>
                    <a:pt x="832212" y="410662"/>
                  </a:lnTo>
                  <a:lnTo>
                    <a:pt x="838200" y="381000"/>
                  </a:lnTo>
                  <a:lnTo>
                    <a:pt x="838200" y="76200"/>
                  </a:lnTo>
                  <a:lnTo>
                    <a:pt x="832212" y="46537"/>
                  </a:lnTo>
                  <a:lnTo>
                    <a:pt x="815882" y="22317"/>
                  </a:lnTo>
                  <a:lnTo>
                    <a:pt x="791662" y="5987"/>
                  </a:lnTo>
                  <a:lnTo>
                    <a:pt x="762000" y="0"/>
                  </a:lnTo>
                  <a:close/>
                </a:path>
              </a:pathLst>
            </a:custGeom>
            <a:solidFill>
              <a:srgbClr val="A6B5D3"/>
            </a:solidFill>
          </p:spPr>
          <p:txBody>
            <a:bodyPr wrap="square" lIns="0" tIns="0" rIns="0" bIns="0" rtlCol="0"/>
            <a:lstStyle/>
            <a:p>
              <a:endParaRPr/>
            </a:p>
          </p:txBody>
        </p:sp>
        <p:sp>
          <p:nvSpPr>
            <p:cNvPr id="164" name="object 89">
              <a:extLst>
                <a:ext uri="{FF2B5EF4-FFF2-40B4-BE49-F238E27FC236}">
                  <a16:creationId xmlns:a16="http://schemas.microsoft.com/office/drawing/2014/main" id="{275CF7F2-BDCE-C38F-9630-686F3439D212}"/>
                </a:ext>
              </a:extLst>
            </p:cNvPr>
            <p:cNvSpPr/>
            <p:nvPr/>
          </p:nvSpPr>
          <p:spPr>
            <a:xfrm>
              <a:off x="5717285" y="5592318"/>
              <a:ext cx="838200" cy="457200"/>
            </a:xfrm>
            <a:custGeom>
              <a:avLst/>
              <a:gdLst/>
              <a:ahLst/>
              <a:cxnLst/>
              <a:rect l="l" t="t" r="r" b="b"/>
              <a:pathLst>
                <a:path w="838200" h="457200">
                  <a:moveTo>
                    <a:pt x="0" y="76200"/>
                  </a:moveTo>
                  <a:lnTo>
                    <a:pt x="5987" y="46537"/>
                  </a:lnTo>
                  <a:lnTo>
                    <a:pt x="22317" y="22317"/>
                  </a:lnTo>
                  <a:lnTo>
                    <a:pt x="46537" y="5987"/>
                  </a:lnTo>
                  <a:lnTo>
                    <a:pt x="76200" y="0"/>
                  </a:lnTo>
                  <a:lnTo>
                    <a:pt x="762000" y="0"/>
                  </a:lnTo>
                  <a:lnTo>
                    <a:pt x="791662" y="5987"/>
                  </a:lnTo>
                  <a:lnTo>
                    <a:pt x="815882" y="22317"/>
                  </a:lnTo>
                  <a:lnTo>
                    <a:pt x="832212" y="46537"/>
                  </a:lnTo>
                  <a:lnTo>
                    <a:pt x="838200" y="76200"/>
                  </a:lnTo>
                  <a:lnTo>
                    <a:pt x="838200" y="381000"/>
                  </a:lnTo>
                  <a:lnTo>
                    <a:pt x="832212" y="410662"/>
                  </a:lnTo>
                  <a:lnTo>
                    <a:pt x="815882" y="434882"/>
                  </a:lnTo>
                  <a:lnTo>
                    <a:pt x="791662" y="451212"/>
                  </a:lnTo>
                  <a:lnTo>
                    <a:pt x="762000" y="457200"/>
                  </a:lnTo>
                  <a:lnTo>
                    <a:pt x="76200" y="457200"/>
                  </a:lnTo>
                  <a:lnTo>
                    <a:pt x="46537" y="451212"/>
                  </a:lnTo>
                  <a:lnTo>
                    <a:pt x="22317" y="434882"/>
                  </a:lnTo>
                  <a:lnTo>
                    <a:pt x="5987" y="410662"/>
                  </a:lnTo>
                  <a:lnTo>
                    <a:pt x="0" y="381000"/>
                  </a:lnTo>
                  <a:lnTo>
                    <a:pt x="0" y="76200"/>
                  </a:lnTo>
                  <a:close/>
                </a:path>
              </a:pathLst>
            </a:custGeom>
            <a:ln w="25908">
              <a:solidFill>
                <a:srgbClr val="A7C489"/>
              </a:solidFill>
            </a:ln>
          </p:spPr>
          <p:txBody>
            <a:bodyPr wrap="square" lIns="0" tIns="0" rIns="0" bIns="0" rtlCol="0"/>
            <a:lstStyle/>
            <a:p>
              <a:endParaRPr/>
            </a:p>
          </p:txBody>
        </p:sp>
      </p:grpSp>
      <p:sp>
        <p:nvSpPr>
          <p:cNvPr id="165" name="object 90">
            <a:extLst>
              <a:ext uri="{FF2B5EF4-FFF2-40B4-BE49-F238E27FC236}">
                <a16:creationId xmlns:a16="http://schemas.microsoft.com/office/drawing/2014/main" id="{1F580DDE-57CA-F176-CCDA-FCEA4E5330FB}"/>
              </a:ext>
            </a:extLst>
          </p:cNvPr>
          <p:cNvSpPr txBox="1"/>
          <p:nvPr/>
        </p:nvSpPr>
        <p:spPr>
          <a:xfrm>
            <a:off x="6094539" y="4893128"/>
            <a:ext cx="557530" cy="299720"/>
          </a:xfrm>
          <a:prstGeom prst="rect">
            <a:avLst/>
          </a:prstGeom>
        </p:spPr>
        <p:txBody>
          <a:bodyPr vert="horz" wrap="square" lIns="0" tIns="12700" rIns="0" bIns="0" rtlCol="0">
            <a:spAutoFit/>
          </a:bodyPr>
          <a:lstStyle/>
          <a:p>
            <a:pPr marL="12700">
              <a:lnSpc>
                <a:spcPct val="100000"/>
              </a:lnSpc>
              <a:spcBef>
                <a:spcPts val="100"/>
              </a:spcBef>
            </a:pPr>
            <a:r>
              <a:rPr sz="1800" spc="-5" dirty="0">
                <a:latin typeface="Arial"/>
                <a:cs typeface="Arial"/>
              </a:rPr>
              <a:t>File</a:t>
            </a:r>
            <a:r>
              <a:rPr sz="1800" spc="-190" dirty="0">
                <a:latin typeface="Arial"/>
                <a:cs typeface="Arial"/>
              </a:rPr>
              <a:t> </a:t>
            </a:r>
            <a:r>
              <a:rPr sz="1800" spc="-105" dirty="0">
                <a:latin typeface="Arial"/>
                <a:cs typeface="Arial"/>
              </a:rPr>
              <a:t>3</a:t>
            </a:r>
            <a:endParaRPr sz="1800" dirty="0">
              <a:latin typeface="Arial"/>
              <a:cs typeface="Arial"/>
            </a:endParaRPr>
          </a:p>
        </p:txBody>
      </p:sp>
      <p:sp>
        <p:nvSpPr>
          <p:cNvPr id="166" name="object 91">
            <a:extLst>
              <a:ext uri="{FF2B5EF4-FFF2-40B4-BE49-F238E27FC236}">
                <a16:creationId xmlns:a16="http://schemas.microsoft.com/office/drawing/2014/main" id="{835C1C88-5CBB-AC7D-3795-51368E6F3025}"/>
              </a:ext>
            </a:extLst>
          </p:cNvPr>
          <p:cNvSpPr/>
          <p:nvPr/>
        </p:nvSpPr>
        <p:spPr>
          <a:xfrm>
            <a:off x="3602736" y="4537349"/>
            <a:ext cx="4538980" cy="632460"/>
          </a:xfrm>
          <a:custGeom>
            <a:avLst/>
            <a:gdLst/>
            <a:ahLst/>
            <a:cxnLst/>
            <a:rect l="l" t="t" r="r" b="b"/>
            <a:pathLst>
              <a:path w="4538980" h="632460">
                <a:moveTo>
                  <a:pt x="911352" y="0"/>
                </a:moveTo>
                <a:lnTo>
                  <a:pt x="0" y="0"/>
                </a:lnTo>
                <a:lnTo>
                  <a:pt x="0" y="135648"/>
                </a:lnTo>
                <a:lnTo>
                  <a:pt x="911352" y="135648"/>
                </a:lnTo>
                <a:lnTo>
                  <a:pt x="911352" y="0"/>
                </a:lnTo>
                <a:close/>
              </a:path>
              <a:path w="4538980" h="632460">
                <a:moveTo>
                  <a:pt x="4538472" y="403860"/>
                </a:moveTo>
                <a:lnTo>
                  <a:pt x="3547872" y="403860"/>
                </a:lnTo>
                <a:lnTo>
                  <a:pt x="3547872" y="327660"/>
                </a:lnTo>
                <a:lnTo>
                  <a:pt x="3395472" y="480060"/>
                </a:lnTo>
                <a:lnTo>
                  <a:pt x="3547872" y="632460"/>
                </a:lnTo>
                <a:lnTo>
                  <a:pt x="3547872" y="556260"/>
                </a:lnTo>
                <a:lnTo>
                  <a:pt x="4538472" y="556260"/>
                </a:lnTo>
                <a:lnTo>
                  <a:pt x="4538472" y="403860"/>
                </a:lnTo>
                <a:close/>
              </a:path>
            </a:pathLst>
          </a:custGeom>
          <a:solidFill>
            <a:srgbClr val="6C9048"/>
          </a:solidFill>
        </p:spPr>
        <p:txBody>
          <a:bodyPr wrap="square" lIns="0" tIns="0" rIns="0" bIns="0" rtlCol="0"/>
          <a:lstStyle/>
          <a:p>
            <a:endParaRPr/>
          </a:p>
        </p:txBody>
      </p:sp>
      <p:sp>
        <p:nvSpPr>
          <p:cNvPr id="3" name="object 9">
            <a:extLst>
              <a:ext uri="{FF2B5EF4-FFF2-40B4-BE49-F238E27FC236}">
                <a16:creationId xmlns:a16="http://schemas.microsoft.com/office/drawing/2014/main" id="{ACB63ECD-60C6-51E6-2450-18211539AB68}"/>
              </a:ext>
            </a:extLst>
          </p:cNvPr>
          <p:cNvSpPr txBox="1"/>
          <p:nvPr/>
        </p:nvSpPr>
        <p:spPr>
          <a:xfrm>
            <a:off x="4867402" y="1663879"/>
            <a:ext cx="1754505" cy="546735"/>
          </a:xfrm>
          <a:prstGeom prst="rect">
            <a:avLst/>
          </a:prstGeom>
        </p:spPr>
        <p:txBody>
          <a:bodyPr vert="horz" wrap="square" lIns="0" tIns="43815" rIns="0" bIns="0" rtlCol="0">
            <a:spAutoFit/>
          </a:bodyPr>
          <a:lstStyle/>
          <a:p>
            <a:pPr marL="253365" marR="5080" indent="-241300">
              <a:lnSpc>
                <a:spcPts val="1939"/>
              </a:lnSpc>
              <a:spcBef>
                <a:spcPts val="345"/>
              </a:spcBef>
            </a:pPr>
            <a:r>
              <a:rPr lang="zh-CN" altLang="en-US" sz="1800" spc="-30" dirty="0">
                <a:latin typeface="Arial"/>
                <a:cs typeface="Arial"/>
              </a:rPr>
              <a:t>      </a:t>
            </a:r>
            <a:r>
              <a:rPr sz="1800" spc="-30" dirty="0" err="1">
                <a:latin typeface="Arial"/>
                <a:cs typeface="Arial"/>
              </a:rPr>
              <a:t>MemTable</a:t>
            </a:r>
            <a:r>
              <a:rPr sz="1800" spc="-30" dirty="0">
                <a:latin typeface="Arial"/>
                <a:cs typeface="Arial"/>
              </a:rPr>
              <a:t>  </a:t>
            </a:r>
            <a:r>
              <a:rPr sz="1800" dirty="0">
                <a:latin typeface="Arial"/>
                <a:cs typeface="Arial"/>
              </a:rPr>
              <a:t>Bloom</a:t>
            </a:r>
            <a:r>
              <a:rPr sz="1800" spc="-130" dirty="0">
                <a:latin typeface="Arial"/>
                <a:cs typeface="Arial"/>
              </a:rPr>
              <a:t> </a:t>
            </a:r>
            <a:r>
              <a:rPr sz="1800" spc="45" dirty="0">
                <a:latin typeface="Arial"/>
                <a:cs typeface="Arial"/>
              </a:rPr>
              <a:t>Filter</a:t>
            </a:r>
            <a:endParaRPr sz="1800" dirty="0">
              <a:latin typeface="Arial"/>
              <a:cs typeface="Arial"/>
            </a:endParaRPr>
          </a:p>
        </p:txBody>
      </p:sp>
      <p:sp>
        <p:nvSpPr>
          <p:cNvPr id="4" name="object 15">
            <a:extLst>
              <a:ext uri="{FF2B5EF4-FFF2-40B4-BE49-F238E27FC236}">
                <a16:creationId xmlns:a16="http://schemas.microsoft.com/office/drawing/2014/main" id="{D6017EF7-7E05-46C7-CAA2-0E99958906B9}"/>
              </a:ext>
            </a:extLst>
          </p:cNvPr>
          <p:cNvSpPr txBox="1"/>
          <p:nvPr/>
        </p:nvSpPr>
        <p:spPr>
          <a:xfrm>
            <a:off x="4796560" y="3017297"/>
            <a:ext cx="2267383" cy="289823"/>
          </a:xfrm>
          <a:prstGeom prst="rect">
            <a:avLst/>
          </a:prstGeom>
        </p:spPr>
        <p:txBody>
          <a:bodyPr vert="horz" wrap="square" lIns="0" tIns="12700" rIns="0" bIns="0" rtlCol="0">
            <a:spAutoFit/>
          </a:bodyPr>
          <a:lstStyle/>
          <a:p>
            <a:pPr marL="38100">
              <a:lnSpc>
                <a:spcPct val="100000"/>
              </a:lnSpc>
              <a:spcBef>
                <a:spcPts val="100"/>
              </a:spcBef>
            </a:pPr>
            <a:r>
              <a:rPr lang="en-US" altLang="zh-CN" sz="2700" baseline="-7716" dirty="0">
                <a:latin typeface="Arial" panose="020B0604020202020204" pitchFamily="34" charset="0"/>
                <a:cs typeface="Arial" panose="020B0604020202020204" pitchFamily="34" charset="0"/>
              </a:rPr>
              <a:t>Immutable</a:t>
            </a:r>
            <a:r>
              <a:rPr lang="zh-CN" altLang="en-US" sz="2700" baseline="-7716" dirty="0">
                <a:latin typeface="Arial" panose="020B0604020202020204" pitchFamily="34" charset="0"/>
                <a:cs typeface="Arial" panose="020B0604020202020204" pitchFamily="34" charset="0"/>
              </a:rPr>
              <a:t> </a:t>
            </a:r>
            <a:r>
              <a:rPr lang="en-US" altLang="zh-CN" sz="2700" baseline="-7716" dirty="0" err="1">
                <a:latin typeface="Arial" panose="020B0604020202020204" pitchFamily="34" charset="0"/>
                <a:cs typeface="Arial" panose="020B0604020202020204" pitchFamily="34" charset="0"/>
              </a:rPr>
              <a:t>MemTable</a:t>
            </a:r>
            <a:endParaRPr sz="2700" baseline="-7716"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6196496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7837"/>
            <a:ext cx="10515600" cy="1325563"/>
          </a:xfrm>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的读代价</a:t>
            </a:r>
          </a:p>
        </p:txBody>
      </p:sp>
      <p:sp>
        <p:nvSpPr>
          <p:cNvPr id="3" name="object 3">
            <a:extLst>
              <a:ext uri="{FF2B5EF4-FFF2-40B4-BE49-F238E27FC236}">
                <a16:creationId xmlns:a16="http://schemas.microsoft.com/office/drawing/2014/main" id="{6ACB90E0-B663-9E45-315F-BD69C1BA707A}"/>
              </a:ext>
            </a:extLst>
          </p:cNvPr>
          <p:cNvSpPr txBox="1"/>
          <p:nvPr/>
        </p:nvSpPr>
        <p:spPr>
          <a:xfrm>
            <a:off x="9017507" y="1844607"/>
            <a:ext cx="1676400" cy="685800"/>
          </a:xfrm>
          <a:prstGeom prst="rect">
            <a:avLst/>
          </a:prstGeom>
          <a:solidFill>
            <a:srgbClr val="6C9048"/>
          </a:solidFill>
        </p:spPr>
        <p:txBody>
          <a:bodyPr vert="horz" wrap="square" lIns="0" tIns="182245" rIns="0" bIns="0" rtlCol="0">
            <a:spAutoFit/>
          </a:bodyPr>
          <a:lstStyle/>
          <a:p>
            <a:pPr marL="309245">
              <a:lnSpc>
                <a:spcPct val="100000"/>
              </a:lnSpc>
              <a:spcBef>
                <a:spcPts val="1435"/>
              </a:spcBef>
            </a:pPr>
            <a:r>
              <a:rPr sz="1800" spc="-30" dirty="0">
                <a:solidFill>
                  <a:srgbClr val="FFFFFF"/>
                </a:solidFill>
                <a:latin typeface="Arial"/>
                <a:cs typeface="Arial"/>
              </a:rPr>
              <a:t>MemTable</a:t>
            </a:r>
            <a:endParaRPr sz="1800">
              <a:latin typeface="Arial"/>
              <a:cs typeface="Arial"/>
            </a:endParaRPr>
          </a:p>
        </p:txBody>
      </p:sp>
      <p:sp>
        <p:nvSpPr>
          <p:cNvPr id="4" name="object 4">
            <a:extLst>
              <a:ext uri="{FF2B5EF4-FFF2-40B4-BE49-F238E27FC236}">
                <a16:creationId xmlns:a16="http://schemas.microsoft.com/office/drawing/2014/main" id="{7CE53EEA-C748-0E4F-53F6-5C7962876EE4}"/>
              </a:ext>
            </a:extLst>
          </p:cNvPr>
          <p:cNvSpPr/>
          <p:nvPr/>
        </p:nvSpPr>
        <p:spPr>
          <a:xfrm>
            <a:off x="9931907" y="279101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6C9048"/>
          </a:solidFill>
        </p:spPr>
        <p:txBody>
          <a:bodyPr wrap="square" lIns="0" tIns="0" rIns="0" bIns="0" rtlCol="0"/>
          <a:lstStyle/>
          <a:p>
            <a:endParaRPr/>
          </a:p>
        </p:txBody>
      </p:sp>
      <p:sp>
        <p:nvSpPr>
          <p:cNvPr id="5" name="object 5">
            <a:extLst>
              <a:ext uri="{FF2B5EF4-FFF2-40B4-BE49-F238E27FC236}">
                <a16:creationId xmlns:a16="http://schemas.microsoft.com/office/drawing/2014/main" id="{A1566016-9D16-9AF2-9C71-28ADEE0FE6C6}"/>
              </a:ext>
            </a:extLst>
          </p:cNvPr>
          <p:cNvSpPr/>
          <p:nvPr/>
        </p:nvSpPr>
        <p:spPr>
          <a:xfrm>
            <a:off x="9246107" y="279101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6C9048"/>
          </a:solidFill>
        </p:spPr>
        <p:txBody>
          <a:bodyPr wrap="square" lIns="0" tIns="0" rIns="0" bIns="0" rtlCol="0"/>
          <a:lstStyle/>
          <a:p>
            <a:endParaRPr/>
          </a:p>
        </p:txBody>
      </p:sp>
      <p:sp>
        <p:nvSpPr>
          <p:cNvPr id="6" name="object 6">
            <a:extLst>
              <a:ext uri="{FF2B5EF4-FFF2-40B4-BE49-F238E27FC236}">
                <a16:creationId xmlns:a16="http://schemas.microsoft.com/office/drawing/2014/main" id="{B9D04B3A-5CA6-D037-1E2A-7229BE721D27}"/>
              </a:ext>
            </a:extLst>
          </p:cNvPr>
          <p:cNvSpPr/>
          <p:nvPr/>
        </p:nvSpPr>
        <p:spPr>
          <a:xfrm>
            <a:off x="9017507" y="355301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7" name="object 7">
            <a:extLst>
              <a:ext uri="{FF2B5EF4-FFF2-40B4-BE49-F238E27FC236}">
                <a16:creationId xmlns:a16="http://schemas.microsoft.com/office/drawing/2014/main" id="{42AC013F-6B43-9A03-0DD0-C5DB5D38E6EE}"/>
              </a:ext>
            </a:extLst>
          </p:cNvPr>
          <p:cNvSpPr/>
          <p:nvPr/>
        </p:nvSpPr>
        <p:spPr>
          <a:xfrm>
            <a:off x="9665207" y="355301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6C9048"/>
          </a:solidFill>
        </p:spPr>
        <p:txBody>
          <a:bodyPr wrap="square" lIns="0" tIns="0" rIns="0" bIns="0" rtlCol="0"/>
          <a:lstStyle/>
          <a:p>
            <a:endParaRPr/>
          </a:p>
        </p:txBody>
      </p:sp>
      <p:sp>
        <p:nvSpPr>
          <p:cNvPr id="8" name="object 8">
            <a:extLst>
              <a:ext uri="{FF2B5EF4-FFF2-40B4-BE49-F238E27FC236}">
                <a16:creationId xmlns:a16="http://schemas.microsoft.com/office/drawing/2014/main" id="{7823324A-679D-45BC-028C-0B5E81E57C2D}"/>
              </a:ext>
            </a:extLst>
          </p:cNvPr>
          <p:cNvSpPr/>
          <p:nvPr/>
        </p:nvSpPr>
        <p:spPr>
          <a:xfrm>
            <a:off x="10312907" y="355301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9" name="object 9">
            <a:extLst>
              <a:ext uri="{FF2B5EF4-FFF2-40B4-BE49-F238E27FC236}">
                <a16:creationId xmlns:a16="http://schemas.microsoft.com/office/drawing/2014/main" id="{416D7BC7-DFBA-F80F-B3F9-793DB62FFF2C}"/>
              </a:ext>
            </a:extLst>
          </p:cNvPr>
          <p:cNvSpPr/>
          <p:nvPr/>
        </p:nvSpPr>
        <p:spPr>
          <a:xfrm>
            <a:off x="8321040" y="430739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0" name="object 10">
            <a:extLst>
              <a:ext uri="{FF2B5EF4-FFF2-40B4-BE49-F238E27FC236}">
                <a16:creationId xmlns:a16="http://schemas.microsoft.com/office/drawing/2014/main" id="{C8C1A7C9-A83B-DCD0-2DA1-683EFB3671B6}"/>
              </a:ext>
            </a:extLst>
          </p:cNvPr>
          <p:cNvSpPr/>
          <p:nvPr/>
        </p:nvSpPr>
        <p:spPr>
          <a:xfrm>
            <a:off x="8990076" y="430739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1" name="object 11">
            <a:extLst>
              <a:ext uri="{FF2B5EF4-FFF2-40B4-BE49-F238E27FC236}">
                <a16:creationId xmlns:a16="http://schemas.microsoft.com/office/drawing/2014/main" id="{344D0910-B8D9-B09C-3255-AD6816612795}"/>
              </a:ext>
            </a:extLst>
          </p:cNvPr>
          <p:cNvSpPr/>
          <p:nvPr/>
        </p:nvSpPr>
        <p:spPr>
          <a:xfrm>
            <a:off x="9659111" y="430739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2" name="object 12">
            <a:extLst>
              <a:ext uri="{FF2B5EF4-FFF2-40B4-BE49-F238E27FC236}">
                <a16:creationId xmlns:a16="http://schemas.microsoft.com/office/drawing/2014/main" id="{19515DE2-2C78-37C3-CAFF-BB324339CD64}"/>
              </a:ext>
            </a:extLst>
          </p:cNvPr>
          <p:cNvSpPr/>
          <p:nvPr/>
        </p:nvSpPr>
        <p:spPr>
          <a:xfrm>
            <a:off x="10328147" y="430739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6C9048"/>
          </a:solidFill>
        </p:spPr>
        <p:txBody>
          <a:bodyPr wrap="square" lIns="0" tIns="0" rIns="0" bIns="0" rtlCol="0"/>
          <a:lstStyle/>
          <a:p>
            <a:endParaRPr/>
          </a:p>
        </p:txBody>
      </p:sp>
      <p:sp>
        <p:nvSpPr>
          <p:cNvPr id="13" name="object 13">
            <a:extLst>
              <a:ext uri="{FF2B5EF4-FFF2-40B4-BE49-F238E27FC236}">
                <a16:creationId xmlns:a16="http://schemas.microsoft.com/office/drawing/2014/main" id="{2927F9C8-C651-F065-1A3F-B1C8BEB60D82}"/>
              </a:ext>
            </a:extLst>
          </p:cNvPr>
          <p:cNvSpPr/>
          <p:nvPr/>
        </p:nvSpPr>
        <p:spPr>
          <a:xfrm>
            <a:off x="10998707" y="430739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4" name="object 14">
            <a:extLst>
              <a:ext uri="{FF2B5EF4-FFF2-40B4-BE49-F238E27FC236}">
                <a16:creationId xmlns:a16="http://schemas.microsoft.com/office/drawing/2014/main" id="{180DD42A-C4D5-2A7E-C26C-A62E7C2C593F}"/>
              </a:ext>
            </a:extLst>
          </p:cNvPr>
          <p:cNvSpPr/>
          <p:nvPr/>
        </p:nvSpPr>
        <p:spPr>
          <a:xfrm>
            <a:off x="7645907" y="50602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5" name="object 15">
            <a:extLst>
              <a:ext uri="{FF2B5EF4-FFF2-40B4-BE49-F238E27FC236}">
                <a16:creationId xmlns:a16="http://schemas.microsoft.com/office/drawing/2014/main" id="{7B798A8A-C6FC-5699-1C3E-596B3A0E1809}"/>
              </a:ext>
            </a:extLst>
          </p:cNvPr>
          <p:cNvSpPr/>
          <p:nvPr/>
        </p:nvSpPr>
        <p:spPr>
          <a:xfrm>
            <a:off x="8311895" y="50602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6" name="object 16">
            <a:extLst>
              <a:ext uri="{FF2B5EF4-FFF2-40B4-BE49-F238E27FC236}">
                <a16:creationId xmlns:a16="http://schemas.microsoft.com/office/drawing/2014/main" id="{D753A6E0-BB24-2585-D55E-51F6F72E33CF}"/>
              </a:ext>
            </a:extLst>
          </p:cNvPr>
          <p:cNvSpPr/>
          <p:nvPr/>
        </p:nvSpPr>
        <p:spPr>
          <a:xfrm>
            <a:off x="11647931" y="50602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7" name="object 17">
            <a:extLst>
              <a:ext uri="{FF2B5EF4-FFF2-40B4-BE49-F238E27FC236}">
                <a16:creationId xmlns:a16="http://schemas.microsoft.com/office/drawing/2014/main" id="{90A1FEF4-1B8D-2079-C768-623B1292DC88}"/>
              </a:ext>
            </a:extLst>
          </p:cNvPr>
          <p:cNvSpPr/>
          <p:nvPr/>
        </p:nvSpPr>
        <p:spPr>
          <a:xfrm>
            <a:off x="8979407" y="50602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8" name="object 18">
            <a:extLst>
              <a:ext uri="{FF2B5EF4-FFF2-40B4-BE49-F238E27FC236}">
                <a16:creationId xmlns:a16="http://schemas.microsoft.com/office/drawing/2014/main" id="{00B97ADD-D4C1-11CB-361C-C8424B7478C1}"/>
              </a:ext>
            </a:extLst>
          </p:cNvPr>
          <p:cNvSpPr/>
          <p:nvPr/>
        </p:nvSpPr>
        <p:spPr>
          <a:xfrm>
            <a:off x="10980419" y="50602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6C9048"/>
          </a:solidFill>
        </p:spPr>
        <p:txBody>
          <a:bodyPr wrap="square" lIns="0" tIns="0" rIns="0" bIns="0" rtlCol="0"/>
          <a:lstStyle/>
          <a:p>
            <a:endParaRPr/>
          </a:p>
        </p:txBody>
      </p:sp>
      <p:sp>
        <p:nvSpPr>
          <p:cNvPr id="19" name="object 19">
            <a:extLst>
              <a:ext uri="{FF2B5EF4-FFF2-40B4-BE49-F238E27FC236}">
                <a16:creationId xmlns:a16="http://schemas.microsoft.com/office/drawing/2014/main" id="{310A97CA-CBFA-9740-B77E-8799C1F49835}"/>
              </a:ext>
            </a:extLst>
          </p:cNvPr>
          <p:cNvSpPr/>
          <p:nvPr/>
        </p:nvSpPr>
        <p:spPr>
          <a:xfrm>
            <a:off x="9646919" y="50602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20" name="object 20">
            <a:extLst>
              <a:ext uri="{FF2B5EF4-FFF2-40B4-BE49-F238E27FC236}">
                <a16:creationId xmlns:a16="http://schemas.microsoft.com/office/drawing/2014/main" id="{F2843D2C-FB76-F34C-52F6-58A6DFCA29E3}"/>
              </a:ext>
            </a:extLst>
          </p:cNvPr>
          <p:cNvSpPr/>
          <p:nvPr/>
        </p:nvSpPr>
        <p:spPr>
          <a:xfrm>
            <a:off x="10312907" y="506024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21" name="object 21">
            <a:extLst>
              <a:ext uri="{FF2B5EF4-FFF2-40B4-BE49-F238E27FC236}">
                <a16:creationId xmlns:a16="http://schemas.microsoft.com/office/drawing/2014/main" id="{6DFEB2A0-FDA6-D76E-6969-110F44E03B47}"/>
              </a:ext>
            </a:extLst>
          </p:cNvPr>
          <p:cNvSpPr txBox="1"/>
          <p:nvPr/>
        </p:nvSpPr>
        <p:spPr>
          <a:xfrm>
            <a:off x="6983209" y="2894338"/>
            <a:ext cx="254000" cy="299720"/>
          </a:xfrm>
          <a:prstGeom prst="rect">
            <a:avLst/>
          </a:prstGeom>
        </p:spPr>
        <p:txBody>
          <a:bodyPr vert="horz" wrap="square" lIns="0" tIns="12700" rIns="0" bIns="0" rtlCol="0">
            <a:spAutoFit/>
          </a:bodyPr>
          <a:lstStyle/>
          <a:p>
            <a:pPr marL="12700">
              <a:lnSpc>
                <a:spcPct val="100000"/>
              </a:lnSpc>
              <a:spcBef>
                <a:spcPts val="100"/>
              </a:spcBef>
            </a:pPr>
            <a:r>
              <a:rPr sz="1800" spc="-105" dirty="0">
                <a:latin typeface="Arial"/>
                <a:cs typeface="Arial"/>
              </a:rPr>
              <a:t>L0</a:t>
            </a:r>
            <a:endParaRPr sz="1800">
              <a:latin typeface="Arial"/>
              <a:cs typeface="Arial"/>
            </a:endParaRPr>
          </a:p>
        </p:txBody>
      </p:sp>
      <p:sp>
        <p:nvSpPr>
          <p:cNvPr id="22" name="object 22">
            <a:extLst>
              <a:ext uri="{FF2B5EF4-FFF2-40B4-BE49-F238E27FC236}">
                <a16:creationId xmlns:a16="http://schemas.microsoft.com/office/drawing/2014/main" id="{D64F9393-129F-A818-B832-A71C020FDA3D}"/>
              </a:ext>
            </a:extLst>
          </p:cNvPr>
          <p:cNvSpPr txBox="1"/>
          <p:nvPr/>
        </p:nvSpPr>
        <p:spPr>
          <a:xfrm>
            <a:off x="6983209" y="3632487"/>
            <a:ext cx="265430" cy="1061720"/>
          </a:xfrm>
          <a:prstGeom prst="rect">
            <a:avLst/>
          </a:prstGeom>
        </p:spPr>
        <p:txBody>
          <a:bodyPr vert="horz" wrap="square" lIns="0" tIns="12700" rIns="0" bIns="0" rtlCol="0">
            <a:spAutoFit/>
          </a:bodyPr>
          <a:lstStyle/>
          <a:p>
            <a:pPr marL="12700">
              <a:lnSpc>
                <a:spcPct val="100000"/>
              </a:lnSpc>
              <a:spcBef>
                <a:spcPts val="100"/>
              </a:spcBef>
            </a:pPr>
            <a:r>
              <a:rPr sz="1800" spc="-105" dirty="0">
                <a:latin typeface="Arial"/>
                <a:cs typeface="Arial"/>
              </a:rPr>
              <a:t>L1</a:t>
            </a:r>
            <a:endParaRPr sz="1800">
              <a:latin typeface="Arial"/>
              <a:cs typeface="Arial"/>
            </a:endParaRPr>
          </a:p>
          <a:p>
            <a:pPr>
              <a:lnSpc>
                <a:spcPct val="100000"/>
              </a:lnSpc>
            </a:pPr>
            <a:endParaRPr sz="1900">
              <a:latin typeface="Arial"/>
              <a:cs typeface="Arial"/>
            </a:endParaRPr>
          </a:p>
          <a:p>
            <a:pPr marL="23495">
              <a:lnSpc>
                <a:spcPct val="100000"/>
              </a:lnSpc>
              <a:spcBef>
                <a:spcPts val="1655"/>
              </a:spcBef>
            </a:pPr>
            <a:r>
              <a:rPr sz="1800" spc="-105" dirty="0">
                <a:latin typeface="Arial"/>
                <a:cs typeface="Arial"/>
              </a:rPr>
              <a:t>L2</a:t>
            </a:r>
            <a:endParaRPr sz="1800">
              <a:latin typeface="Arial"/>
              <a:cs typeface="Arial"/>
            </a:endParaRPr>
          </a:p>
        </p:txBody>
      </p:sp>
      <p:sp>
        <p:nvSpPr>
          <p:cNvPr id="23" name="object 23">
            <a:extLst>
              <a:ext uri="{FF2B5EF4-FFF2-40B4-BE49-F238E27FC236}">
                <a16:creationId xmlns:a16="http://schemas.microsoft.com/office/drawing/2014/main" id="{33CA8473-23BB-47F9-9BE2-D54B0502332C}"/>
              </a:ext>
            </a:extLst>
          </p:cNvPr>
          <p:cNvSpPr txBox="1"/>
          <p:nvPr/>
        </p:nvSpPr>
        <p:spPr>
          <a:xfrm>
            <a:off x="6961949" y="5117016"/>
            <a:ext cx="254000" cy="299720"/>
          </a:xfrm>
          <a:prstGeom prst="rect">
            <a:avLst/>
          </a:prstGeom>
        </p:spPr>
        <p:txBody>
          <a:bodyPr vert="horz" wrap="square" lIns="0" tIns="12700" rIns="0" bIns="0" rtlCol="0">
            <a:spAutoFit/>
          </a:bodyPr>
          <a:lstStyle/>
          <a:p>
            <a:pPr marL="12700">
              <a:lnSpc>
                <a:spcPct val="100000"/>
              </a:lnSpc>
              <a:spcBef>
                <a:spcPts val="100"/>
              </a:spcBef>
            </a:pPr>
            <a:r>
              <a:rPr sz="1800" spc="-105" dirty="0">
                <a:latin typeface="Arial"/>
                <a:cs typeface="Arial"/>
              </a:rPr>
              <a:t>L3</a:t>
            </a:r>
            <a:endParaRPr sz="1800">
              <a:latin typeface="Arial"/>
              <a:cs typeface="Arial"/>
            </a:endParaRPr>
          </a:p>
        </p:txBody>
      </p:sp>
      <p:sp>
        <p:nvSpPr>
          <p:cNvPr id="24" name="object 24">
            <a:extLst>
              <a:ext uri="{FF2B5EF4-FFF2-40B4-BE49-F238E27FC236}">
                <a16:creationId xmlns:a16="http://schemas.microsoft.com/office/drawing/2014/main" id="{8A2ACE00-3D5A-80A8-7619-DA73AFA6F56E}"/>
              </a:ext>
            </a:extLst>
          </p:cNvPr>
          <p:cNvSpPr txBox="1"/>
          <p:nvPr/>
        </p:nvSpPr>
        <p:spPr>
          <a:xfrm>
            <a:off x="6880237" y="1859301"/>
            <a:ext cx="1209675" cy="391160"/>
          </a:xfrm>
          <a:prstGeom prst="rect">
            <a:avLst/>
          </a:prstGeom>
        </p:spPr>
        <p:txBody>
          <a:bodyPr vert="horz" wrap="square" lIns="0" tIns="12700" rIns="0" bIns="0" rtlCol="0">
            <a:spAutoFit/>
          </a:bodyPr>
          <a:lstStyle/>
          <a:p>
            <a:pPr marL="12700">
              <a:lnSpc>
                <a:spcPct val="100000"/>
              </a:lnSpc>
              <a:spcBef>
                <a:spcPts val="100"/>
              </a:spcBef>
            </a:pPr>
            <a:r>
              <a:rPr sz="2400" spc="-105" dirty="0">
                <a:latin typeface="Arial"/>
                <a:cs typeface="Arial"/>
              </a:rPr>
              <a:t>RocksDB</a:t>
            </a:r>
            <a:endParaRPr sz="2400">
              <a:latin typeface="Arial"/>
              <a:cs typeface="Arial"/>
            </a:endParaRPr>
          </a:p>
        </p:txBody>
      </p:sp>
      <p:sp>
        <p:nvSpPr>
          <p:cNvPr id="25" name="object 25">
            <a:extLst>
              <a:ext uri="{FF2B5EF4-FFF2-40B4-BE49-F238E27FC236}">
                <a16:creationId xmlns:a16="http://schemas.microsoft.com/office/drawing/2014/main" id="{15535ED1-CE95-0936-9AFC-49933BC1F6E4}"/>
              </a:ext>
            </a:extLst>
          </p:cNvPr>
          <p:cNvSpPr txBox="1"/>
          <p:nvPr/>
        </p:nvSpPr>
        <p:spPr>
          <a:xfrm>
            <a:off x="1019848" y="1783101"/>
            <a:ext cx="1033780" cy="391160"/>
          </a:xfrm>
          <a:prstGeom prst="rect">
            <a:avLst/>
          </a:prstGeom>
        </p:spPr>
        <p:txBody>
          <a:bodyPr vert="horz" wrap="square" lIns="0" tIns="12700" rIns="0" bIns="0" rtlCol="0">
            <a:spAutoFit/>
          </a:bodyPr>
          <a:lstStyle/>
          <a:p>
            <a:pPr marL="12700">
              <a:lnSpc>
                <a:spcPct val="100000"/>
              </a:lnSpc>
              <a:spcBef>
                <a:spcPts val="100"/>
              </a:spcBef>
            </a:pPr>
            <a:r>
              <a:rPr sz="2400" spc="35" dirty="0">
                <a:latin typeface="Arial"/>
                <a:cs typeface="Arial"/>
              </a:rPr>
              <a:t>I</a:t>
            </a:r>
            <a:r>
              <a:rPr sz="2400" spc="55" dirty="0">
                <a:latin typeface="Arial"/>
                <a:cs typeface="Arial"/>
              </a:rPr>
              <a:t>nno</a:t>
            </a:r>
            <a:r>
              <a:rPr sz="2400" spc="-95" dirty="0">
                <a:latin typeface="Arial"/>
                <a:cs typeface="Arial"/>
              </a:rPr>
              <a:t>D</a:t>
            </a:r>
            <a:r>
              <a:rPr sz="2400" spc="-195" dirty="0">
                <a:latin typeface="Arial"/>
                <a:cs typeface="Arial"/>
              </a:rPr>
              <a:t>B</a:t>
            </a:r>
            <a:endParaRPr sz="2400">
              <a:latin typeface="Arial"/>
              <a:cs typeface="Arial"/>
            </a:endParaRPr>
          </a:p>
        </p:txBody>
      </p:sp>
      <p:sp>
        <p:nvSpPr>
          <p:cNvPr id="26" name="object 26">
            <a:extLst>
              <a:ext uri="{FF2B5EF4-FFF2-40B4-BE49-F238E27FC236}">
                <a16:creationId xmlns:a16="http://schemas.microsoft.com/office/drawing/2014/main" id="{6443FECE-8CDB-97EE-53ED-DC2132021D8B}"/>
              </a:ext>
            </a:extLst>
          </p:cNvPr>
          <p:cNvSpPr txBox="1"/>
          <p:nvPr/>
        </p:nvSpPr>
        <p:spPr>
          <a:xfrm>
            <a:off x="531662" y="1047470"/>
            <a:ext cx="11088623" cy="695062"/>
          </a:xfrm>
          <a:prstGeom prst="rect">
            <a:avLst/>
          </a:prstGeom>
          <a:ln>
            <a:solidFill>
              <a:schemeClr val="tx1"/>
            </a:solidFill>
          </a:ln>
        </p:spPr>
        <p:txBody>
          <a:bodyPr vert="horz" wrap="square" lIns="0" tIns="12700" rIns="0" bIns="0" rtlCol="0">
            <a:spAutoFit/>
          </a:bodyPr>
          <a:lstStyle/>
          <a:p>
            <a:pPr algn="just">
              <a:lnSpc>
                <a:spcPct val="90000"/>
              </a:lnSpc>
              <a:spcBef>
                <a:spcPts val="1000"/>
              </a:spcBef>
            </a:pPr>
            <a:r>
              <a:rPr kumimoji="1" sz="2000" dirty="0">
                <a:latin typeface="Times New Roman" panose="02020603050405020304" pitchFamily="18" charset="0"/>
                <a:cs typeface="Times New Roman" panose="02020603050405020304" pitchFamily="18" charset="0"/>
              </a:rPr>
              <a:t>SELECT id1, id2, time FROM t WHERE id1=100 AND id2=100 ORDER BY time DESC LIMIT 1000;</a:t>
            </a:r>
          </a:p>
          <a:p>
            <a:pPr algn="just">
              <a:lnSpc>
                <a:spcPct val="90000"/>
              </a:lnSpc>
              <a:spcBef>
                <a:spcPts val="1000"/>
              </a:spcBef>
            </a:pPr>
            <a:r>
              <a:rPr kumimoji="1" sz="2000" dirty="0">
                <a:latin typeface="Times New Roman" panose="02020603050405020304" pitchFamily="18" charset="0"/>
                <a:cs typeface="Times New Roman" panose="02020603050405020304" pitchFamily="18" charset="0"/>
              </a:rPr>
              <a:t>Index on (id1, id2, time)</a:t>
            </a:r>
          </a:p>
        </p:txBody>
      </p:sp>
      <p:sp>
        <p:nvSpPr>
          <p:cNvPr id="27" name="object 27">
            <a:extLst>
              <a:ext uri="{FF2B5EF4-FFF2-40B4-BE49-F238E27FC236}">
                <a16:creationId xmlns:a16="http://schemas.microsoft.com/office/drawing/2014/main" id="{DC0A632E-8003-CE29-9CC8-10D7B0C5779A}"/>
              </a:ext>
            </a:extLst>
          </p:cNvPr>
          <p:cNvSpPr/>
          <p:nvPr/>
        </p:nvSpPr>
        <p:spPr>
          <a:xfrm>
            <a:off x="2159507" y="2275899"/>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28" name="object 28">
            <a:extLst>
              <a:ext uri="{FF2B5EF4-FFF2-40B4-BE49-F238E27FC236}">
                <a16:creationId xmlns:a16="http://schemas.microsoft.com/office/drawing/2014/main" id="{F39E1CBE-3AF1-8106-FC73-510D00F025B8}"/>
              </a:ext>
            </a:extLst>
          </p:cNvPr>
          <p:cNvSpPr/>
          <p:nvPr/>
        </p:nvSpPr>
        <p:spPr>
          <a:xfrm>
            <a:off x="1702307" y="2986083"/>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29" name="object 29">
            <a:extLst>
              <a:ext uri="{FF2B5EF4-FFF2-40B4-BE49-F238E27FC236}">
                <a16:creationId xmlns:a16="http://schemas.microsoft.com/office/drawing/2014/main" id="{6B08A867-E193-F4E2-0C54-7A614302999C}"/>
              </a:ext>
            </a:extLst>
          </p:cNvPr>
          <p:cNvSpPr/>
          <p:nvPr/>
        </p:nvSpPr>
        <p:spPr>
          <a:xfrm>
            <a:off x="2616707" y="2986083"/>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30" name="object 30">
            <a:extLst>
              <a:ext uri="{FF2B5EF4-FFF2-40B4-BE49-F238E27FC236}">
                <a16:creationId xmlns:a16="http://schemas.microsoft.com/office/drawing/2014/main" id="{C93C2781-7136-C5FE-6F46-E05E50458381}"/>
              </a:ext>
            </a:extLst>
          </p:cNvPr>
          <p:cNvSpPr/>
          <p:nvPr/>
        </p:nvSpPr>
        <p:spPr>
          <a:xfrm>
            <a:off x="1245108" y="369626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31" name="object 31">
            <a:extLst>
              <a:ext uri="{FF2B5EF4-FFF2-40B4-BE49-F238E27FC236}">
                <a16:creationId xmlns:a16="http://schemas.microsoft.com/office/drawing/2014/main" id="{4C362D22-8601-F1D4-2802-D5B603C074D7}"/>
              </a:ext>
            </a:extLst>
          </p:cNvPr>
          <p:cNvSpPr/>
          <p:nvPr/>
        </p:nvSpPr>
        <p:spPr>
          <a:xfrm>
            <a:off x="2235707" y="3696267"/>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32" name="object 32">
            <a:extLst>
              <a:ext uri="{FF2B5EF4-FFF2-40B4-BE49-F238E27FC236}">
                <a16:creationId xmlns:a16="http://schemas.microsoft.com/office/drawing/2014/main" id="{73864477-B238-A243-C1DB-F51289A06C43}"/>
              </a:ext>
            </a:extLst>
          </p:cNvPr>
          <p:cNvSpPr/>
          <p:nvPr/>
        </p:nvSpPr>
        <p:spPr>
          <a:xfrm>
            <a:off x="3226307" y="3696267"/>
            <a:ext cx="533400" cy="533400"/>
          </a:xfrm>
          <a:custGeom>
            <a:avLst/>
            <a:gdLst/>
            <a:ahLst/>
            <a:cxnLst/>
            <a:rect l="l" t="t" r="r" b="b"/>
            <a:pathLst>
              <a:path w="533400" h="533400">
                <a:moveTo>
                  <a:pt x="533399" y="0"/>
                </a:moveTo>
                <a:lnTo>
                  <a:pt x="0" y="0"/>
                </a:lnTo>
                <a:lnTo>
                  <a:pt x="0" y="533400"/>
                </a:lnTo>
                <a:lnTo>
                  <a:pt x="533399" y="533400"/>
                </a:lnTo>
                <a:lnTo>
                  <a:pt x="533399" y="0"/>
                </a:lnTo>
                <a:close/>
              </a:path>
            </a:pathLst>
          </a:custGeom>
          <a:solidFill>
            <a:srgbClr val="92A6C9"/>
          </a:solidFill>
        </p:spPr>
        <p:txBody>
          <a:bodyPr wrap="square" lIns="0" tIns="0" rIns="0" bIns="0" rtlCol="0"/>
          <a:lstStyle/>
          <a:p>
            <a:endParaRPr/>
          </a:p>
        </p:txBody>
      </p:sp>
      <p:sp>
        <p:nvSpPr>
          <p:cNvPr id="33" name="object 33">
            <a:extLst>
              <a:ext uri="{FF2B5EF4-FFF2-40B4-BE49-F238E27FC236}">
                <a16:creationId xmlns:a16="http://schemas.microsoft.com/office/drawing/2014/main" id="{EEBBB8C0-959E-321C-949D-B2254DB9BEA6}"/>
              </a:ext>
            </a:extLst>
          </p:cNvPr>
          <p:cNvSpPr txBox="1"/>
          <p:nvPr/>
        </p:nvSpPr>
        <p:spPr>
          <a:xfrm>
            <a:off x="3610140" y="2837277"/>
            <a:ext cx="742950" cy="299720"/>
          </a:xfrm>
          <a:prstGeom prst="rect">
            <a:avLst/>
          </a:prstGeom>
        </p:spPr>
        <p:txBody>
          <a:bodyPr vert="horz" wrap="square" lIns="0" tIns="12700" rIns="0" bIns="0" rtlCol="0">
            <a:spAutoFit/>
          </a:bodyPr>
          <a:lstStyle/>
          <a:p>
            <a:pPr marL="12700">
              <a:lnSpc>
                <a:spcPct val="100000"/>
              </a:lnSpc>
              <a:spcBef>
                <a:spcPts val="100"/>
              </a:spcBef>
            </a:pPr>
            <a:r>
              <a:rPr sz="1800" spc="-35" dirty="0">
                <a:latin typeface="Arial"/>
                <a:cs typeface="Arial"/>
              </a:rPr>
              <a:t>B</a:t>
            </a:r>
            <a:r>
              <a:rPr sz="1800" spc="-40" dirty="0">
                <a:latin typeface="Arial"/>
                <a:cs typeface="Arial"/>
              </a:rPr>
              <a:t>r</a:t>
            </a:r>
            <a:r>
              <a:rPr sz="1800" spc="5" dirty="0">
                <a:latin typeface="Arial"/>
                <a:cs typeface="Arial"/>
              </a:rPr>
              <a:t>an</a:t>
            </a:r>
            <a:r>
              <a:rPr sz="1800" dirty="0">
                <a:latin typeface="Arial"/>
                <a:cs typeface="Arial"/>
              </a:rPr>
              <a:t>ch</a:t>
            </a:r>
            <a:endParaRPr sz="1800">
              <a:latin typeface="Arial"/>
              <a:cs typeface="Arial"/>
            </a:endParaRPr>
          </a:p>
        </p:txBody>
      </p:sp>
      <p:sp>
        <p:nvSpPr>
          <p:cNvPr id="34" name="object 34">
            <a:extLst>
              <a:ext uri="{FF2B5EF4-FFF2-40B4-BE49-F238E27FC236}">
                <a16:creationId xmlns:a16="http://schemas.microsoft.com/office/drawing/2014/main" id="{4E075001-7CB1-5E2B-2027-28A6E3ED0486}"/>
              </a:ext>
            </a:extLst>
          </p:cNvPr>
          <p:cNvSpPr txBox="1"/>
          <p:nvPr/>
        </p:nvSpPr>
        <p:spPr>
          <a:xfrm>
            <a:off x="4713363" y="4909308"/>
            <a:ext cx="463550" cy="299720"/>
          </a:xfrm>
          <a:prstGeom prst="rect">
            <a:avLst/>
          </a:prstGeom>
        </p:spPr>
        <p:txBody>
          <a:bodyPr vert="horz" wrap="square" lIns="0" tIns="12700" rIns="0" bIns="0" rtlCol="0">
            <a:spAutoFit/>
          </a:bodyPr>
          <a:lstStyle/>
          <a:p>
            <a:pPr marL="12700">
              <a:lnSpc>
                <a:spcPct val="100000"/>
              </a:lnSpc>
              <a:spcBef>
                <a:spcPts val="100"/>
              </a:spcBef>
            </a:pPr>
            <a:r>
              <a:rPr sz="1800" spc="-80" dirty="0">
                <a:latin typeface="Arial"/>
                <a:cs typeface="Arial"/>
              </a:rPr>
              <a:t>Le</a:t>
            </a:r>
            <a:r>
              <a:rPr sz="1800" spc="45" dirty="0">
                <a:latin typeface="Arial"/>
                <a:cs typeface="Arial"/>
              </a:rPr>
              <a:t>af</a:t>
            </a:r>
            <a:endParaRPr sz="1800">
              <a:latin typeface="Arial"/>
              <a:cs typeface="Arial"/>
            </a:endParaRPr>
          </a:p>
        </p:txBody>
      </p:sp>
      <p:sp>
        <p:nvSpPr>
          <p:cNvPr id="35" name="object 35">
            <a:extLst>
              <a:ext uri="{FF2B5EF4-FFF2-40B4-BE49-F238E27FC236}">
                <a16:creationId xmlns:a16="http://schemas.microsoft.com/office/drawing/2014/main" id="{140CB593-C68D-AAF8-5ECD-05421FC23C5B}"/>
              </a:ext>
            </a:extLst>
          </p:cNvPr>
          <p:cNvSpPr/>
          <p:nvPr/>
        </p:nvSpPr>
        <p:spPr>
          <a:xfrm>
            <a:off x="1228344" y="4511607"/>
            <a:ext cx="533400" cy="533400"/>
          </a:xfrm>
          <a:custGeom>
            <a:avLst/>
            <a:gdLst/>
            <a:ahLst/>
            <a:cxnLst/>
            <a:rect l="l" t="t" r="r" b="b"/>
            <a:pathLst>
              <a:path w="533400" h="533400">
                <a:moveTo>
                  <a:pt x="533400" y="0"/>
                </a:moveTo>
                <a:lnTo>
                  <a:pt x="0" y="0"/>
                </a:lnTo>
                <a:lnTo>
                  <a:pt x="0" y="533399"/>
                </a:lnTo>
                <a:lnTo>
                  <a:pt x="533400" y="533399"/>
                </a:lnTo>
                <a:lnTo>
                  <a:pt x="533400" y="0"/>
                </a:lnTo>
                <a:close/>
              </a:path>
            </a:pathLst>
          </a:custGeom>
          <a:solidFill>
            <a:srgbClr val="92A6C9"/>
          </a:solidFill>
        </p:spPr>
        <p:txBody>
          <a:bodyPr wrap="square" lIns="0" tIns="0" rIns="0" bIns="0" rtlCol="0"/>
          <a:lstStyle/>
          <a:p>
            <a:endParaRPr/>
          </a:p>
        </p:txBody>
      </p:sp>
      <p:sp>
        <p:nvSpPr>
          <p:cNvPr id="36" name="object 36">
            <a:extLst>
              <a:ext uri="{FF2B5EF4-FFF2-40B4-BE49-F238E27FC236}">
                <a16:creationId xmlns:a16="http://schemas.microsoft.com/office/drawing/2014/main" id="{6AC7E272-C2DD-2D4B-9FFF-65AB1ACC9CA6}"/>
              </a:ext>
            </a:extLst>
          </p:cNvPr>
          <p:cNvSpPr/>
          <p:nvPr/>
        </p:nvSpPr>
        <p:spPr>
          <a:xfrm>
            <a:off x="1897379" y="4511607"/>
            <a:ext cx="533400" cy="533400"/>
          </a:xfrm>
          <a:custGeom>
            <a:avLst/>
            <a:gdLst/>
            <a:ahLst/>
            <a:cxnLst/>
            <a:rect l="l" t="t" r="r" b="b"/>
            <a:pathLst>
              <a:path w="533400" h="533400">
                <a:moveTo>
                  <a:pt x="533400" y="0"/>
                </a:moveTo>
                <a:lnTo>
                  <a:pt x="0" y="0"/>
                </a:lnTo>
                <a:lnTo>
                  <a:pt x="0" y="533399"/>
                </a:lnTo>
                <a:lnTo>
                  <a:pt x="533400" y="533399"/>
                </a:lnTo>
                <a:lnTo>
                  <a:pt x="533400" y="0"/>
                </a:lnTo>
                <a:close/>
              </a:path>
            </a:pathLst>
          </a:custGeom>
          <a:solidFill>
            <a:srgbClr val="92A6C9"/>
          </a:solidFill>
        </p:spPr>
        <p:txBody>
          <a:bodyPr wrap="square" lIns="0" tIns="0" rIns="0" bIns="0" rtlCol="0"/>
          <a:lstStyle/>
          <a:p>
            <a:endParaRPr/>
          </a:p>
        </p:txBody>
      </p:sp>
      <p:sp>
        <p:nvSpPr>
          <p:cNvPr id="37" name="object 37">
            <a:extLst>
              <a:ext uri="{FF2B5EF4-FFF2-40B4-BE49-F238E27FC236}">
                <a16:creationId xmlns:a16="http://schemas.microsoft.com/office/drawing/2014/main" id="{9A926472-A7E7-4A16-9790-2C3C81AFD089}"/>
              </a:ext>
            </a:extLst>
          </p:cNvPr>
          <p:cNvSpPr/>
          <p:nvPr/>
        </p:nvSpPr>
        <p:spPr>
          <a:xfrm>
            <a:off x="2566416" y="4511607"/>
            <a:ext cx="533400" cy="533400"/>
          </a:xfrm>
          <a:custGeom>
            <a:avLst/>
            <a:gdLst/>
            <a:ahLst/>
            <a:cxnLst/>
            <a:rect l="l" t="t" r="r" b="b"/>
            <a:pathLst>
              <a:path w="533400" h="533400">
                <a:moveTo>
                  <a:pt x="533400" y="0"/>
                </a:moveTo>
                <a:lnTo>
                  <a:pt x="0" y="0"/>
                </a:lnTo>
                <a:lnTo>
                  <a:pt x="0" y="533399"/>
                </a:lnTo>
                <a:lnTo>
                  <a:pt x="533400" y="533399"/>
                </a:lnTo>
                <a:lnTo>
                  <a:pt x="533400" y="0"/>
                </a:lnTo>
                <a:close/>
              </a:path>
            </a:pathLst>
          </a:custGeom>
          <a:solidFill>
            <a:srgbClr val="92A6C9"/>
          </a:solidFill>
        </p:spPr>
        <p:txBody>
          <a:bodyPr wrap="square" lIns="0" tIns="0" rIns="0" bIns="0" rtlCol="0"/>
          <a:lstStyle/>
          <a:p>
            <a:endParaRPr/>
          </a:p>
        </p:txBody>
      </p:sp>
      <p:grpSp>
        <p:nvGrpSpPr>
          <p:cNvPr id="38" name="object 38">
            <a:extLst>
              <a:ext uri="{FF2B5EF4-FFF2-40B4-BE49-F238E27FC236}">
                <a16:creationId xmlns:a16="http://schemas.microsoft.com/office/drawing/2014/main" id="{2BE6FF93-F3D7-BA4B-0360-E16D83D183AA}"/>
              </a:ext>
            </a:extLst>
          </p:cNvPr>
          <p:cNvGrpSpPr/>
          <p:nvPr/>
        </p:nvGrpSpPr>
        <p:grpSpPr>
          <a:xfrm>
            <a:off x="3235451" y="4511607"/>
            <a:ext cx="1203960" cy="533400"/>
            <a:chOff x="3235451" y="5359908"/>
            <a:chExt cx="1203960" cy="533400"/>
          </a:xfrm>
        </p:grpSpPr>
        <p:sp>
          <p:nvSpPr>
            <p:cNvPr id="39" name="object 39">
              <a:extLst>
                <a:ext uri="{FF2B5EF4-FFF2-40B4-BE49-F238E27FC236}">
                  <a16:creationId xmlns:a16="http://schemas.microsoft.com/office/drawing/2014/main" id="{BF07EA12-82EA-30CE-CAD0-68734B35D943}"/>
                </a:ext>
              </a:extLst>
            </p:cNvPr>
            <p:cNvSpPr/>
            <p:nvPr/>
          </p:nvSpPr>
          <p:spPr>
            <a:xfrm>
              <a:off x="3235452" y="5359907"/>
              <a:ext cx="1203960" cy="533400"/>
            </a:xfrm>
            <a:custGeom>
              <a:avLst/>
              <a:gdLst/>
              <a:ahLst/>
              <a:cxnLst/>
              <a:rect l="l" t="t" r="r" b="b"/>
              <a:pathLst>
                <a:path w="1203960" h="533400">
                  <a:moveTo>
                    <a:pt x="533400" y="0"/>
                  </a:moveTo>
                  <a:lnTo>
                    <a:pt x="0" y="0"/>
                  </a:lnTo>
                  <a:lnTo>
                    <a:pt x="0" y="533400"/>
                  </a:lnTo>
                  <a:lnTo>
                    <a:pt x="533400" y="533400"/>
                  </a:lnTo>
                  <a:lnTo>
                    <a:pt x="533400" y="0"/>
                  </a:lnTo>
                  <a:close/>
                </a:path>
                <a:path w="1203960" h="533400">
                  <a:moveTo>
                    <a:pt x="1203960" y="0"/>
                  </a:moveTo>
                  <a:lnTo>
                    <a:pt x="670560" y="0"/>
                  </a:lnTo>
                  <a:lnTo>
                    <a:pt x="670560" y="533400"/>
                  </a:lnTo>
                  <a:lnTo>
                    <a:pt x="1203960" y="533400"/>
                  </a:lnTo>
                  <a:lnTo>
                    <a:pt x="1203960" y="0"/>
                  </a:lnTo>
                  <a:close/>
                </a:path>
              </a:pathLst>
            </a:custGeom>
            <a:solidFill>
              <a:srgbClr val="6C9048"/>
            </a:solidFill>
          </p:spPr>
          <p:txBody>
            <a:bodyPr wrap="square" lIns="0" tIns="0" rIns="0" bIns="0" rtlCol="0"/>
            <a:lstStyle/>
            <a:p>
              <a:endParaRPr/>
            </a:p>
          </p:txBody>
        </p:sp>
        <p:sp>
          <p:nvSpPr>
            <p:cNvPr id="40" name="object 40">
              <a:extLst>
                <a:ext uri="{FF2B5EF4-FFF2-40B4-BE49-F238E27FC236}">
                  <a16:creationId xmlns:a16="http://schemas.microsoft.com/office/drawing/2014/main" id="{60A9A09A-92A7-449D-4DF6-F2A24A921CBA}"/>
                </a:ext>
              </a:extLst>
            </p:cNvPr>
            <p:cNvSpPr/>
            <p:nvPr/>
          </p:nvSpPr>
          <p:spPr>
            <a:xfrm>
              <a:off x="3768851" y="5626608"/>
              <a:ext cx="136525" cy="0"/>
            </a:xfrm>
            <a:custGeom>
              <a:avLst/>
              <a:gdLst/>
              <a:ahLst/>
              <a:cxnLst/>
              <a:rect l="l" t="t" r="r" b="b"/>
              <a:pathLst>
                <a:path w="136525">
                  <a:moveTo>
                    <a:pt x="0" y="0"/>
                  </a:moveTo>
                  <a:lnTo>
                    <a:pt x="135915" y="0"/>
                  </a:lnTo>
                </a:path>
              </a:pathLst>
            </a:custGeom>
            <a:ln w="6096">
              <a:solidFill>
                <a:srgbClr val="432030"/>
              </a:solidFill>
            </a:ln>
          </p:spPr>
          <p:txBody>
            <a:bodyPr wrap="square" lIns="0" tIns="0" rIns="0" bIns="0" rtlCol="0"/>
            <a:lstStyle/>
            <a:p>
              <a:endParaRPr/>
            </a:p>
          </p:txBody>
        </p:sp>
      </p:grpSp>
      <p:sp>
        <p:nvSpPr>
          <p:cNvPr id="41" name="object 41">
            <a:extLst>
              <a:ext uri="{FF2B5EF4-FFF2-40B4-BE49-F238E27FC236}">
                <a16:creationId xmlns:a16="http://schemas.microsoft.com/office/drawing/2014/main" id="{75F84C12-4265-E4BB-B9A7-05907AE772E7}"/>
              </a:ext>
            </a:extLst>
          </p:cNvPr>
          <p:cNvSpPr/>
          <p:nvPr/>
        </p:nvSpPr>
        <p:spPr>
          <a:xfrm>
            <a:off x="559308" y="5168451"/>
            <a:ext cx="533400" cy="533400"/>
          </a:xfrm>
          <a:custGeom>
            <a:avLst/>
            <a:gdLst/>
            <a:ahLst/>
            <a:cxnLst/>
            <a:rect l="l" t="t" r="r" b="b"/>
            <a:pathLst>
              <a:path w="533400" h="533400">
                <a:moveTo>
                  <a:pt x="533399" y="0"/>
                </a:moveTo>
                <a:lnTo>
                  <a:pt x="0" y="0"/>
                </a:lnTo>
                <a:lnTo>
                  <a:pt x="0" y="533400"/>
                </a:lnTo>
                <a:lnTo>
                  <a:pt x="533399" y="533400"/>
                </a:lnTo>
                <a:lnTo>
                  <a:pt x="533399" y="0"/>
                </a:lnTo>
                <a:close/>
              </a:path>
            </a:pathLst>
          </a:custGeom>
          <a:solidFill>
            <a:srgbClr val="92A6C9"/>
          </a:solidFill>
        </p:spPr>
        <p:txBody>
          <a:bodyPr wrap="square" lIns="0" tIns="0" rIns="0" bIns="0" rtlCol="0"/>
          <a:lstStyle/>
          <a:p>
            <a:endParaRPr/>
          </a:p>
        </p:txBody>
      </p:sp>
      <p:sp>
        <p:nvSpPr>
          <p:cNvPr id="42" name="object 42">
            <a:extLst>
              <a:ext uri="{FF2B5EF4-FFF2-40B4-BE49-F238E27FC236}">
                <a16:creationId xmlns:a16="http://schemas.microsoft.com/office/drawing/2014/main" id="{5296A731-447B-E4F1-26AF-0591D667E4E2}"/>
              </a:ext>
            </a:extLst>
          </p:cNvPr>
          <p:cNvSpPr/>
          <p:nvPr/>
        </p:nvSpPr>
        <p:spPr>
          <a:xfrm>
            <a:off x="559308" y="4511607"/>
            <a:ext cx="533400" cy="533400"/>
          </a:xfrm>
          <a:custGeom>
            <a:avLst/>
            <a:gdLst/>
            <a:ahLst/>
            <a:cxnLst/>
            <a:rect l="l" t="t" r="r" b="b"/>
            <a:pathLst>
              <a:path w="533400" h="533400">
                <a:moveTo>
                  <a:pt x="533399" y="0"/>
                </a:moveTo>
                <a:lnTo>
                  <a:pt x="0" y="0"/>
                </a:lnTo>
                <a:lnTo>
                  <a:pt x="0" y="533399"/>
                </a:lnTo>
                <a:lnTo>
                  <a:pt x="533399" y="533399"/>
                </a:lnTo>
                <a:lnTo>
                  <a:pt x="533399" y="0"/>
                </a:lnTo>
                <a:close/>
              </a:path>
            </a:pathLst>
          </a:custGeom>
          <a:solidFill>
            <a:srgbClr val="92A6C9"/>
          </a:solidFill>
        </p:spPr>
        <p:txBody>
          <a:bodyPr wrap="square" lIns="0" tIns="0" rIns="0" bIns="0" rtlCol="0"/>
          <a:lstStyle/>
          <a:p>
            <a:endParaRPr/>
          </a:p>
        </p:txBody>
      </p:sp>
      <p:sp>
        <p:nvSpPr>
          <p:cNvPr id="43" name="object 43">
            <a:extLst>
              <a:ext uri="{FF2B5EF4-FFF2-40B4-BE49-F238E27FC236}">
                <a16:creationId xmlns:a16="http://schemas.microsoft.com/office/drawing/2014/main" id="{C09AA437-7C9E-E854-8466-3575D633C9A6}"/>
              </a:ext>
            </a:extLst>
          </p:cNvPr>
          <p:cNvSpPr/>
          <p:nvPr/>
        </p:nvSpPr>
        <p:spPr>
          <a:xfrm>
            <a:off x="1228344" y="516845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44" name="object 44">
            <a:extLst>
              <a:ext uri="{FF2B5EF4-FFF2-40B4-BE49-F238E27FC236}">
                <a16:creationId xmlns:a16="http://schemas.microsoft.com/office/drawing/2014/main" id="{D64DDF90-5865-2C29-155C-6BCC860926BB}"/>
              </a:ext>
            </a:extLst>
          </p:cNvPr>
          <p:cNvSpPr/>
          <p:nvPr/>
        </p:nvSpPr>
        <p:spPr>
          <a:xfrm>
            <a:off x="1897379" y="516845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45" name="object 45">
            <a:extLst>
              <a:ext uri="{FF2B5EF4-FFF2-40B4-BE49-F238E27FC236}">
                <a16:creationId xmlns:a16="http://schemas.microsoft.com/office/drawing/2014/main" id="{2A974C3C-8ECD-6565-E108-8F2AB4E21656}"/>
              </a:ext>
            </a:extLst>
          </p:cNvPr>
          <p:cNvSpPr/>
          <p:nvPr/>
        </p:nvSpPr>
        <p:spPr>
          <a:xfrm>
            <a:off x="2566416" y="516845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46" name="object 46">
            <a:extLst>
              <a:ext uri="{FF2B5EF4-FFF2-40B4-BE49-F238E27FC236}">
                <a16:creationId xmlns:a16="http://schemas.microsoft.com/office/drawing/2014/main" id="{989E77D8-99B8-C905-E544-B6364D8B0024}"/>
              </a:ext>
            </a:extLst>
          </p:cNvPr>
          <p:cNvSpPr/>
          <p:nvPr/>
        </p:nvSpPr>
        <p:spPr>
          <a:xfrm>
            <a:off x="3235451" y="516845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47" name="object 47">
            <a:extLst>
              <a:ext uri="{FF2B5EF4-FFF2-40B4-BE49-F238E27FC236}">
                <a16:creationId xmlns:a16="http://schemas.microsoft.com/office/drawing/2014/main" id="{D58FD06D-340E-B27C-EDEA-EF6F2DDB2E6C}"/>
              </a:ext>
            </a:extLst>
          </p:cNvPr>
          <p:cNvSpPr/>
          <p:nvPr/>
        </p:nvSpPr>
        <p:spPr>
          <a:xfrm>
            <a:off x="3906011" y="5168451"/>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48" name="object 48">
            <a:extLst>
              <a:ext uri="{FF2B5EF4-FFF2-40B4-BE49-F238E27FC236}">
                <a16:creationId xmlns:a16="http://schemas.microsoft.com/office/drawing/2014/main" id="{6EB0A980-5F1B-6318-1515-3354A8B760EA}"/>
              </a:ext>
            </a:extLst>
          </p:cNvPr>
          <p:cNvSpPr txBox="1"/>
          <p:nvPr/>
        </p:nvSpPr>
        <p:spPr>
          <a:xfrm>
            <a:off x="713803" y="5751673"/>
            <a:ext cx="4772025" cy="923330"/>
          </a:xfrm>
          <a:prstGeom prst="rect">
            <a:avLst/>
          </a:prstGeom>
        </p:spPr>
        <p:txBody>
          <a:bodyPr vert="horz" wrap="square" lIns="0" tIns="12700" rIns="0" bIns="0" rtlCol="0">
            <a:spAutoFit/>
          </a:bodyPr>
          <a:lstStyle/>
          <a:p>
            <a:pPr marL="12700">
              <a:lnSpc>
                <a:spcPts val="2280"/>
              </a:lnSpc>
              <a:spcBef>
                <a:spcPts val="100"/>
              </a:spcBef>
            </a:pPr>
            <a:r>
              <a:rPr lang="en-US" sz="2000" spc="-70" dirty="0" err="1">
                <a:latin typeface="Times New Roman" panose="02020603050405020304" pitchFamily="18" charset="0"/>
                <a:ea typeface="SimSun" panose="02010600030101010101" pitchFamily="2" charset="-122"/>
                <a:cs typeface="Times New Roman" panose="02020603050405020304" pitchFamily="18" charset="0"/>
              </a:rPr>
              <a:t>范围扫描</a:t>
            </a:r>
            <a:r>
              <a:rPr lang="en-US" altLang="zh-CN" sz="2000" spc="-70" dirty="0">
                <a:latin typeface="Times New Roman" panose="02020603050405020304" pitchFamily="18" charset="0"/>
                <a:ea typeface="SimSun" panose="02010600030101010101" pitchFamily="2" charset="-122"/>
                <a:cs typeface="Times New Roman" panose="02020603050405020304" pitchFamily="18" charset="0"/>
              </a:rPr>
              <a:t>+</a:t>
            </a:r>
            <a:r>
              <a:rPr lang="zh-CN" altLang="en-US" sz="2000" spc="-70" dirty="0">
                <a:latin typeface="Times New Roman" panose="02020603050405020304" pitchFamily="18" charset="0"/>
                <a:ea typeface="SimSun" panose="02010600030101010101" pitchFamily="2" charset="-122"/>
                <a:cs typeface="Times New Roman" panose="02020603050405020304" pitchFamily="18" charset="0"/>
              </a:rPr>
              <a:t>覆盖索引</a:t>
            </a:r>
            <a:endParaRPr lang="en-US" altLang="zh-CN" sz="2000" spc="-70" dirty="0">
              <a:latin typeface="Times New Roman" panose="02020603050405020304" pitchFamily="18" charset="0"/>
              <a:ea typeface="SimSun" panose="02010600030101010101" pitchFamily="2" charset="-122"/>
              <a:cs typeface="Times New Roman" panose="02020603050405020304" pitchFamily="18" charset="0"/>
            </a:endParaRPr>
          </a:p>
          <a:p>
            <a:pPr marL="12700">
              <a:lnSpc>
                <a:spcPts val="2280"/>
              </a:lnSpc>
              <a:spcBef>
                <a:spcPts val="100"/>
              </a:spcBef>
            </a:pPr>
            <a:r>
              <a:rPr lang="zh-CN" altLang="en-US" sz="2000" spc="-70" dirty="0">
                <a:latin typeface="Times New Roman" panose="02020603050405020304" pitchFamily="18" charset="0"/>
                <a:ea typeface="SimSun" panose="02010600030101010101" pitchFamily="2" charset="-122"/>
                <a:cs typeface="Times New Roman" panose="02020603050405020304" pitchFamily="18" charset="0"/>
              </a:rPr>
              <a:t>只需要顺序读取叶子结点</a:t>
            </a:r>
            <a:endParaRPr lang="en-US" altLang="zh-CN" sz="2000" spc="-70" dirty="0">
              <a:latin typeface="Times New Roman" panose="02020603050405020304" pitchFamily="18" charset="0"/>
              <a:ea typeface="SimSun" panose="02010600030101010101" pitchFamily="2" charset="-122"/>
              <a:cs typeface="Times New Roman" panose="02020603050405020304" pitchFamily="18" charset="0"/>
            </a:endParaRPr>
          </a:p>
          <a:p>
            <a:pPr marL="12700">
              <a:lnSpc>
                <a:spcPts val="2280"/>
              </a:lnSpc>
              <a:spcBef>
                <a:spcPts val="100"/>
              </a:spcBef>
            </a:pPr>
            <a:r>
              <a:rPr lang="zh-CN" altLang="en-US" sz="2000" spc="-70" dirty="0">
                <a:latin typeface="Times New Roman" panose="02020603050405020304" pitchFamily="18" charset="0"/>
                <a:ea typeface="SimSun" panose="02010600030101010101" pitchFamily="2" charset="-122"/>
                <a:cs typeface="Times New Roman" panose="02020603050405020304" pitchFamily="18" charset="0"/>
              </a:rPr>
              <a:t>且能保证顺序（效率极高）</a:t>
            </a:r>
            <a:endParaRPr sz="2000" dirty="0">
              <a:latin typeface="Times New Roman" panose="02020603050405020304" pitchFamily="18" charset="0"/>
              <a:ea typeface="SimSun" panose="02010600030101010101" pitchFamily="2" charset="-122"/>
              <a:cs typeface="Times New Roman" panose="02020603050405020304" pitchFamily="18" charset="0"/>
            </a:endParaRPr>
          </a:p>
        </p:txBody>
      </p:sp>
      <p:sp>
        <p:nvSpPr>
          <p:cNvPr id="49" name="object 49">
            <a:extLst>
              <a:ext uri="{FF2B5EF4-FFF2-40B4-BE49-F238E27FC236}">
                <a16:creationId xmlns:a16="http://schemas.microsoft.com/office/drawing/2014/main" id="{F664621D-135B-6EA6-A89B-414C7236634D}"/>
              </a:ext>
            </a:extLst>
          </p:cNvPr>
          <p:cNvSpPr txBox="1"/>
          <p:nvPr/>
        </p:nvSpPr>
        <p:spPr>
          <a:xfrm>
            <a:off x="7645907" y="5720598"/>
            <a:ext cx="4607585" cy="997068"/>
          </a:xfrm>
          <a:prstGeom prst="rect">
            <a:avLst/>
          </a:prstGeom>
        </p:spPr>
        <p:txBody>
          <a:bodyPr vert="horz" wrap="square" lIns="0" tIns="47625" rIns="0" bIns="0" rtlCol="0">
            <a:spAutoFit/>
          </a:bodyPr>
          <a:lstStyle/>
          <a:p>
            <a:pPr marL="12700" marR="786765">
              <a:lnSpc>
                <a:spcPts val="2160"/>
              </a:lnSpc>
              <a:spcBef>
                <a:spcPts val="375"/>
              </a:spcBef>
            </a:pPr>
            <a:r>
              <a:rPr lang="en-US" sz="2000" spc="-5" dirty="0" err="1">
                <a:latin typeface="Times New Roman" panose="02020603050405020304" pitchFamily="18" charset="0"/>
                <a:ea typeface="SimSun" panose="02010600030101010101" pitchFamily="2" charset="-122"/>
                <a:cs typeface="Times New Roman" panose="02020603050405020304" pitchFamily="18" charset="0"/>
              </a:rPr>
              <a:t>范围扫描</a:t>
            </a:r>
            <a:r>
              <a:rPr lang="en-US" altLang="zh-CN" sz="2000" spc="-5" dirty="0" err="1">
                <a:latin typeface="Times New Roman" panose="02020603050405020304" pitchFamily="18" charset="0"/>
                <a:ea typeface="SimSun" panose="02010600030101010101" pitchFamily="2" charset="-122"/>
                <a:cs typeface="Times New Roman" panose="02020603050405020304" pitchFamily="18" charset="0"/>
              </a:rPr>
              <a:t>+ORDER</a:t>
            </a:r>
            <a:r>
              <a:rPr lang="zh-CN" altLang="en-US" sz="2000" spc="-5" dirty="0">
                <a:latin typeface="Times New Roman" panose="02020603050405020304" pitchFamily="18" charset="0"/>
                <a:ea typeface="SimSun" panose="02010600030101010101" pitchFamily="2" charset="-122"/>
                <a:cs typeface="Times New Roman" panose="02020603050405020304" pitchFamily="18" charset="0"/>
              </a:rPr>
              <a:t> </a:t>
            </a:r>
            <a:r>
              <a:rPr lang="en-US" altLang="zh-CN" sz="2000" spc="-5" dirty="0">
                <a:latin typeface="Times New Roman" panose="02020603050405020304" pitchFamily="18" charset="0"/>
                <a:ea typeface="SimSun" panose="02010600030101010101" pitchFamily="2" charset="-122"/>
                <a:cs typeface="Times New Roman" panose="02020603050405020304" pitchFamily="18" charset="0"/>
              </a:rPr>
              <a:t>BY</a:t>
            </a:r>
            <a:r>
              <a:rPr lang="zh-CN" altLang="en-US" sz="2000" spc="-5" dirty="0">
                <a:latin typeface="Times New Roman" panose="02020603050405020304" pitchFamily="18" charset="0"/>
                <a:ea typeface="SimSun" panose="02010600030101010101" pitchFamily="2" charset="-122"/>
                <a:cs typeface="Times New Roman" panose="02020603050405020304" pitchFamily="18" charset="0"/>
              </a:rPr>
              <a:t>需要</a:t>
            </a:r>
            <a:r>
              <a:rPr lang="en-US" altLang="zh-CN" sz="2000" spc="-5" dirty="0">
                <a:latin typeface="Times New Roman" panose="02020603050405020304" pitchFamily="18" charset="0"/>
                <a:ea typeface="SimSun" panose="02010600030101010101" pitchFamily="2" charset="-122"/>
                <a:cs typeface="Times New Roman" panose="02020603050405020304" pitchFamily="18" charset="0"/>
              </a:rPr>
              <a:t>Merge</a:t>
            </a:r>
          </a:p>
          <a:p>
            <a:pPr marL="12700" marR="786765">
              <a:lnSpc>
                <a:spcPts val="2160"/>
              </a:lnSpc>
              <a:spcBef>
                <a:spcPts val="375"/>
              </a:spcBef>
            </a:pPr>
            <a:r>
              <a:rPr lang="zh-CN" altLang="en-US" sz="2000" spc="-5" dirty="0">
                <a:latin typeface="Times New Roman" panose="02020603050405020304" pitchFamily="18" charset="0"/>
                <a:ea typeface="SimSun" panose="02010600030101010101" pitchFamily="2" charset="-122"/>
                <a:cs typeface="Times New Roman" panose="02020603050405020304" pitchFamily="18" charset="0"/>
              </a:rPr>
              <a:t>需要遍历所有的</a:t>
            </a:r>
            <a:r>
              <a:rPr lang="en-US" altLang="zh-CN" sz="2000" spc="-5" dirty="0">
                <a:latin typeface="Times New Roman" panose="02020603050405020304" pitchFamily="18" charset="0"/>
                <a:ea typeface="SimSun" panose="02010600030101010101" pitchFamily="2" charset="-122"/>
                <a:cs typeface="Times New Roman" panose="02020603050405020304" pitchFamily="18" charset="0"/>
              </a:rPr>
              <a:t>level</a:t>
            </a:r>
          </a:p>
          <a:p>
            <a:pPr marL="12700" marR="786765">
              <a:lnSpc>
                <a:spcPts val="2160"/>
              </a:lnSpc>
              <a:spcBef>
                <a:spcPts val="375"/>
              </a:spcBef>
            </a:pPr>
            <a:r>
              <a:rPr lang="en-US" sz="2000" spc="-5" dirty="0" err="1">
                <a:latin typeface="Times New Roman" panose="02020603050405020304" pitchFamily="18" charset="0"/>
                <a:ea typeface="SimSun" panose="02010600030101010101" pitchFamily="2" charset="-122"/>
                <a:cs typeface="Times New Roman" panose="02020603050405020304" pitchFamily="18" charset="0"/>
              </a:rPr>
              <a:t>需要占用更多的CPU</a:t>
            </a:r>
            <a:endParaRPr lang="en-US" sz="2000" spc="-5"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21412108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365125"/>
            <a:ext cx="10515600" cy="1325563"/>
          </a:xfrm>
        </p:spPr>
        <p:txBody>
          <a:bodyPr/>
          <a:lstStyle/>
          <a:p>
            <a:r>
              <a:rPr lang="en-US" altLang="zh-CN" dirty="0"/>
              <a:t>Bloom</a:t>
            </a:r>
            <a:r>
              <a:rPr lang="zh-CN" altLang="en-US" dirty="0"/>
              <a:t> </a:t>
            </a:r>
            <a:r>
              <a:rPr lang="en-US" altLang="zh-CN" dirty="0"/>
              <a:t>Filter</a:t>
            </a:r>
            <a:endParaRPr lang="zh-CN" altLang="en-US" dirty="0"/>
          </a:p>
        </p:txBody>
      </p:sp>
      <p:sp>
        <p:nvSpPr>
          <p:cNvPr id="3" name="object 3">
            <a:extLst>
              <a:ext uri="{FF2B5EF4-FFF2-40B4-BE49-F238E27FC236}">
                <a16:creationId xmlns:a16="http://schemas.microsoft.com/office/drawing/2014/main" id="{CAAEC289-71A7-CC42-3B3D-9B48A147A6D2}"/>
              </a:ext>
            </a:extLst>
          </p:cNvPr>
          <p:cNvSpPr txBox="1"/>
          <p:nvPr/>
        </p:nvSpPr>
        <p:spPr>
          <a:xfrm>
            <a:off x="3912088" y="2743200"/>
            <a:ext cx="1676400" cy="685800"/>
          </a:xfrm>
          <a:prstGeom prst="rect">
            <a:avLst/>
          </a:prstGeom>
          <a:solidFill>
            <a:srgbClr val="6C9048"/>
          </a:solidFill>
        </p:spPr>
        <p:txBody>
          <a:bodyPr vert="horz" wrap="square" lIns="0" tIns="127635" rIns="0" bIns="0" rtlCol="0">
            <a:spAutoFit/>
          </a:bodyPr>
          <a:lstStyle/>
          <a:p>
            <a:pPr marL="136525">
              <a:lnSpc>
                <a:spcPct val="100000"/>
              </a:lnSpc>
              <a:spcBef>
                <a:spcPts val="1005"/>
              </a:spcBef>
            </a:pPr>
            <a:r>
              <a:rPr sz="2400" spc="-40" dirty="0">
                <a:solidFill>
                  <a:srgbClr val="FFFFFF"/>
                </a:solidFill>
                <a:latin typeface="Arial"/>
                <a:cs typeface="Arial"/>
              </a:rPr>
              <a:t>MemTable</a:t>
            </a:r>
            <a:endParaRPr sz="2400">
              <a:latin typeface="Arial"/>
              <a:cs typeface="Arial"/>
            </a:endParaRPr>
          </a:p>
        </p:txBody>
      </p:sp>
      <p:sp>
        <p:nvSpPr>
          <p:cNvPr id="4" name="object 4">
            <a:extLst>
              <a:ext uri="{FF2B5EF4-FFF2-40B4-BE49-F238E27FC236}">
                <a16:creationId xmlns:a16="http://schemas.microsoft.com/office/drawing/2014/main" id="{6FC65AB9-68EA-6EEC-FE7C-A9F1CB9E4BF6}"/>
              </a:ext>
            </a:extLst>
          </p:cNvPr>
          <p:cNvSpPr/>
          <p:nvPr/>
        </p:nvSpPr>
        <p:spPr>
          <a:xfrm>
            <a:off x="4826488" y="3691128"/>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6C9048"/>
          </a:solidFill>
        </p:spPr>
        <p:txBody>
          <a:bodyPr wrap="square" lIns="0" tIns="0" rIns="0" bIns="0" rtlCol="0"/>
          <a:lstStyle/>
          <a:p>
            <a:endParaRPr/>
          </a:p>
        </p:txBody>
      </p:sp>
      <p:sp>
        <p:nvSpPr>
          <p:cNvPr id="5" name="object 5">
            <a:extLst>
              <a:ext uri="{FF2B5EF4-FFF2-40B4-BE49-F238E27FC236}">
                <a16:creationId xmlns:a16="http://schemas.microsoft.com/office/drawing/2014/main" id="{0C97DC73-0707-E939-2E53-66426302BE2B}"/>
              </a:ext>
            </a:extLst>
          </p:cNvPr>
          <p:cNvSpPr/>
          <p:nvPr/>
        </p:nvSpPr>
        <p:spPr>
          <a:xfrm>
            <a:off x="4140688" y="3691128"/>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6C9048"/>
          </a:solidFill>
        </p:spPr>
        <p:txBody>
          <a:bodyPr wrap="square" lIns="0" tIns="0" rIns="0" bIns="0" rtlCol="0"/>
          <a:lstStyle/>
          <a:p>
            <a:endParaRPr/>
          </a:p>
        </p:txBody>
      </p:sp>
      <p:sp>
        <p:nvSpPr>
          <p:cNvPr id="6" name="object 6">
            <a:extLst>
              <a:ext uri="{FF2B5EF4-FFF2-40B4-BE49-F238E27FC236}">
                <a16:creationId xmlns:a16="http://schemas.microsoft.com/office/drawing/2014/main" id="{09F68855-7C36-3EE3-67B8-561272C9E362}"/>
              </a:ext>
            </a:extLst>
          </p:cNvPr>
          <p:cNvSpPr/>
          <p:nvPr/>
        </p:nvSpPr>
        <p:spPr>
          <a:xfrm>
            <a:off x="3912088" y="4453128"/>
            <a:ext cx="533400" cy="533400"/>
          </a:xfrm>
          <a:custGeom>
            <a:avLst/>
            <a:gdLst/>
            <a:ahLst/>
            <a:cxnLst/>
            <a:rect l="l" t="t" r="r" b="b"/>
            <a:pathLst>
              <a:path w="533400" h="533400">
                <a:moveTo>
                  <a:pt x="533400" y="0"/>
                </a:moveTo>
                <a:lnTo>
                  <a:pt x="0" y="0"/>
                </a:lnTo>
                <a:lnTo>
                  <a:pt x="0" y="533399"/>
                </a:lnTo>
                <a:lnTo>
                  <a:pt x="533400" y="533399"/>
                </a:lnTo>
                <a:lnTo>
                  <a:pt x="533400" y="0"/>
                </a:lnTo>
                <a:close/>
              </a:path>
            </a:pathLst>
          </a:custGeom>
          <a:solidFill>
            <a:srgbClr val="92A6C9"/>
          </a:solidFill>
        </p:spPr>
        <p:txBody>
          <a:bodyPr wrap="square" lIns="0" tIns="0" rIns="0" bIns="0" rtlCol="0"/>
          <a:lstStyle/>
          <a:p>
            <a:endParaRPr/>
          </a:p>
        </p:txBody>
      </p:sp>
      <p:sp>
        <p:nvSpPr>
          <p:cNvPr id="7" name="object 7">
            <a:extLst>
              <a:ext uri="{FF2B5EF4-FFF2-40B4-BE49-F238E27FC236}">
                <a16:creationId xmlns:a16="http://schemas.microsoft.com/office/drawing/2014/main" id="{F83F1A37-343E-9622-B96F-A07AFE42C85C}"/>
              </a:ext>
            </a:extLst>
          </p:cNvPr>
          <p:cNvSpPr/>
          <p:nvPr/>
        </p:nvSpPr>
        <p:spPr>
          <a:xfrm>
            <a:off x="4559788" y="4453128"/>
            <a:ext cx="533400" cy="533400"/>
          </a:xfrm>
          <a:custGeom>
            <a:avLst/>
            <a:gdLst/>
            <a:ahLst/>
            <a:cxnLst/>
            <a:rect l="l" t="t" r="r" b="b"/>
            <a:pathLst>
              <a:path w="533400" h="533400">
                <a:moveTo>
                  <a:pt x="533400" y="0"/>
                </a:moveTo>
                <a:lnTo>
                  <a:pt x="0" y="0"/>
                </a:lnTo>
                <a:lnTo>
                  <a:pt x="0" y="533399"/>
                </a:lnTo>
                <a:lnTo>
                  <a:pt x="533400" y="533399"/>
                </a:lnTo>
                <a:lnTo>
                  <a:pt x="533400" y="0"/>
                </a:lnTo>
                <a:close/>
              </a:path>
            </a:pathLst>
          </a:custGeom>
          <a:solidFill>
            <a:srgbClr val="F3DDB5"/>
          </a:solidFill>
        </p:spPr>
        <p:txBody>
          <a:bodyPr wrap="square" lIns="0" tIns="0" rIns="0" bIns="0" rtlCol="0"/>
          <a:lstStyle/>
          <a:p>
            <a:endParaRPr/>
          </a:p>
        </p:txBody>
      </p:sp>
      <p:sp>
        <p:nvSpPr>
          <p:cNvPr id="8" name="object 8">
            <a:extLst>
              <a:ext uri="{FF2B5EF4-FFF2-40B4-BE49-F238E27FC236}">
                <a16:creationId xmlns:a16="http://schemas.microsoft.com/office/drawing/2014/main" id="{E9D4E90E-A907-04C9-6234-DFCF0A50621B}"/>
              </a:ext>
            </a:extLst>
          </p:cNvPr>
          <p:cNvSpPr/>
          <p:nvPr/>
        </p:nvSpPr>
        <p:spPr>
          <a:xfrm>
            <a:off x="5207488" y="4453128"/>
            <a:ext cx="533400" cy="533400"/>
          </a:xfrm>
          <a:custGeom>
            <a:avLst/>
            <a:gdLst/>
            <a:ahLst/>
            <a:cxnLst/>
            <a:rect l="l" t="t" r="r" b="b"/>
            <a:pathLst>
              <a:path w="533400" h="533400">
                <a:moveTo>
                  <a:pt x="533400" y="0"/>
                </a:moveTo>
                <a:lnTo>
                  <a:pt x="0" y="0"/>
                </a:lnTo>
                <a:lnTo>
                  <a:pt x="0" y="533399"/>
                </a:lnTo>
                <a:lnTo>
                  <a:pt x="533400" y="533399"/>
                </a:lnTo>
                <a:lnTo>
                  <a:pt x="533400" y="0"/>
                </a:lnTo>
                <a:close/>
              </a:path>
            </a:pathLst>
          </a:custGeom>
          <a:solidFill>
            <a:srgbClr val="92A6C9"/>
          </a:solidFill>
        </p:spPr>
        <p:txBody>
          <a:bodyPr wrap="square" lIns="0" tIns="0" rIns="0" bIns="0" rtlCol="0"/>
          <a:lstStyle/>
          <a:p>
            <a:endParaRPr/>
          </a:p>
        </p:txBody>
      </p:sp>
      <p:sp>
        <p:nvSpPr>
          <p:cNvPr id="9" name="object 9">
            <a:extLst>
              <a:ext uri="{FF2B5EF4-FFF2-40B4-BE49-F238E27FC236}">
                <a16:creationId xmlns:a16="http://schemas.microsoft.com/office/drawing/2014/main" id="{C0D91D70-CBAF-4D96-1BF5-59363139FA6B}"/>
              </a:ext>
            </a:extLst>
          </p:cNvPr>
          <p:cNvSpPr/>
          <p:nvPr/>
        </p:nvSpPr>
        <p:spPr>
          <a:xfrm>
            <a:off x="3215620" y="5205984"/>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0" name="object 10">
            <a:extLst>
              <a:ext uri="{FF2B5EF4-FFF2-40B4-BE49-F238E27FC236}">
                <a16:creationId xmlns:a16="http://schemas.microsoft.com/office/drawing/2014/main" id="{80DD366E-40FB-7B0F-38AB-998268393AF3}"/>
              </a:ext>
            </a:extLst>
          </p:cNvPr>
          <p:cNvSpPr/>
          <p:nvPr/>
        </p:nvSpPr>
        <p:spPr>
          <a:xfrm>
            <a:off x="3886180" y="5205984"/>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1" name="object 11">
            <a:extLst>
              <a:ext uri="{FF2B5EF4-FFF2-40B4-BE49-F238E27FC236}">
                <a16:creationId xmlns:a16="http://schemas.microsoft.com/office/drawing/2014/main" id="{5DEB230F-28A8-6C4D-27CF-ABAE8F22CDB2}"/>
              </a:ext>
            </a:extLst>
          </p:cNvPr>
          <p:cNvSpPr/>
          <p:nvPr/>
        </p:nvSpPr>
        <p:spPr>
          <a:xfrm>
            <a:off x="4555217" y="5205984"/>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2" name="object 12">
            <a:extLst>
              <a:ext uri="{FF2B5EF4-FFF2-40B4-BE49-F238E27FC236}">
                <a16:creationId xmlns:a16="http://schemas.microsoft.com/office/drawing/2014/main" id="{AC00FE2E-9053-0B98-0594-26B7A8A5AC4A}"/>
              </a:ext>
            </a:extLst>
          </p:cNvPr>
          <p:cNvSpPr/>
          <p:nvPr/>
        </p:nvSpPr>
        <p:spPr>
          <a:xfrm>
            <a:off x="5224253" y="5205984"/>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F3DDB5"/>
          </a:solidFill>
        </p:spPr>
        <p:txBody>
          <a:bodyPr wrap="square" lIns="0" tIns="0" rIns="0" bIns="0" rtlCol="0"/>
          <a:lstStyle/>
          <a:p>
            <a:endParaRPr/>
          </a:p>
        </p:txBody>
      </p:sp>
      <p:sp>
        <p:nvSpPr>
          <p:cNvPr id="13" name="object 13">
            <a:extLst>
              <a:ext uri="{FF2B5EF4-FFF2-40B4-BE49-F238E27FC236}">
                <a16:creationId xmlns:a16="http://schemas.microsoft.com/office/drawing/2014/main" id="{0763EE21-0664-1668-7E20-97DE278746ED}"/>
              </a:ext>
            </a:extLst>
          </p:cNvPr>
          <p:cNvSpPr/>
          <p:nvPr/>
        </p:nvSpPr>
        <p:spPr>
          <a:xfrm>
            <a:off x="5893288" y="5205984"/>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4" name="object 14">
            <a:extLst>
              <a:ext uri="{FF2B5EF4-FFF2-40B4-BE49-F238E27FC236}">
                <a16:creationId xmlns:a16="http://schemas.microsoft.com/office/drawing/2014/main" id="{69EEFB47-97EC-1E66-80BF-2130DC44A8A0}"/>
              </a:ext>
            </a:extLst>
          </p:cNvPr>
          <p:cNvSpPr/>
          <p:nvPr/>
        </p:nvSpPr>
        <p:spPr>
          <a:xfrm>
            <a:off x="2540488" y="5958840"/>
            <a:ext cx="533400" cy="533400"/>
          </a:xfrm>
          <a:custGeom>
            <a:avLst/>
            <a:gdLst/>
            <a:ahLst/>
            <a:cxnLst/>
            <a:rect l="l" t="t" r="r" b="b"/>
            <a:pathLst>
              <a:path w="533400" h="533400">
                <a:moveTo>
                  <a:pt x="533399" y="0"/>
                </a:moveTo>
                <a:lnTo>
                  <a:pt x="0" y="0"/>
                </a:lnTo>
                <a:lnTo>
                  <a:pt x="0" y="533400"/>
                </a:lnTo>
                <a:lnTo>
                  <a:pt x="533399" y="533400"/>
                </a:lnTo>
                <a:lnTo>
                  <a:pt x="533399" y="0"/>
                </a:lnTo>
                <a:close/>
              </a:path>
            </a:pathLst>
          </a:custGeom>
          <a:solidFill>
            <a:srgbClr val="92A6C9"/>
          </a:solidFill>
        </p:spPr>
        <p:txBody>
          <a:bodyPr wrap="square" lIns="0" tIns="0" rIns="0" bIns="0" rtlCol="0"/>
          <a:lstStyle/>
          <a:p>
            <a:endParaRPr/>
          </a:p>
        </p:txBody>
      </p:sp>
      <p:sp>
        <p:nvSpPr>
          <p:cNvPr id="15" name="object 15">
            <a:extLst>
              <a:ext uri="{FF2B5EF4-FFF2-40B4-BE49-F238E27FC236}">
                <a16:creationId xmlns:a16="http://schemas.microsoft.com/office/drawing/2014/main" id="{5BA72109-9A02-EB46-FB6E-CDE1E4283C09}"/>
              </a:ext>
            </a:extLst>
          </p:cNvPr>
          <p:cNvSpPr/>
          <p:nvPr/>
        </p:nvSpPr>
        <p:spPr>
          <a:xfrm>
            <a:off x="3208000" y="5958840"/>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6" name="object 16">
            <a:extLst>
              <a:ext uri="{FF2B5EF4-FFF2-40B4-BE49-F238E27FC236}">
                <a16:creationId xmlns:a16="http://schemas.microsoft.com/office/drawing/2014/main" id="{D371B040-B964-E644-9F65-4DDC0509CCC7}"/>
              </a:ext>
            </a:extLst>
          </p:cNvPr>
          <p:cNvSpPr/>
          <p:nvPr/>
        </p:nvSpPr>
        <p:spPr>
          <a:xfrm>
            <a:off x="6544037" y="5958840"/>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7" name="object 17">
            <a:extLst>
              <a:ext uri="{FF2B5EF4-FFF2-40B4-BE49-F238E27FC236}">
                <a16:creationId xmlns:a16="http://schemas.microsoft.com/office/drawing/2014/main" id="{03777219-A56A-5694-21B8-55F8F11AF64F}"/>
              </a:ext>
            </a:extLst>
          </p:cNvPr>
          <p:cNvSpPr/>
          <p:nvPr/>
        </p:nvSpPr>
        <p:spPr>
          <a:xfrm>
            <a:off x="3875512" y="5958840"/>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18" name="object 18">
            <a:extLst>
              <a:ext uri="{FF2B5EF4-FFF2-40B4-BE49-F238E27FC236}">
                <a16:creationId xmlns:a16="http://schemas.microsoft.com/office/drawing/2014/main" id="{BAFD4921-A1EA-0A95-582E-4EF691F19EA1}"/>
              </a:ext>
            </a:extLst>
          </p:cNvPr>
          <p:cNvSpPr/>
          <p:nvPr/>
        </p:nvSpPr>
        <p:spPr>
          <a:xfrm>
            <a:off x="5876524" y="5958840"/>
            <a:ext cx="533400" cy="533400"/>
          </a:xfrm>
          <a:custGeom>
            <a:avLst/>
            <a:gdLst/>
            <a:ahLst/>
            <a:cxnLst/>
            <a:rect l="l" t="t" r="r" b="b"/>
            <a:pathLst>
              <a:path w="533400" h="533400">
                <a:moveTo>
                  <a:pt x="533399" y="0"/>
                </a:moveTo>
                <a:lnTo>
                  <a:pt x="0" y="0"/>
                </a:lnTo>
                <a:lnTo>
                  <a:pt x="0" y="533400"/>
                </a:lnTo>
                <a:lnTo>
                  <a:pt x="533399" y="533400"/>
                </a:lnTo>
                <a:lnTo>
                  <a:pt x="533399" y="0"/>
                </a:lnTo>
                <a:close/>
              </a:path>
            </a:pathLst>
          </a:custGeom>
          <a:solidFill>
            <a:srgbClr val="6C9048"/>
          </a:solidFill>
        </p:spPr>
        <p:txBody>
          <a:bodyPr wrap="square" lIns="0" tIns="0" rIns="0" bIns="0" rtlCol="0"/>
          <a:lstStyle/>
          <a:p>
            <a:endParaRPr/>
          </a:p>
        </p:txBody>
      </p:sp>
      <p:sp>
        <p:nvSpPr>
          <p:cNvPr id="19" name="object 19">
            <a:extLst>
              <a:ext uri="{FF2B5EF4-FFF2-40B4-BE49-F238E27FC236}">
                <a16:creationId xmlns:a16="http://schemas.microsoft.com/office/drawing/2014/main" id="{512CB70E-7FF3-B13A-B69D-9AA95C6E30C9}"/>
              </a:ext>
            </a:extLst>
          </p:cNvPr>
          <p:cNvSpPr/>
          <p:nvPr/>
        </p:nvSpPr>
        <p:spPr>
          <a:xfrm>
            <a:off x="4543024" y="5958840"/>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20" name="object 20">
            <a:extLst>
              <a:ext uri="{FF2B5EF4-FFF2-40B4-BE49-F238E27FC236}">
                <a16:creationId xmlns:a16="http://schemas.microsoft.com/office/drawing/2014/main" id="{71912F80-F33E-97C3-0608-FF78DD8E51B1}"/>
              </a:ext>
            </a:extLst>
          </p:cNvPr>
          <p:cNvSpPr/>
          <p:nvPr/>
        </p:nvSpPr>
        <p:spPr>
          <a:xfrm>
            <a:off x="5209012" y="5958840"/>
            <a:ext cx="533400" cy="533400"/>
          </a:xfrm>
          <a:custGeom>
            <a:avLst/>
            <a:gdLst/>
            <a:ahLst/>
            <a:cxnLst/>
            <a:rect l="l" t="t" r="r" b="b"/>
            <a:pathLst>
              <a:path w="533400" h="533400">
                <a:moveTo>
                  <a:pt x="533400" y="0"/>
                </a:moveTo>
                <a:lnTo>
                  <a:pt x="0" y="0"/>
                </a:lnTo>
                <a:lnTo>
                  <a:pt x="0" y="533400"/>
                </a:lnTo>
                <a:lnTo>
                  <a:pt x="533400" y="533400"/>
                </a:lnTo>
                <a:lnTo>
                  <a:pt x="533400" y="0"/>
                </a:lnTo>
                <a:close/>
              </a:path>
            </a:pathLst>
          </a:custGeom>
          <a:solidFill>
            <a:srgbClr val="92A6C9"/>
          </a:solidFill>
        </p:spPr>
        <p:txBody>
          <a:bodyPr wrap="square" lIns="0" tIns="0" rIns="0" bIns="0" rtlCol="0"/>
          <a:lstStyle/>
          <a:p>
            <a:endParaRPr/>
          </a:p>
        </p:txBody>
      </p:sp>
      <p:sp>
        <p:nvSpPr>
          <p:cNvPr id="21" name="object 21">
            <a:extLst>
              <a:ext uri="{FF2B5EF4-FFF2-40B4-BE49-F238E27FC236}">
                <a16:creationId xmlns:a16="http://schemas.microsoft.com/office/drawing/2014/main" id="{74FF0F5E-C6F0-47B1-0D5B-6B82308A8E8A}"/>
              </a:ext>
            </a:extLst>
          </p:cNvPr>
          <p:cNvSpPr txBox="1"/>
          <p:nvPr/>
        </p:nvSpPr>
        <p:spPr>
          <a:xfrm>
            <a:off x="1878920" y="3779685"/>
            <a:ext cx="330200" cy="391160"/>
          </a:xfrm>
          <a:prstGeom prst="rect">
            <a:avLst/>
          </a:prstGeom>
        </p:spPr>
        <p:txBody>
          <a:bodyPr vert="horz" wrap="square" lIns="0" tIns="12700" rIns="0" bIns="0" rtlCol="0">
            <a:spAutoFit/>
          </a:bodyPr>
          <a:lstStyle/>
          <a:p>
            <a:pPr marL="12700">
              <a:lnSpc>
                <a:spcPct val="100000"/>
              </a:lnSpc>
              <a:spcBef>
                <a:spcPts val="100"/>
              </a:spcBef>
            </a:pPr>
            <a:r>
              <a:rPr sz="2400" spc="-135" dirty="0">
                <a:latin typeface="Arial"/>
                <a:cs typeface="Arial"/>
              </a:rPr>
              <a:t>L0</a:t>
            </a:r>
            <a:endParaRPr sz="2400">
              <a:latin typeface="Arial"/>
              <a:cs typeface="Arial"/>
            </a:endParaRPr>
          </a:p>
        </p:txBody>
      </p:sp>
      <p:sp>
        <p:nvSpPr>
          <p:cNvPr id="22" name="object 22">
            <a:extLst>
              <a:ext uri="{FF2B5EF4-FFF2-40B4-BE49-F238E27FC236}">
                <a16:creationId xmlns:a16="http://schemas.microsoft.com/office/drawing/2014/main" id="{2BF39BCE-EE37-076A-4B09-BC1A8313CF6A}"/>
              </a:ext>
            </a:extLst>
          </p:cNvPr>
          <p:cNvSpPr txBox="1"/>
          <p:nvPr/>
        </p:nvSpPr>
        <p:spPr>
          <a:xfrm>
            <a:off x="1878920" y="4517911"/>
            <a:ext cx="330200" cy="391160"/>
          </a:xfrm>
          <a:prstGeom prst="rect">
            <a:avLst/>
          </a:prstGeom>
        </p:spPr>
        <p:txBody>
          <a:bodyPr vert="horz" wrap="square" lIns="0" tIns="12700" rIns="0" bIns="0" rtlCol="0">
            <a:spAutoFit/>
          </a:bodyPr>
          <a:lstStyle/>
          <a:p>
            <a:pPr marL="12700">
              <a:lnSpc>
                <a:spcPct val="100000"/>
              </a:lnSpc>
              <a:spcBef>
                <a:spcPts val="100"/>
              </a:spcBef>
            </a:pPr>
            <a:r>
              <a:rPr sz="2400" spc="-135" dirty="0">
                <a:latin typeface="Arial"/>
                <a:cs typeface="Arial"/>
              </a:rPr>
              <a:t>L1</a:t>
            </a:r>
            <a:endParaRPr sz="2400">
              <a:latin typeface="Arial"/>
              <a:cs typeface="Arial"/>
            </a:endParaRPr>
          </a:p>
        </p:txBody>
      </p:sp>
      <p:sp>
        <p:nvSpPr>
          <p:cNvPr id="23" name="object 23">
            <a:extLst>
              <a:ext uri="{FF2B5EF4-FFF2-40B4-BE49-F238E27FC236}">
                <a16:creationId xmlns:a16="http://schemas.microsoft.com/office/drawing/2014/main" id="{D6CD55C0-701E-D87E-235B-136BB3A1A526}"/>
              </a:ext>
            </a:extLst>
          </p:cNvPr>
          <p:cNvSpPr txBox="1"/>
          <p:nvPr/>
        </p:nvSpPr>
        <p:spPr>
          <a:xfrm>
            <a:off x="1857889" y="5279911"/>
            <a:ext cx="362585" cy="1114425"/>
          </a:xfrm>
          <a:prstGeom prst="rect">
            <a:avLst/>
          </a:prstGeom>
        </p:spPr>
        <p:txBody>
          <a:bodyPr vert="horz" wrap="square" lIns="0" tIns="12700" rIns="0" bIns="0" rtlCol="0">
            <a:spAutoFit/>
          </a:bodyPr>
          <a:lstStyle/>
          <a:p>
            <a:pPr marL="44450">
              <a:lnSpc>
                <a:spcPct val="100000"/>
              </a:lnSpc>
              <a:spcBef>
                <a:spcPts val="100"/>
              </a:spcBef>
            </a:pPr>
            <a:r>
              <a:rPr sz="2400" spc="-135" dirty="0">
                <a:latin typeface="Arial"/>
                <a:cs typeface="Arial"/>
              </a:rPr>
              <a:t>L2</a:t>
            </a:r>
            <a:endParaRPr sz="2400">
              <a:latin typeface="Arial"/>
              <a:cs typeface="Arial"/>
            </a:endParaRPr>
          </a:p>
          <a:p>
            <a:pPr>
              <a:lnSpc>
                <a:spcPct val="100000"/>
              </a:lnSpc>
              <a:spcBef>
                <a:spcPts val="50"/>
              </a:spcBef>
            </a:pPr>
            <a:endParaRPr sz="2400">
              <a:latin typeface="Arial"/>
              <a:cs typeface="Arial"/>
            </a:endParaRPr>
          </a:p>
          <a:p>
            <a:pPr marL="12700">
              <a:lnSpc>
                <a:spcPct val="100000"/>
              </a:lnSpc>
            </a:pPr>
            <a:r>
              <a:rPr sz="2400" spc="-135" dirty="0">
                <a:latin typeface="Arial"/>
                <a:cs typeface="Arial"/>
              </a:rPr>
              <a:t>L3</a:t>
            </a:r>
            <a:endParaRPr sz="2400">
              <a:latin typeface="Arial"/>
              <a:cs typeface="Arial"/>
            </a:endParaRPr>
          </a:p>
        </p:txBody>
      </p:sp>
      <p:grpSp>
        <p:nvGrpSpPr>
          <p:cNvPr id="24" name="object 24">
            <a:extLst>
              <a:ext uri="{FF2B5EF4-FFF2-40B4-BE49-F238E27FC236}">
                <a16:creationId xmlns:a16="http://schemas.microsoft.com/office/drawing/2014/main" id="{49E9888A-2D50-ED13-1427-0DD4BB646CF4}"/>
              </a:ext>
            </a:extLst>
          </p:cNvPr>
          <p:cNvGrpSpPr/>
          <p:nvPr/>
        </p:nvGrpSpPr>
        <p:grpSpPr>
          <a:xfrm>
            <a:off x="6422142" y="3058503"/>
            <a:ext cx="4128770" cy="1334135"/>
            <a:chOff x="6807733" y="3506559"/>
            <a:chExt cx="4128770" cy="1334135"/>
          </a:xfrm>
        </p:grpSpPr>
        <p:sp>
          <p:nvSpPr>
            <p:cNvPr id="25" name="object 25">
              <a:extLst>
                <a:ext uri="{FF2B5EF4-FFF2-40B4-BE49-F238E27FC236}">
                  <a16:creationId xmlns:a16="http://schemas.microsoft.com/office/drawing/2014/main" id="{D3F33CFF-4378-DC37-9FC7-3C42FF72C01F}"/>
                </a:ext>
              </a:extLst>
            </p:cNvPr>
            <p:cNvSpPr/>
            <p:nvPr/>
          </p:nvSpPr>
          <p:spPr>
            <a:xfrm>
              <a:off x="6820750" y="3539553"/>
              <a:ext cx="4102735" cy="1287780"/>
            </a:xfrm>
            <a:custGeom>
              <a:avLst/>
              <a:gdLst/>
              <a:ahLst/>
              <a:cxnLst/>
              <a:rect l="l" t="t" r="r" b="b"/>
              <a:pathLst>
                <a:path w="4102734" h="1287779">
                  <a:moveTo>
                    <a:pt x="0" y="0"/>
                  </a:moveTo>
                  <a:lnTo>
                    <a:pt x="4102163" y="1287716"/>
                  </a:lnTo>
                </a:path>
              </a:pathLst>
            </a:custGeom>
            <a:ln w="25908">
              <a:solidFill>
                <a:srgbClr val="000000"/>
              </a:solidFill>
            </a:ln>
          </p:spPr>
          <p:txBody>
            <a:bodyPr wrap="square" lIns="0" tIns="0" rIns="0" bIns="0" rtlCol="0"/>
            <a:lstStyle/>
            <a:p>
              <a:endParaRPr/>
            </a:p>
          </p:txBody>
        </p:sp>
        <p:sp>
          <p:nvSpPr>
            <p:cNvPr id="26" name="object 26">
              <a:extLst>
                <a:ext uri="{FF2B5EF4-FFF2-40B4-BE49-F238E27FC236}">
                  <a16:creationId xmlns:a16="http://schemas.microsoft.com/office/drawing/2014/main" id="{03A17590-7528-1E5A-8313-C1F61EE2F7F3}"/>
                </a:ext>
              </a:extLst>
            </p:cNvPr>
            <p:cNvSpPr/>
            <p:nvPr/>
          </p:nvSpPr>
          <p:spPr>
            <a:xfrm>
              <a:off x="6820750" y="3519576"/>
              <a:ext cx="88265" cy="86995"/>
            </a:xfrm>
            <a:custGeom>
              <a:avLst/>
              <a:gdLst/>
              <a:ahLst/>
              <a:cxnLst/>
              <a:rect l="l" t="t" r="r" b="b"/>
              <a:pathLst>
                <a:path w="88265" h="86995">
                  <a:moveTo>
                    <a:pt x="60578" y="86512"/>
                  </a:moveTo>
                  <a:lnTo>
                    <a:pt x="0" y="19977"/>
                  </a:lnTo>
                  <a:lnTo>
                    <a:pt x="87731" y="0"/>
                  </a:lnTo>
                </a:path>
              </a:pathLst>
            </a:custGeom>
            <a:ln w="25908">
              <a:solidFill>
                <a:srgbClr val="000000"/>
              </a:solidFill>
            </a:ln>
          </p:spPr>
          <p:txBody>
            <a:bodyPr wrap="square" lIns="0" tIns="0" rIns="0" bIns="0" rtlCol="0"/>
            <a:lstStyle/>
            <a:p>
              <a:endParaRPr/>
            </a:p>
          </p:txBody>
        </p:sp>
      </p:grpSp>
      <p:sp>
        <p:nvSpPr>
          <p:cNvPr id="27" name="object 27">
            <a:extLst>
              <a:ext uri="{FF2B5EF4-FFF2-40B4-BE49-F238E27FC236}">
                <a16:creationId xmlns:a16="http://schemas.microsoft.com/office/drawing/2014/main" id="{40F4A12B-8DED-FE43-FEA9-236893DC079A}"/>
              </a:ext>
            </a:extLst>
          </p:cNvPr>
          <p:cNvSpPr txBox="1"/>
          <p:nvPr/>
        </p:nvSpPr>
        <p:spPr>
          <a:xfrm>
            <a:off x="9106566" y="3515474"/>
            <a:ext cx="2831465" cy="391160"/>
          </a:xfrm>
          <a:prstGeom prst="rect">
            <a:avLst/>
          </a:prstGeom>
        </p:spPr>
        <p:txBody>
          <a:bodyPr vert="horz" wrap="square" lIns="0" tIns="12700" rIns="0" bIns="0" rtlCol="0">
            <a:spAutoFit/>
          </a:bodyPr>
          <a:lstStyle/>
          <a:p>
            <a:pPr marL="12700">
              <a:lnSpc>
                <a:spcPct val="100000"/>
              </a:lnSpc>
              <a:spcBef>
                <a:spcPts val="100"/>
              </a:spcBef>
            </a:pPr>
            <a:r>
              <a:rPr sz="2400" spc="-40" dirty="0">
                <a:latin typeface="Arial"/>
                <a:cs typeface="Arial"/>
              </a:rPr>
              <a:t>KeyMayExist(id=31)</a:t>
            </a:r>
            <a:r>
              <a:rPr sz="2400" spc="-280" dirty="0">
                <a:latin typeface="Arial"/>
                <a:cs typeface="Arial"/>
              </a:rPr>
              <a:t> </a:t>
            </a:r>
            <a:r>
              <a:rPr sz="2400" spc="-434" dirty="0">
                <a:latin typeface="Arial"/>
                <a:cs typeface="Arial"/>
              </a:rPr>
              <a:t>?</a:t>
            </a:r>
            <a:endParaRPr sz="2400">
              <a:latin typeface="Arial"/>
              <a:cs typeface="Arial"/>
            </a:endParaRPr>
          </a:p>
        </p:txBody>
      </p:sp>
      <p:sp>
        <p:nvSpPr>
          <p:cNvPr id="28" name="object 28">
            <a:extLst>
              <a:ext uri="{FF2B5EF4-FFF2-40B4-BE49-F238E27FC236}">
                <a16:creationId xmlns:a16="http://schemas.microsoft.com/office/drawing/2014/main" id="{9CE5EB78-A3D9-EF78-0E59-2DC7BEDBAEDB}"/>
              </a:ext>
            </a:extLst>
          </p:cNvPr>
          <p:cNvSpPr txBox="1"/>
          <p:nvPr/>
        </p:nvSpPr>
        <p:spPr>
          <a:xfrm>
            <a:off x="7576762" y="4607649"/>
            <a:ext cx="570865" cy="330835"/>
          </a:xfrm>
          <a:prstGeom prst="rect">
            <a:avLst/>
          </a:prstGeom>
        </p:spPr>
        <p:txBody>
          <a:bodyPr vert="horz" wrap="square" lIns="0" tIns="12700" rIns="0" bIns="0" rtlCol="0">
            <a:spAutoFit/>
          </a:bodyPr>
          <a:lstStyle/>
          <a:p>
            <a:pPr marL="12700">
              <a:lnSpc>
                <a:spcPct val="100000"/>
              </a:lnSpc>
              <a:spcBef>
                <a:spcPts val="100"/>
              </a:spcBef>
            </a:pPr>
            <a:r>
              <a:rPr sz="2000" spc="50" dirty="0">
                <a:latin typeface="Arial"/>
                <a:cs typeface="Arial"/>
              </a:rPr>
              <a:t>fa</a:t>
            </a:r>
            <a:r>
              <a:rPr sz="2000" dirty="0">
                <a:latin typeface="Arial"/>
                <a:cs typeface="Arial"/>
              </a:rPr>
              <a:t>l</a:t>
            </a:r>
            <a:r>
              <a:rPr sz="2000" spc="5" dirty="0">
                <a:latin typeface="Arial"/>
                <a:cs typeface="Arial"/>
              </a:rPr>
              <a:t>s</a:t>
            </a:r>
            <a:r>
              <a:rPr sz="2000" spc="-60" dirty="0">
                <a:latin typeface="Arial"/>
                <a:cs typeface="Arial"/>
              </a:rPr>
              <a:t>e</a:t>
            </a:r>
            <a:endParaRPr sz="2000">
              <a:latin typeface="Arial"/>
              <a:cs typeface="Arial"/>
            </a:endParaRPr>
          </a:p>
        </p:txBody>
      </p:sp>
      <p:sp>
        <p:nvSpPr>
          <p:cNvPr id="29" name="object 29">
            <a:extLst>
              <a:ext uri="{FF2B5EF4-FFF2-40B4-BE49-F238E27FC236}">
                <a16:creationId xmlns:a16="http://schemas.microsoft.com/office/drawing/2014/main" id="{9B5CA523-D021-7FE0-0053-09680BEF94E2}"/>
              </a:ext>
            </a:extLst>
          </p:cNvPr>
          <p:cNvSpPr txBox="1"/>
          <p:nvPr/>
        </p:nvSpPr>
        <p:spPr>
          <a:xfrm>
            <a:off x="8345913" y="5018341"/>
            <a:ext cx="681355" cy="391160"/>
          </a:xfrm>
          <a:prstGeom prst="rect">
            <a:avLst/>
          </a:prstGeom>
        </p:spPr>
        <p:txBody>
          <a:bodyPr vert="horz" wrap="square" lIns="0" tIns="12700" rIns="0" bIns="0" rtlCol="0">
            <a:spAutoFit/>
          </a:bodyPr>
          <a:lstStyle/>
          <a:p>
            <a:pPr marL="12700">
              <a:lnSpc>
                <a:spcPct val="100000"/>
              </a:lnSpc>
              <a:spcBef>
                <a:spcPts val="100"/>
              </a:spcBef>
            </a:pPr>
            <a:r>
              <a:rPr sz="2400" spc="185" dirty="0">
                <a:latin typeface="Arial"/>
                <a:cs typeface="Arial"/>
              </a:rPr>
              <a:t>f</a:t>
            </a:r>
            <a:r>
              <a:rPr sz="2400" spc="-10" dirty="0">
                <a:latin typeface="Arial"/>
                <a:cs typeface="Arial"/>
              </a:rPr>
              <a:t>al</a:t>
            </a:r>
            <a:r>
              <a:rPr sz="2400" spc="-15" dirty="0">
                <a:latin typeface="Arial"/>
                <a:cs typeface="Arial"/>
              </a:rPr>
              <a:t>s</a:t>
            </a:r>
            <a:r>
              <a:rPr sz="2400" spc="-75" dirty="0">
                <a:latin typeface="Arial"/>
                <a:cs typeface="Arial"/>
              </a:rPr>
              <a:t>e</a:t>
            </a:r>
            <a:endParaRPr sz="2400">
              <a:latin typeface="Arial"/>
              <a:cs typeface="Arial"/>
            </a:endParaRPr>
          </a:p>
        </p:txBody>
      </p:sp>
      <p:sp>
        <p:nvSpPr>
          <p:cNvPr id="30" name="object 30">
            <a:extLst>
              <a:ext uri="{FF2B5EF4-FFF2-40B4-BE49-F238E27FC236}">
                <a16:creationId xmlns:a16="http://schemas.microsoft.com/office/drawing/2014/main" id="{B6BAC2F2-2E57-8BB1-F9B0-3934BCDA646E}"/>
              </a:ext>
            </a:extLst>
          </p:cNvPr>
          <p:cNvSpPr txBox="1"/>
          <p:nvPr/>
        </p:nvSpPr>
        <p:spPr>
          <a:xfrm>
            <a:off x="914253" y="1690688"/>
            <a:ext cx="7062470" cy="772647"/>
          </a:xfrm>
          <a:prstGeom prst="rect">
            <a:avLst/>
          </a:prstGeom>
        </p:spPr>
        <p:txBody>
          <a:bodyPr vert="horz" wrap="square" lIns="0" tIns="53975" rIns="0" bIns="0" rtlCol="0">
            <a:spAutoFit/>
          </a:bodyPr>
          <a:lstStyle/>
          <a:p>
            <a:pPr marL="12700" marR="5080">
              <a:lnSpc>
                <a:spcPts val="2590"/>
              </a:lnSpc>
              <a:spcBef>
                <a:spcPts val="425"/>
              </a:spcBef>
            </a:pPr>
            <a:r>
              <a:rPr lang="en-US" sz="2400" spc="-30" dirty="0" err="1">
                <a:latin typeface="Times New Roman" panose="02020603050405020304" pitchFamily="18" charset="0"/>
                <a:ea typeface="SimSun" panose="02010600030101010101" pitchFamily="2" charset="-122"/>
                <a:cs typeface="Times New Roman" panose="02020603050405020304" pitchFamily="18" charset="0"/>
              </a:rPr>
              <a:t>无需读取数据来判断数据是否</a:t>
            </a:r>
            <a:r>
              <a:rPr lang="en-US" altLang="zh-CN" sz="2400" spc="-30"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a:t>
            </a:r>
            <a:r>
              <a:rPr lang="zh-CN" altLang="en-US" sz="2400" spc="-30"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不存在</a:t>
            </a:r>
            <a:r>
              <a:rPr lang="en-US" altLang="zh-CN" sz="2400" spc="-30"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a:t>
            </a:r>
          </a:p>
          <a:p>
            <a:pPr marL="12700" marR="5080">
              <a:lnSpc>
                <a:spcPts val="2590"/>
              </a:lnSpc>
              <a:spcBef>
                <a:spcPts val="425"/>
              </a:spcBef>
            </a:pPr>
            <a:r>
              <a:rPr lang="en-US" sz="2400" spc="-30" dirty="0" err="1">
                <a:latin typeface="Times New Roman" panose="02020603050405020304" pitchFamily="18" charset="0"/>
                <a:ea typeface="SimSun" panose="02010600030101010101" pitchFamily="2" charset="-122"/>
                <a:cs typeface="Times New Roman" panose="02020603050405020304" pitchFamily="18" charset="0"/>
              </a:rPr>
              <a:t>跳过读IO</a:t>
            </a:r>
            <a:endParaRPr lang="en-US" sz="2400" spc="-30" dirty="0">
              <a:latin typeface="Times New Roman" panose="02020603050405020304" pitchFamily="18" charset="0"/>
              <a:ea typeface="SimSun" panose="02010600030101010101" pitchFamily="2" charset="-122"/>
              <a:cs typeface="Times New Roman" panose="02020603050405020304" pitchFamily="18" charset="0"/>
            </a:endParaRPr>
          </a:p>
        </p:txBody>
      </p:sp>
      <p:grpSp>
        <p:nvGrpSpPr>
          <p:cNvPr id="31" name="object 31">
            <a:extLst>
              <a:ext uri="{FF2B5EF4-FFF2-40B4-BE49-F238E27FC236}">
                <a16:creationId xmlns:a16="http://schemas.microsoft.com/office/drawing/2014/main" id="{69E546F8-AE77-18A4-738C-C2D829343096}"/>
              </a:ext>
            </a:extLst>
          </p:cNvPr>
          <p:cNvGrpSpPr/>
          <p:nvPr/>
        </p:nvGrpSpPr>
        <p:grpSpPr>
          <a:xfrm>
            <a:off x="6385160" y="3921303"/>
            <a:ext cx="4165600" cy="1607185"/>
            <a:chOff x="6770751" y="4369359"/>
            <a:chExt cx="4165600" cy="1607185"/>
          </a:xfrm>
        </p:grpSpPr>
        <p:sp>
          <p:nvSpPr>
            <p:cNvPr id="32" name="object 32">
              <a:extLst>
                <a:ext uri="{FF2B5EF4-FFF2-40B4-BE49-F238E27FC236}">
                  <a16:creationId xmlns:a16="http://schemas.microsoft.com/office/drawing/2014/main" id="{72F21A48-7E60-69A9-0F3E-B9D347979B2A}"/>
                </a:ext>
              </a:extLst>
            </p:cNvPr>
            <p:cNvSpPr/>
            <p:nvPr/>
          </p:nvSpPr>
          <p:spPr>
            <a:xfrm>
              <a:off x="6783705" y="4419829"/>
              <a:ext cx="4139565" cy="407670"/>
            </a:xfrm>
            <a:custGeom>
              <a:avLst/>
              <a:gdLst/>
              <a:ahLst/>
              <a:cxnLst/>
              <a:rect l="l" t="t" r="r" b="b"/>
              <a:pathLst>
                <a:path w="4139565" h="407670">
                  <a:moveTo>
                    <a:pt x="0" y="0"/>
                  </a:moveTo>
                  <a:lnTo>
                    <a:pt x="4139145" y="407657"/>
                  </a:lnTo>
                </a:path>
              </a:pathLst>
            </a:custGeom>
            <a:ln w="25908">
              <a:solidFill>
                <a:srgbClr val="000000"/>
              </a:solidFill>
            </a:ln>
          </p:spPr>
          <p:txBody>
            <a:bodyPr wrap="square" lIns="0" tIns="0" rIns="0" bIns="0" rtlCol="0"/>
            <a:lstStyle/>
            <a:p>
              <a:endParaRPr/>
            </a:p>
          </p:txBody>
        </p:sp>
        <p:sp>
          <p:nvSpPr>
            <p:cNvPr id="33" name="object 33">
              <a:extLst>
                <a:ext uri="{FF2B5EF4-FFF2-40B4-BE49-F238E27FC236}">
                  <a16:creationId xmlns:a16="http://schemas.microsoft.com/office/drawing/2014/main" id="{6CC8EE3F-3ED8-5924-575D-16D550B201CA}"/>
                </a:ext>
              </a:extLst>
            </p:cNvPr>
            <p:cNvSpPr/>
            <p:nvPr/>
          </p:nvSpPr>
          <p:spPr>
            <a:xfrm>
              <a:off x="6783705" y="4382313"/>
              <a:ext cx="81915" cy="90805"/>
            </a:xfrm>
            <a:custGeom>
              <a:avLst/>
              <a:gdLst/>
              <a:ahLst/>
              <a:cxnLst/>
              <a:rect l="l" t="t" r="r" b="b"/>
              <a:pathLst>
                <a:path w="81915" h="90804">
                  <a:moveTo>
                    <a:pt x="72910" y="90246"/>
                  </a:moveTo>
                  <a:lnTo>
                    <a:pt x="0" y="37515"/>
                  </a:lnTo>
                  <a:lnTo>
                    <a:pt x="81800" y="0"/>
                  </a:lnTo>
                </a:path>
              </a:pathLst>
            </a:custGeom>
            <a:ln w="25908">
              <a:solidFill>
                <a:srgbClr val="000000"/>
              </a:solidFill>
            </a:ln>
          </p:spPr>
          <p:txBody>
            <a:bodyPr wrap="square" lIns="0" tIns="0" rIns="0" bIns="0" rtlCol="0"/>
            <a:lstStyle/>
            <a:p>
              <a:endParaRPr/>
            </a:p>
          </p:txBody>
        </p:sp>
        <p:sp>
          <p:nvSpPr>
            <p:cNvPr id="34" name="object 34">
              <a:extLst>
                <a:ext uri="{FF2B5EF4-FFF2-40B4-BE49-F238E27FC236}">
                  <a16:creationId xmlns:a16="http://schemas.microsoft.com/office/drawing/2014/main" id="{0572157B-F95D-9E2C-5DF4-1061033F3A52}"/>
                </a:ext>
              </a:extLst>
            </p:cNvPr>
            <p:cNvSpPr/>
            <p:nvPr/>
          </p:nvSpPr>
          <p:spPr>
            <a:xfrm>
              <a:off x="6783743" y="4827270"/>
              <a:ext cx="4139565" cy="339725"/>
            </a:xfrm>
            <a:custGeom>
              <a:avLst/>
              <a:gdLst/>
              <a:ahLst/>
              <a:cxnLst/>
              <a:rect l="l" t="t" r="r" b="b"/>
              <a:pathLst>
                <a:path w="4139565" h="339725">
                  <a:moveTo>
                    <a:pt x="0" y="339432"/>
                  </a:moveTo>
                  <a:lnTo>
                    <a:pt x="4139107" y="0"/>
                  </a:lnTo>
                </a:path>
              </a:pathLst>
            </a:custGeom>
            <a:ln w="25907">
              <a:solidFill>
                <a:srgbClr val="000000"/>
              </a:solidFill>
            </a:ln>
          </p:spPr>
          <p:txBody>
            <a:bodyPr wrap="square" lIns="0" tIns="0" rIns="0" bIns="0" rtlCol="0"/>
            <a:lstStyle/>
            <a:p>
              <a:endParaRPr/>
            </a:p>
          </p:txBody>
        </p:sp>
        <p:sp>
          <p:nvSpPr>
            <p:cNvPr id="35" name="object 35">
              <a:extLst>
                <a:ext uri="{FF2B5EF4-FFF2-40B4-BE49-F238E27FC236}">
                  <a16:creationId xmlns:a16="http://schemas.microsoft.com/office/drawing/2014/main" id="{71A91822-7860-48FE-83B9-199578F71F95}"/>
                </a:ext>
              </a:extLst>
            </p:cNvPr>
            <p:cNvSpPr/>
            <p:nvPr/>
          </p:nvSpPr>
          <p:spPr>
            <a:xfrm>
              <a:off x="6783743" y="5115166"/>
              <a:ext cx="81280" cy="90805"/>
            </a:xfrm>
            <a:custGeom>
              <a:avLst/>
              <a:gdLst/>
              <a:ahLst/>
              <a:cxnLst/>
              <a:rect l="l" t="t" r="r" b="b"/>
              <a:pathLst>
                <a:path w="81279" h="90804">
                  <a:moveTo>
                    <a:pt x="73761" y="0"/>
                  </a:moveTo>
                  <a:lnTo>
                    <a:pt x="0" y="51536"/>
                  </a:lnTo>
                  <a:lnTo>
                    <a:pt x="81165" y="90373"/>
                  </a:lnTo>
                </a:path>
              </a:pathLst>
            </a:custGeom>
            <a:ln w="25907">
              <a:solidFill>
                <a:srgbClr val="000000"/>
              </a:solidFill>
            </a:ln>
          </p:spPr>
          <p:txBody>
            <a:bodyPr wrap="square" lIns="0" tIns="0" rIns="0" bIns="0" rtlCol="0"/>
            <a:lstStyle/>
            <a:p>
              <a:endParaRPr/>
            </a:p>
          </p:txBody>
        </p:sp>
        <p:sp>
          <p:nvSpPr>
            <p:cNvPr id="36" name="object 36">
              <a:extLst>
                <a:ext uri="{FF2B5EF4-FFF2-40B4-BE49-F238E27FC236}">
                  <a16:creationId xmlns:a16="http://schemas.microsoft.com/office/drawing/2014/main" id="{50B9CE0B-081C-8395-B52E-B77639C019F2}"/>
                </a:ext>
              </a:extLst>
            </p:cNvPr>
            <p:cNvSpPr/>
            <p:nvPr/>
          </p:nvSpPr>
          <p:spPr>
            <a:xfrm>
              <a:off x="6955078" y="4827270"/>
              <a:ext cx="3968750" cy="1113790"/>
            </a:xfrm>
            <a:custGeom>
              <a:avLst/>
              <a:gdLst/>
              <a:ahLst/>
              <a:cxnLst/>
              <a:rect l="l" t="t" r="r" b="b"/>
              <a:pathLst>
                <a:path w="3968750" h="1113789">
                  <a:moveTo>
                    <a:pt x="0" y="1113282"/>
                  </a:moveTo>
                  <a:lnTo>
                    <a:pt x="3968292" y="0"/>
                  </a:lnTo>
                </a:path>
              </a:pathLst>
            </a:custGeom>
            <a:ln w="25908">
              <a:solidFill>
                <a:srgbClr val="000000"/>
              </a:solidFill>
            </a:ln>
          </p:spPr>
          <p:txBody>
            <a:bodyPr wrap="square" lIns="0" tIns="0" rIns="0" bIns="0" rtlCol="0"/>
            <a:lstStyle/>
            <a:p>
              <a:endParaRPr/>
            </a:p>
          </p:txBody>
        </p:sp>
        <p:sp>
          <p:nvSpPr>
            <p:cNvPr id="37" name="object 37">
              <a:extLst>
                <a:ext uri="{FF2B5EF4-FFF2-40B4-BE49-F238E27FC236}">
                  <a16:creationId xmlns:a16="http://schemas.microsoft.com/office/drawing/2014/main" id="{CB165FAA-3E2B-CE9D-F023-1B79A8EDAA95}"/>
                </a:ext>
              </a:extLst>
            </p:cNvPr>
            <p:cNvSpPr/>
            <p:nvPr/>
          </p:nvSpPr>
          <p:spPr>
            <a:xfrm>
              <a:off x="6955091" y="5875909"/>
              <a:ext cx="87630" cy="87630"/>
            </a:xfrm>
            <a:custGeom>
              <a:avLst/>
              <a:gdLst/>
              <a:ahLst/>
              <a:cxnLst/>
              <a:rect l="l" t="t" r="r" b="b"/>
              <a:pathLst>
                <a:path w="87629" h="87629">
                  <a:moveTo>
                    <a:pt x="62585" y="0"/>
                  </a:moveTo>
                  <a:lnTo>
                    <a:pt x="0" y="64642"/>
                  </a:lnTo>
                  <a:lnTo>
                    <a:pt x="87071" y="87312"/>
                  </a:lnTo>
                </a:path>
              </a:pathLst>
            </a:custGeom>
            <a:ln w="25908">
              <a:solidFill>
                <a:srgbClr val="000000"/>
              </a:solidFill>
            </a:ln>
          </p:spPr>
          <p:txBody>
            <a:bodyPr wrap="square" lIns="0" tIns="0" rIns="0" bIns="0" rtlCol="0"/>
            <a:lstStyle/>
            <a:p>
              <a:endParaRPr/>
            </a:p>
          </p:txBody>
        </p:sp>
      </p:grpSp>
    </p:spTree>
    <p:extLst>
      <p:ext uri="{BB962C8B-B14F-4D97-AF65-F5344CB8AC3E}">
        <p14:creationId xmlns:p14="http://schemas.microsoft.com/office/powerpoint/2010/main" val="28898745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365125"/>
            <a:ext cx="10515600" cy="1325563"/>
          </a:xfrm>
        </p:spPr>
        <p:txBody>
          <a:bodyPr/>
          <a:lstStyle/>
          <a:p>
            <a:r>
              <a:rPr lang="en-US" altLang="zh-CN" dirty="0"/>
              <a:t>Delete</a:t>
            </a:r>
            <a:r>
              <a:rPr lang="zh-CN" altLang="en-US" dirty="0"/>
              <a:t> </a:t>
            </a:r>
            <a:r>
              <a:rPr lang="en-US" altLang="zh-CN" dirty="0"/>
              <a:t>Penalty</a:t>
            </a:r>
            <a:endParaRPr lang="zh-CN" altLang="en-US" dirty="0"/>
          </a:p>
        </p:txBody>
      </p:sp>
      <p:sp>
        <p:nvSpPr>
          <p:cNvPr id="50" name="object 3">
            <a:extLst>
              <a:ext uri="{FF2B5EF4-FFF2-40B4-BE49-F238E27FC236}">
                <a16:creationId xmlns:a16="http://schemas.microsoft.com/office/drawing/2014/main" id="{2351F8EF-C954-7C46-F99C-2F5134A2F8FF}"/>
              </a:ext>
            </a:extLst>
          </p:cNvPr>
          <p:cNvSpPr/>
          <p:nvPr/>
        </p:nvSpPr>
        <p:spPr>
          <a:xfrm>
            <a:off x="1593056" y="2591005"/>
            <a:ext cx="1752600" cy="2190115"/>
          </a:xfrm>
          <a:custGeom>
            <a:avLst/>
            <a:gdLst/>
            <a:ahLst/>
            <a:cxnLst/>
            <a:rect l="l" t="t" r="r" b="b"/>
            <a:pathLst>
              <a:path w="1752600" h="2190115">
                <a:moveTo>
                  <a:pt x="1752599" y="0"/>
                </a:moveTo>
                <a:lnTo>
                  <a:pt x="0" y="0"/>
                </a:lnTo>
                <a:lnTo>
                  <a:pt x="0" y="2189988"/>
                </a:lnTo>
                <a:lnTo>
                  <a:pt x="1752599" y="2189988"/>
                </a:lnTo>
                <a:lnTo>
                  <a:pt x="1752599" y="0"/>
                </a:lnTo>
                <a:close/>
              </a:path>
            </a:pathLst>
          </a:custGeom>
          <a:solidFill>
            <a:srgbClr val="92A6C9"/>
          </a:solidFill>
        </p:spPr>
        <p:txBody>
          <a:bodyPr wrap="square" lIns="0" tIns="0" rIns="0" bIns="0" rtlCol="0"/>
          <a:lstStyle/>
          <a:p>
            <a:endParaRPr/>
          </a:p>
        </p:txBody>
      </p:sp>
      <p:sp>
        <p:nvSpPr>
          <p:cNvPr id="51" name="object 4">
            <a:extLst>
              <a:ext uri="{FF2B5EF4-FFF2-40B4-BE49-F238E27FC236}">
                <a16:creationId xmlns:a16="http://schemas.microsoft.com/office/drawing/2014/main" id="{2EA2FC47-1E62-63DF-93F8-FEDA22449E18}"/>
              </a:ext>
            </a:extLst>
          </p:cNvPr>
          <p:cNvSpPr txBox="1"/>
          <p:nvPr/>
        </p:nvSpPr>
        <p:spPr>
          <a:xfrm>
            <a:off x="2124590" y="2944471"/>
            <a:ext cx="688975" cy="1428750"/>
          </a:xfrm>
          <a:prstGeom prst="rect">
            <a:avLst/>
          </a:prstGeom>
        </p:spPr>
        <p:txBody>
          <a:bodyPr vert="horz" wrap="square" lIns="0" tIns="13335" rIns="0" bIns="0" rtlCol="0">
            <a:spAutoFit/>
          </a:bodyPr>
          <a:lstStyle/>
          <a:p>
            <a:pPr marL="12700">
              <a:lnSpc>
                <a:spcPts val="2280"/>
              </a:lnSpc>
              <a:spcBef>
                <a:spcPts val="105"/>
              </a:spcBef>
            </a:pPr>
            <a:r>
              <a:rPr sz="2000" spc="40" dirty="0">
                <a:latin typeface="Arial"/>
                <a:cs typeface="Arial"/>
              </a:rPr>
              <a:t>Pu</a:t>
            </a:r>
            <a:r>
              <a:rPr sz="2000" spc="10" dirty="0">
                <a:latin typeface="Arial"/>
                <a:cs typeface="Arial"/>
              </a:rPr>
              <a:t>t</a:t>
            </a:r>
            <a:r>
              <a:rPr sz="2000" spc="-120" dirty="0">
                <a:latin typeface="Arial"/>
                <a:cs typeface="Arial"/>
              </a:rPr>
              <a:t>(</a:t>
            </a:r>
            <a:r>
              <a:rPr sz="2000" spc="-110" dirty="0">
                <a:latin typeface="Arial"/>
                <a:cs typeface="Arial"/>
              </a:rPr>
              <a:t>1)</a:t>
            </a:r>
            <a:endParaRPr sz="2000">
              <a:latin typeface="Arial"/>
              <a:cs typeface="Arial"/>
            </a:endParaRPr>
          </a:p>
          <a:p>
            <a:pPr marL="12700">
              <a:lnSpc>
                <a:spcPts val="2160"/>
              </a:lnSpc>
            </a:pPr>
            <a:r>
              <a:rPr sz="2000" spc="40" dirty="0">
                <a:latin typeface="Arial"/>
                <a:cs typeface="Arial"/>
              </a:rPr>
              <a:t>Pu</a:t>
            </a:r>
            <a:r>
              <a:rPr sz="2000" spc="10" dirty="0">
                <a:latin typeface="Arial"/>
                <a:cs typeface="Arial"/>
              </a:rPr>
              <a:t>t</a:t>
            </a:r>
            <a:r>
              <a:rPr sz="2000" spc="-120" dirty="0">
                <a:latin typeface="Arial"/>
                <a:cs typeface="Arial"/>
              </a:rPr>
              <a:t>(</a:t>
            </a:r>
            <a:r>
              <a:rPr sz="2000" spc="-110" dirty="0">
                <a:latin typeface="Arial"/>
                <a:cs typeface="Arial"/>
              </a:rPr>
              <a:t>2)</a:t>
            </a:r>
            <a:endParaRPr sz="2000">
              <a:latin typeface="Arial"/>
              <a:cs typeface="Arial"/>
            </a:endParaRPr>
          </a:p>
          <a:p>
            <a:pPr marL="12700">
              <a:lnSpc>
                <a:spcPts val="2160"/>
              </a:lnSpc>
            </a:pPr>
            <a:r>
              <a:rPr sz="2000" spc="40" dirty="0">
                <a:latin typeface="Arial"/>
                <a:cs typeface="Arial"/>
              </a:rPr>
              <a:t>Pu</a:t>
            </a:r>
            <a:r>
              <a:rPr sz="2000" spc="10" dirty="0">
                <a:latin typeface="Arial"/>
                <a:cs typeface="Arial"/>
              </a:rPr>
              <a:t>t</a:t>
            </a:r>
            <a:r>
              <a:rPr sz="2000" spc="-120" dirty="0">
                <a:latin typeface="Arial"/>
                <a:cs typeface="Arial"/>
              </a:rPr>
              <a:t>(</a:t>
            </a:r>
            <a:r>
              <a:rPr sz="2000" spc="-110" dirty="0">
                <a:latin typeface="Arial"/>
                <a:cs typeface="Arial"/>
              </a:rPr>
              <a:t>3)</a:t>
            </a:r>
            <a:endParaRPr sz="2000">
              <a:latin typeface="Arial"/>
              <a:cs typeface="Arial"/>
            </a:endParaRPr>
          </a:p>
          <a:p>
            <a:pPr marL="12700">
              <a:lnSpc>
                <a:spcPts val="2160"/>
              </a:lnSpc>
            </a:pPr>
            <a:r>
              <a:rPr sz="2000" spc="40" dirty="0">
                <a:latin typeface="Arial"/>
                <a:cs typeface="Arial"/>
              </a:rPr>
              <a:t>Pu</a:t>
            </a:r>
            <a:r>
              <a:rPr sz="2000" spc="10" dirty="0">
                <a:latin typeface="Arial"/>
                <a:cs typeface="Arial"/>
              </a:rPr>
              <a:t>t</a:t>
            </a:r>
            <a:r>
              <a:rPr sz="2000" spc="-120" dirty="0">
                <a:latin typeface="Arial"/>
                <a:cs typeface="Arial"/>
              </a:rPr>
              <a:t>(</a:t>
            </a:r>
            <a:r>
              <a:rPr sz="2000" spc="-110" dirty="0">
                <a:latin typeface="Arial"/>
                <a:cs typeface="Arial"/>
              </a:rPr>
              <a:t>4)</a:t>
            </a:r>
            <a:endParaRPr sz="2000">
              <a:latin typeface="Arial"/>
              <a:cs typeface="Arial"/>
            </a:endParaRPr>
          </a:p>
          <a:p>
            <a:pPr marL="12700">
              <a:lnSpc>
                <a:spcPts val="2280"/>
              </a:lnSpc>
            </a:pPr>
            <a:r>
              <a:rPr sz="2000" spc="40" dirty="0">
                <a:latin typeface="Arial"/>
                <a:cs typeface="Arial"/>
              </a:rPr>
              <a:t>Pu</a:t>
            </a:r>
            <a:r>
              <a:rPr sz="2000" spc="10" dirty="0">
                <a:latin typeface="Arial"/>
                <a:cs typeface="Arial"/>
              </a:rPr>
              <a:t>t</a:t>
            </a:r>
            <a:r>
              <a:rPr sz="2000" spc="-120" dirty="0">
                <a:latin typeface="Arial"/>
                <a:cs typeface="Arial"/>
              </a:rPr>
              <a:t>(</a:t>
            </a:r>
            <a:r>
              <a:rPr sz="2000" spc="-110" dirty="0">
                <a:latin typeface="Arial"/>
                <a:cs typeface="Arial"/>
              </a:rPr>
              <a:t>5)</a:t>
            </a:r>
            <a:endParaRPr sz="2000">
              <a:latin typeface="Arial"/>
              <a:cs typeface="Arial"/>
            </a:endParaRPr>
          </a:p>
        </p:txBody>
      </p:sp>
      <p:sp>
        <p:nvSpPr>
          <p:cNvPr id="52" name="object 5">
            <a:extLst>
              <a:ext uri="{FF2B5EF4-FFF2-40B4-BE49-F238E27FC236}">
                <a16:creationId xmlns:a16="http://schemas.microsoft.com/office/drawing/2014/main" id="{B240950C-2BDA-BC97-6D9E-414FC868E790}"/>
              </a:ext>
            </a:extLst>
          </p:cNvPr>
          <p:cNvSpPr txBox="1"/>
          <p:nvPr/>
        </p:nvSpPr>
        <p:spPr>
          <a:xfrm>
            <a:off x="1214215" y="1742684"/>
            <a:ext cx="2555240" cy="605790"/>
          </a:xfrm>
          <a:prstGeom prst="rect">
            <a:avLst/>
          </a:prstGeom>
        </p:spPr>
        <p:txBody>
          <a:bodyPr vert="horz" wrap="square" lIns="0" tIns="13335" rIns="0" bIns="0" rtlCol="0">
            <a:spAutoFit/>
          </a:bodyPr>
          <a:lstStyle/>
          <a:p>
            <a:pPr marL="12700">
              <a:lnSpc>
                <a:spcPts val="2280"/>
              </a:lnSpc>
              <a:spcBef>
                <a:spcPts val="105"/>
              </a:spcBef>
            </a:pPr>
            <a:r>
              <a:rPr sz="2000" spc="-180" dirty="0">
                <a:latin typeface="Arial"/>
                <a:cs typeface="Arial"/>
              </a:rPr>
              <a:t>INSERT </a:t>
            </a:r>
            <a:r>
              <a:rPr sz="2000" spc="-120" dirty="0">
                <a:latin typeface="Arial"/>
                <a:cs typeface="Arial"/>
              </a:rPr>
              <a:t>INTO</a:t>
            </a:r>
            <a:r>
              <a:rPr sz="2000" spc="-135" dirty="0">
                <a:latin typeface="Arial"/>
                <a:cs typeface="Arial"/>
              </a:rPr>
              <a:t> </a:t>
            </a:r>
            <a:r>
              <a:rPr sz="2000" spc="225" dirty="0">
                <a:latin typeface="Arial"/>
                <a:cs typeface="Arial"/>
              </a:rPr>
              <a:t>t</a:t>
            </a:r>
            <a:endParaRPr sz="2000">
              <a:latin typeface="Arial"/>
              <a:cs typeface="Arial"/>
            </a:endParaRPr>
          </a:p>
          <a:p>
            <a:pPr marL="12700">
              <a:lnSpc>
                <a:spcPts val="2280"/>
              </a:lnSpc>
            </a:pPr>
            <a:r>
              <a:rPr sz="2000" spc="-195" dirty="0">
                <a:latin typeface="Arial"/>
                <a:cs typeface="Arial"/>
              </a:rPr>
              <a:t>VALUES</a:t>
            </a:r>
            <a:r>
              <a:rPr sz="2000" spc="-220" dirty="0">
                <a:latin typeface="Arial"/>
                <a:cs typeface="Arial"/>
              </a:rPr>
              <a:t> </a:t>
            </a:r>
            <a:r>
              <a:rPr sz="2000" spc="-114" dirty="0">
                <a:latin typeface="Arial"/>
                <a:cs typeface="Arial"/>
              </a:rPr>
              <a:t>(1),(2),(3),(4),(5);</a:t>
            </a:r>
            <a:endParaRPr sz="2000">
              <a:latin typeface="Arial"/>
              <a:cs typeface="Arial"/>
            </a:endParaRPr>
          </a:p>
        </p:txBody>
      </p:sp>
      <p:sp>
        <p:nvSpPr>
          <p:cNvPr id="53" name="object 6">
            <a:extLst>
              <a:ext uri="{FF2B5EF4-FFF2-40B4-BE49-F238E27FC236}">
                <a16:creationId xmlns:a16="http://schemas.microsoft.com/office/drawing/2014/main" id="{0FDE3BBD-3EB2-ACA1-F88B-115BA902C2DE}"/>
              </a:ext>
            </a:extLst>
          </p:cNvPr>
          <p:cNvSpPr txBox="1"/>
          <p:nvPr/>
        </p:nvSpPr>
        <p:spPr>
          <a:xfrm>
            <a:off x="741649" y="5058983"/>
            <a:ext cx="9458325" cy="1159292"/>
          </a:xfrm>
          <a:prstGeom prst="rect">
            <a:avLst/>
          </a:prstGeom>
        </p:spPr>
        <p:txBody>
          <a:bodyPr vert="horz" wrap="square" lIns="0" tIns="12700" rIns="0" bIns="0" rtlCol="0">
            <a:spAutoFit/>
          </a:bodyPr>
          <a:lstStyle/>
          <a:p>
            <a:pPr marL="341629" indent="-228600" algn="just">
              <a:lnSpc>
                <a:spcPct val="90000"/>
              </a:lnSpc>
              <a:spcBef>
                <a:spcPts val="100"/>
              </a:spcBef>
              <a:buClr>
                <a:srgbClr val="415995"/>
              </a:buClr>
              <a:buSzPct val="62500"/>
              <a:buFont typeface="Arial" panose="020B0604020202020204" pitchFamily="34" charset="0"/>
              <a:buChar char="•"/>
              <a:tabLst>
                <a:tab pos="227329" algn="l"/>
                <a:tab pos="227965" algn="l"/>
              </a:tabLst>
            </a:pPr>
            <a:r>
              <a:rPr kumimoji="1" lang="en-US" sz="2000" dirty="0" err="1">
                <a:latin typeface="Times New Roman" panose="02020603050405020304" pitchFamily="18" charset="0"/>
                <a:cs typeface="Times New Roman" panose="02020603050405020304" pitchFamily="18" charset="0"/>
              </a:rPr>
              <a:t>删除操作会添加一个墓碑</a:t>
            </a:r>
            <a:r>
              <a:rPr kumimoji="1" lang="zh-CN" altLang="en-US" sz="2000" dirty="0">
                <a:latin typeface="Times New Roman" panose="02020603050405020304" pitchFamily="18" charset="0"/>
                <a:cs typeface="Times New Roman" panose="02020603050405020304" pitchFamily="18" charset="0"/>
              </a:rPr>
              <a:t>（</a:t>
            </a:r>
            <a:r>
              <a:rPr kumimoji="1" lang="en-US" altLang="zh-CN" sz="2000" dirty="0">
                <a:latin typeface="Times New Roman" panose="02020603050405020304" pitchFamily="18" charset="0"/>
                <a:cs typeface="Times New Roman" panose="02020603050405020304" pitchFamily="18" charset="0"/>
              </a:rPr>
              <a:t>tombstone</a:t>
            </a:r>
            <a:r>
              <a:rPr kumimoji="1" lang="zh-CN" altLang="en-US" sz="2000" dirty="0">
                <a:latin typeface="Times New Roman" panose="02020603050405020304" pitchFamily="18" charset="0"/>
                <a:cs typeface="Times New Roman" panose="02020603050405020304" pitchFamily="18" charset="0"/>
              </a:rPr>
              <a:t>）</a:t>
            </a:r>
            <a:endParaRPr kumimoji="1" lang="en-US" altLang="zh-CN" sz="2000" dirty="0">
              <a:latin typeface="Times New Roman" panose="02020603050405020304" pitchFamily="18" charset="0"/>
              <a:cs typeface="Times New Roman" panose="02020603050405020304" pitchFamily="18" charset="0"/>
            </a:endParaRPr>
          </a:p>
          <a:p>
            <a:pPr marL="798829" lvl="1" indent="-228600" algn="just">
              <a:lnSpc>
                <a:spcPct val="90000"/>
              </a:lnSpc>
              <a:spcBef>
                <a:spcPts val="100"/>
              </a:spcBef>
              <a:buClr>
                <a:srgbClr val="415995"/>
              </a:buClr>
              <a:buSzPct val="62500"/>
              <a:buFont typeface="Arial" panose="020B0604020202020204" pitchFamily="34" charset="0"/>
              <a:buChar char="•"/>
              <a:tabLst>
                <a:tab pos="227329" algn="l"/>
                <a:tab pos="227965" algn="l"/>
              </a:tabLst>
            </a:pPr>
            <a:r>
              <a:rPr kumimoji="1" lang="zh-CN" altLang="en-US" sz="2000" dirty="0">
                <a:latin typeface="Times New Roman" panose="02020603050405020304" pitchFamily="18" charset="0"/>
                <a:cs typeface="Times New Roman" panose="02020603050405020304" pitchFamily="18" charset="0"/>
              </a:rPr>
              <a:t>当读取的时候，会忽略掉所有的插入操作</a:t>
            </a:r>
            <a:endParaRPr kumimoji="1" lang="en-US" altLang="zh-CN" sz="2000" dirty="0">
              <a:latin typeface="Times New Roman" panose="02020603050405020304" pitchFamily="18" charset="0"/>
              <a:cs typeface="Times New Roman" panose="02020603050405020304" pitchFamily="18" charset="0"/>
            </a:endParaRPr>
          </a:p>
          <a:p>
            <a:pPr marL="341629" indent="-228600" algn="just">
              <a:lnSpc>
                <a:spcPct val="90000"/>
              </a:lnSpc>
              <a:spcBef>
                <a:spcPts val="100"/>
              </a:spcBef>
              <a:buClr>
                <a:srgbClr val="415995"/>
              </a:buClr>
              <a:buSzPct val="62500"/>
              <a:buFont typeface="Arial" panose="020B0604020202020204" pitchFamily="34" charset="0"/>
              <a:buChar char="•"/>
              <a:tabLst>
                <a:tab pos="227329" algn="l"/>
                <a:tab pos="227965" algn="l"/>
              </a:tabLst>
            </a:pPr>
            <a:r>
              <a:rPr kumimoji="1" lang="zh-CN" altLang="en-US" sz="2000" dirty="0">
                <a:latin typeface="Times New Roman" panose="02020603050405020304" pitchFamily="18" charset="0"/>
                <a:cs typeface="Times New Roman" panose="02020603050405020304" pitchFamily="18" charset="0"/>
              </a:rPr>
              <a:t>墓碑不会消失，除非触发最后一级的</a:t>
            </a:r>
            <a:r>
              <a:rPr kumimoji="1" lang="en-US" altLang="zh-CN" sz="2000" dirty="0">
                <a:latin typeface="Times New Roman" panose="02020603050405020304" pitchFamily="18" charset="0"/>
                <a:cs typeface="Times New Roman" panose="02020603050405020304" pitchFamily="18" charset="0"/>
              </a:rPr>
              <a:t>compaction</a:t>
            </a:r>
          </a:p>
          <a:p>
            <a:pPr marL="341629" indent="-228600" algn="just">
              <a:lnSpc>
                <a:spcPct val="90000"/>
              </a:lnSpc>
              <a:spcBef>
                <a:spcPts val="100"/>
              </a:spcBef>
              <a:buClr>
                <a:srgbClr val="415995"/>
              </a:buClr>
              <a:buSzPct val="62500"/>
              <a:buFont typeface="Arial" panose="020B0604020202020204" pitchFamily="34" charset="0"/>
              <a:buChar char="•"/>
              <a:tabLst>
                <a:tab pos="227329" algn="l"/>
                <a:tab pos="227965" algn="l"/>
              </a:tabLst>
            </a:pPr>
            <a:r>
              <a:rPr kumimoji="1" lang="en-US" sz="2000" dirty="0" err="1">
                <a:latin typeface="Times New Roman" panose="02020603050405020304" pitchFamily="18" charset="0"/>
                <a:cs typeface="Times New Roman" panose="02020603050405020304" pitchFamily="18" charset="0"/>
              </a:rPr>
              <a:t>一些读操作需要扫描大量的墓碑</a:t>
            </a:r>
            <a:endParaRPr kumimoji="1" lang="en-US" sz="2000" dirty="0">
              <a:latin typeface="Times New Roman" panose="02020603050405020304" pitchFamily="18" charset="0"/>
              <a:cs typeface="Times New Roman" panose="02020603050405020304" pitchFamily="18" charset="0"/>
            </a:endParaRPr>
          </a:p>
        </p:txBody>
      </p:sp>
      <p:sp>
        <p:nvSpPr>
          <p:cNvPr id="54" name="object 7">
            <a:extLst>
              <a:ext uri="{FF2B5EF4-FFF2-40B4-BE49-F238E27FC236}">
                <a16:creationId xmlns:a16="http://schemas.microsoft.com/office/drawing/2014/main" id="{924495DF-3BE8-798B-57F9-DB7ED686D6A5}"/>
              </a:ext>
            </a:extLst>
          </p:cNvPr>
          <p:cNvSpPr/>
          <p:nvPr/>
        </p:nvSpPr>
        <p:spPr>
          <a:xfrm>
            <a:off x="5412201" y="2566621"/>
            <a:ext cx="1603375" cy="2190115"/>
          </a:xfrm>
          <a:custGeom>
            <a:avLst/>
            <a:gdLst/>
            <a:ahLst/>
            <a:cxnLst/>
            <a:rect l="l" t="t" r="r" b="b"/>
            <a:pathLst>
              <a:path w="1603375" h="2190115">
                <a:moveTo>
                  <a:pt x="1603248" y="0"/>
                </a:moveTo>
                <a:lnTo>
                  <a:pt x="0" y="0"/>
                </a:lnTo>
                <a:lnTo>
                  <a:pt x="0" y="2189988"/>
                </a:lnTo>
                <a:lnTo>
                  <a:pt x="1603248" y="2189988"/>
                </a:lnTo>
                <a:lnTo>
                  <a:pt x="1603248" y="0"/>
                </a:lnTo>
                <a:close/>
              </a:path>
            </a:pathLst>
          </a:custGeom>
          <a:solidFill>
            <a:srgbClr val="92A6C9"/>
          </a:solidFill>
        </p:spPr>
        <p:txBody>
          <a:bodyPr wrap="square" lIns="0" tIns="0" rIns="0" bIns="0" rtlCol="0"/>
          <a:lstStyle/>
          <a:p>
            <a:endParaRPr/>
          </a:p>
        </p:txBody>
      </p:sp>
      <p:sp>
        <p:nvSpPr>
          <p:cNvPr id="55" name="object 8">
            <a:extLst>
              <a:ext uri="{FF2B5EF4-FFF2-40B4-BE49-F238E27FC236}">
                <a16:creationId xmlns:a16="http://schemas.microsoft.com/office/drawing/2014/main" id="{D8D94406-415F-40D0-404C-270010422EEF}"/>
              </a:ext>
            </a:extLst>
          </p:cNvPr>
          <p:cNvSpPr txBox="1"/>
          <p:nvPr/>
        </p:nvSpPr>
        <p:spPr>
          <a:xfrm>
            <a:off x="5693468" y="2920176"/>
            <a:ext cx="1040130" cy="1428750"/>
          </a:xfrm>
          <a:prstGeom prst="rect">
            <a:avLst/>
          </a:prstGeom>
        </p:spPr>
        <p:txBody>
          <a:bodyPr vert="horz" wrap="square" lIns="0" tIns="47625" rIns="0" bIns="0" rtlCol="0">
            <a:spAutoFit/>
          </a:bodyPr>
          <a:lstStyle/>
          <a:p>
            <a:pPr marL="12700" marR="5080" algn="ctr">
              <a:lnSpc>
                <a:spcPts val="2160"/>
              </a:lnSpc>
              <a:spcBef>
                <a:spcPts val="375"/>
              </a:spcBef>
            </a:pPr>
            <a:r>
              <a:rPr sz="2000" spc="-85" dirty="0">
                <a:latin typeface="Arial"/>
                <a:cs typeface="Arial"/>
              </a:rPr>
              <a:t>D</a:t>
            </a:r>
            <a:r>
              <a:rPr sz="2000" spc="45" dirty="0">
                <a:latin typeface="Arial"/>
                <a:cs typeface="Arial"/>
              </a:rPr>
              <a:t>e</a:t>
            </a:r>
            <a:r>
              <a:rPr sz="2000" spc="10" dirty="0">
                <a:latin typeface="Arial"/>
                <a:cs typeface="Arial"/>
              </a:rPr>
              <a:t>l</a:t>
            </a:r>
            <a:r>
              <a:rPr sz="2000" spc="110" dirty="0">
                <a:latin typeface="Arial"/>
                <a:cs typeface="Arial"/>
              </a:rPr>
              <a:t>e</a:t>
            </a:r>
            <a:r>
              <a:rPr sz="2000" spc="50" dirty="0">
                <a:latin typeface="Arial"/>
                <a:cs typeface="Arial"/>
              </a:rPr>
              <a:t>t</a:t>
            </a:r>
            <a:r>
              <a:rPr sz="2000" spc="-90" dirty="0">
                <a:latin typeface="Arial"/>
                <a:cs typeface="Arial"/>
              </a:rPr>
              <a:t>e(</a:t>
            </a:r>
            <a:r>
              <a:rPr sz="2000" spc="-110" dirty="0">
                <a:latin typeface="Arial"/>
                <a:cs typeface="Arial"/>
              </a:rPr>
              <a:t>1)  </a:t>
            </a:r>
            <a:r>
              <a:rPr sz="2000" spc="-85" dirty="0">
                <a:latin typeface="Arial"/>
                <a:cs typeface="Arial"/>
              </a:rPr>
              <a:t>D</a:t>
            </a:r>
            <a:r>
              <a:rPr sz="2000" spc="45" dirty="0">
                <a:latin typeface="Arial"/>
                <a:cs typeface="Arial"/>
              </a:rPr>
              <a:t>e</a:t>
            </a:r>
            <a:r>
              <a:rPr sz="2000" spc="10" dirty="0">
                <a:latin typeface="Arial"/>
                <a:cs typeface="Arial"/>
              </a:rPr>
              <a:t>l</a:t>
            </a:r>
            <a:r>
              <a:rPr sz="2000" spc="110" dirty="0">
                <a:latin typeface="Arial"/>
                <a:cs typeface="Arial"/>
              </a:rPr>
              <a:t>e</a:t>
            </a:r>
            <a:r>
              <a:rPr sz="2000" spc="50" dirty="0">
                <a:latin typeface="Arial"/>
                <a:cs typeface="Arial"/>
              </a:rPr>
              <a:t>t</a:t>
            </a:r>
            <a:r>
              <a:rPr sz="2000" spc="-90" dirty="0">
                <a:latin typeface="Arial"/>
                <a:cs typeface="Arial"/>
              </a:rPr>
              <a:t>e(</a:t>
            </a:r>
            <a:r>
              <a:rPr sz="2000" spc="-110" dirty="0">
                <a:latin typeface="Arial"/>
                <a:cs typeface="Arial"/>
              </a:rPr>
              <a:t>2)  </a:t>
            </a:r>
            <a:r>
              <a:rPr sz="2000" spc="-85" dirty="0">
                <a:latin typeface="Arial"/>
                <a:cs typeface="Arial"/>
              </a:rPr>
              <a:t>D</a:t>
            </a:r>
            <a:r>
              <a:rPr sz="2000" spc="45" dirty="0">
                <a:latin typeface="Arial"/>
                <a:cs typeface="Arial"/>
              </a:rPr>
              <a:t>e</a:t>
            </a:r>
            <a:r>
              <a:rPr sz="2000" spc="10" dirty="0">
                <a:latin typeface="Arial"/>
                <a:cs typeface="Arial"/>
              </a:rPr>
              <a:t>l</a:t>
            </a:r>
            <a:r>
              <a:rPr sz="2000" spc="110" dirty="0">
                <a:latin typeface="Arial"/>
                <a:cs typeface="Arial"/>
              </a:rPr>
              <a:t>e</a:t>
            </a:r>
            <a:r>
              <a:rPr sz="2000" spc="50" dirty="0">
                <a:latin typeface="Arial"/>
                <a:cs typeface="Arial"/>
              </a:rPr>
              <a:t>t</a:t>
            </a:r>
            <a:r>
              <a:rPr sz="2000" spc="-90" dirty="0">
                <a:latin typeface="Arial"/>
                <a:cs typeface="Arial"/>
              </a:rPr>
              <a:t>e(</a:t>
            </a:r>
            <a:r>
              <a:rPr sz="2000" spc="-110" dirty="0">
                <a:latin typeface="Arial"/>
                <a:cs typeface="Arial"/>
              </a:rPr>
              <a:t>3)  </a:t>
            </a:r>
            <a:r>
              <a:rPr sz="2000" spc="-85" dirty="0">
                <a:latin typeface="Arial"/>
                <a:cs typeface="Arial"/>
              </a:rPr>
              <a:t>D</a:t>
            </a:r>
            <a:r>
              <a:rPr sz="2000" spc="45" dirty="0">
                <a:latin typeface="Arial"/>
                <a:cs typeface="Arial"/>
              </a:rPr>
              <a:t>e</a:t>
            </a:r>
            <a:r>
              <a:rPr sz="2000" spc="10" dirty="0">
                <a:latin typeface="Arial"/>
                <a:cs typeface="Arial"/>
              </a:rPr>
              <a:t>l</a:t>
            </a:r>
            <a:r>
              <a:rPr sz="2000" spc="110" dirty="0">
                <a:latin typeface="Arial"/>
                <a:cs typeface="Arial"/>
              </a:rPr>
              <a:t>e</a:t>
            </a:r>
            <a:r>
              <a:rPr sz="2000" spc="50" dirty="0">
                <a:latin typeface="Arial"/>
                <a:cs typeface="Arial"/>
              </a:rPr>
              <a:t>t</a:t>
            </a:r>
            <a:r>
              <a:rPr sz="2000" spc="-90" dirty="0">
                <a:latin typeface="Arial"/>
                <a:cs typeface="Arial"/>
              </a:rPr>
              <a:t>e(</a:t>
            </a:r>
            <a:r>
              <a:rPr sz="2000" spc="-110" dirty="0">
                <a:latin typeface="Arial"/>
                <a:cs typeface="Arial"/>
              </a:rPr>
              <a:t>4)  </a:t>
            </a:r>
            <a:r>
              <a:rPr sz="2000" spc="-40" dirty="0">
                <a:latin typeface="Arial"/>
                <a:cs typeface="Arial"/>
              </a:rPr>
              <a:t>Put(5)</a:t>
            </a:r>
            <a:endParaRPr sz="2000">
              <a:latin typeface="Arial"/>
              <a:cs typeface="Arial"/>
            </a:endParaRPr>
          </a:p>
        </p:txBody>
      </p:sp>
      <p:sp>
        <p:nvSpPr>
          <p:cNvPr id="56" name="object 9">
            <a:extLst>
              <a:ext uri="{FF2B5EF4-FFF2-40B4-BE49-F238E27FC236}">
                <a16:creationId xmlns:a16="http://schemas.microsoft.com/office/drawing/2014/main" id="{C353C45A-B378-3B6C-267B-5CF212528A7F}"/>
              </a:ext>
            </a:extLst>
          </p:cNvPr>
          <p:cNvSpPr txBox="1"/>
          <p:nvPr/>
        </p:nvSpPr>
        <p:spPr>
          <a:xfrm>
            <a:off x="4804725" y="1742822"/>
            <a:ext cx="2626995" cy="605790"/>
          </a:xfrm>
          <a:prstGeom prst="rect">
            <a:avLst/>
          </a:prstGeom>
        </p:spPr>
        <p:txBody>
          <a:bodyPr vert="horz" wrap="square" lIns="0" tIns="13335" rIns="0" bIns="0" rtlCol="0">
            <a:spAutoFit/>
          </a:bodyPr>
          <a:lstStyle/>
          <a:p>
            <a:pPr marL="12700">
              <a:lnSpc>
                <a:spcPts val="2280"/>
              </a:lnSpc>
              <a:spcBef>
                <a:spcPts val="105"/>
              </a:spcBef>
            </a:pPr>
            <a:r>
              <a:rPr sz="2000" spc="-195" dirty="0">
                <a:latin typeface="Arial"/>
                <a:cs typeface="Arial"/>
              </a:rPr>
              <a:t>DELETE </a:t>
            </a:r>
            <a:r>
              <a:rPr sz="2000" spc="-150" dirty="0">
                <a:latin typeface="Arial"/>
                <a:cs typeface="Arial"/>
              </a:rPr>
              <a:t>FROM </a:t>
            </a:r>
            <a:r>
              <a:rPr sz="2000" spc="225" dirty="0">
                <a:latin typeface="Arial"/>
                <a:cs typeface="Arial"/>
              </a:rPr>
              <a:t>t</a:t>
            </a:r>
            <a:r>
              <a:rPr sz="2000" spc="-195" dirty="0">
                <a:latin typeface="Arial"/>
                <a:cs typeface="Arial"/>
              </a:rPr>
              <a:t> </a:t>
            </a:r>
            <a:r>
              <a:rPr sz="2000" spc="-180" dirty="0">
                <a:latin typeface="Arial"/>
                <a:cs typeface="Arial"/>
              </a:rPr>
              <a:t>WHERE</a:t>
            </a:r>
            <a:endParaRPr sz="2000">
              <a:latin typeface="Arial"/>
              <a:cs typeface="Arial"/>
            </a:endParaRPr>
          </a:p>
          <a:p>
            <a:pPr marL="12700">
              <a:lnSpc>
                <a:spcPts val="2280"/>
              </a:lnSpc>
            </a:pPr>
            <a:r>
              <a:rPr sz="2000" spc="80" dirty="0">
                <a:latin typeface="Arial"/>
                <a:cs typeface="Arial"/>
              </a:rPr>
              <a:t>id </a:t>
            </a:r>
            <a:r>
              <a:rPr sz="2000" spc="-280" dirty="0">
                <a:latin typeface="Arial"/>
                <a:cs typeface="Arial"/>
              </a:rPr>
              <a:t>&lt;=</a:t>
            </a:r>
            <a:r>
              <a:rPr sz="2000" spc="-390" dirty="0">
                <a:latin typeface="Arial"/>
                <a:cs typeface="Arial"/>
              </a:rPr>
              <a:t> </a:t>
            </a:r>
            <a:r>
              <a:rPr sz="2000" spc="-105" dirty="0">
                <a:latin typeface="Arial"/>
                <a:cs typeface="Arial"/>
              </a:rPr>
              <a:t>4;</a:t>
            </a:r>
            <a:endParaRPr sz="2000">
              <a:latin typeface="Arial"/>
              <a:cs typeface="Arial"/>
            </a:endParaRPr>
          </a:p>
        </p:txBody>
      </p:sp>
      <p:sp>
        <p:nvSpPr>
          <p:cNvPr id="57" name="object 10">
            <a:extLst>
              <a:ext uri="{FF2B5EF4-FFF2-40B4-BE49-F238E27FC236}">
                <a16:creationId xmlns:a16="http://schemas.microsoft.com/office/drawing/2014/main" id="{64743F0D-6F6A-0BA6-D588-C24987234B0D}"/>
              </a:ext>
            </a:extLst>
          </p:cNvPr>
          <p:cNvSpPr/>
          <p:nvPr/>
        </p:nvSpPr>
        <p:spPr>
          <a:xfrm>
            <a:off x="4031457" y="3200605"/>
            <a:ext cx="742315" cy="685800"/>
          </a:xfrm>
          <a:custGeom>
            <a:avLst/>
            <a:gdLst/>
            <a:ahLst/>
            <a:cxnLst/>
            <a:rect l="l" t="t" r="r" b="b"/>
            <a:pathLst>
              <a:path w="742314" h="685800">
                <a:moveTo>
                  <a:pt x="399288" y="0"/>
                </a:moveTo>
                <a:lnTo>
                  <a:pt x="399288" y="171450"/>
                </a:lnTo>
                <a:lnTo>
                  <a:pt x="0" y="171450"/>
                </a:lnTo>
                <a:lnTo>
                  <a:pt x="0" y="514350"/>
                </a:lnTo>
                <a:lnTo>
                  <a:pt x="399288" y="514350"/>
                </a:lnTo>
                <a:lnTo>
                  <a:pt x="399288" y="685800"/>
                </a:lnTo>
                <a:lnTo>
                  <a:pt x="742188" y="342900"/>
                </a:lnTo>
                <a:lnTo>
                  <a:pt x="399288" y="0"/>
                </a:lnTo>
                <a:close/>
              </a:path>
            </a:pathLst>
          </a:custGeom>
          <a:solidFill>
            <a:srgbClr val="F0C423"/>
          </a:solidFill>
        </p:spPr>
        <p:txBody>
          <a:bodyPr wrap="square" lIns="0" tIns="0" rIns="0" bIns="0" rtlCol="0"/>
          <a:lstStyle/>
          <a:p>
            <a:endParaRPr/>
          </a:p>
        </p:txBody>
      </p:sp>
      <p:sp>
        <p:nvSpPr>
          <p:cNvPr id="58" name="object 11">
            <a:extLst>
              <a:ext uri="{FF2B5EF4-FFF2-40B4-BE49-F238E27FC236}">
                <a16:creationId xmlns:a16="http://schemas.microsoft.com/office/drawing/2014/main" id="{7857BDA8-E7C7-1648-9524-A9990AD0B0CF}"/>
              </a:ext>
            </a:extLst>
          </p:cNvPr>
          <p:cNvSpPr/>
          <p:nvPr/>
        </p:nvSpPr>
        <p:spPr>
          <a:xfrm>
            <a:off x="7993856" y="3192985"/>
            <a:ext cx="742315" cy="685800"/>
          </a:xfrm>
          <a:custGeom>
            <a:avLst/>
            <a:gdLst/>
            <a:ahLst/>
            <a:cxnLst/>
            <a:rect l="l" t="t" r="r" b="b"/>
            <a:pathLst>
              <a:path w="742315" h="685800">
                <a:moveTo>
                  <a:pt x="399288" y="0"/>
                </a:moveTo>
                <a:lnTo>
                  <a:pt x="399288" y="171450"/>
                </a:lnTo>
                <a:lnTo>
                  <a:pt x="0" y="171450"/>
                </a:lnTo>
                <a:lnTo>
                  <a:pt x="0" y="514350"/>
                </a:lnTo>
                <a:lnTo>
                  <a:pt x="399288" y="514350"/>
                </a:lnTo>
                <a:lnTo>
                  <a:pt x="399288" y="685800"/>
                </a:lnTo>
                <a:lnTo>
                  <a:pt x="742188" y="342900"/>
                </a:lnTo>
                <a:lnTo>
                  <a:pt x="399288" y="0"/>
                </a:lnTo>
                <a:close/>
              </a:path>
            </a:pathLst>
          </a:custGeom>
          <a:solidFill>
            <a:srgbClr val="F0C423"/>
          </a:solidFill>
        </p:spPr>
        <p:txBody>
          <a:bodyPr wrap="square" lIns="0" tIns="0" rIns="0" bIns="0" rtlCol="0"/>
          <a:lstStyle/>
          <a:p>
            <a:endParaRPr/>
          </a:p>
        </p:txBody>
      </p:sp>
      <p:sp>
        <p:nvSpPr>
          <p:cNvPr id="59" name="object 12">
            <a:extLst>
              <a:ext uri="{FF2B5EF4-FFF2-40B4-BE49-F238E27FC236}">
                <a16:creationId xmlns:a16="http://schemas.microsoft.com/office/drawing/2014/main" id="{329CF451-E419-3B44-E9EB-DA3ACA733B51}"/>
              </a:ext>
            </a:extLst>
          </p:cNvPr>
          <p:cNvSpPr/>
          <p:nvPr/>
        </p:nvSpPr>
        <p:spPr>
          <a:xfrm>
            <a:off x="9360884" y="2591005"/>
            <a:ext cx="1605280" cy="2190115"/>
          </a:xfrm>
          <a:custGeom>
            <a:avLst/>
            <a:gdLst/>
            <a:ahLst/>
            <a:cxnLst/>
            <a:rect l="l" t="t" r="r" b="b"/>
            <a:pathLst>
              <a:path w="1605279" h="2190115">
                <a:moveTo>
                  <a:pt x="1604772" y="0"/>
                </a:moveTo>
                <a:lnTo>
                  <a:pt x="0" y="0"/>
                </a:lnTo>
                <a:lnTo>
                  <a:pt x="0" y="2189988"/>
                </a:lnTo>
                <a:lnTo>
                  <a:pt x="1604772" y="2189988"/>
                </a:lnTo>
                <a:lnTo>
                  <a:pt x="1604772" y="0"/>
                </a:lnTo>
                <a:close/>
              </a:path>
            </a:pathLst>
          </a:custGeom>
          <a:solidFill>
            <a:srgbClr val="92A6C9"/>
          </a:solidFill>
        </p:spPr>
        <p:txBody>
          <a:bodyPr wrap="square" lIns="0" tIns="0" rIns="0" bIns="0" rtlCol="0"/>
          <a:lstStyle/>
          <a:p>
            <a:endParaRPr/>
          </a:p>
        </p:txBody>
      </p:sp>
      <p:sp>
        <p:nvSpPr>
          <p:cNvPr id="60" name="object 13">
            <a:extLst>
              <a:ext uri="{FF2B5EF4-FFF2-40B4-BE49-F238E27FC236}">
                <a16:creationId xmlns:a16="http://schemas.microsoft.com/office/drawing/2014/main" id="{41247410-4504-0A1B-3DF3-890D04138F2F}"/>
              </a:ext>
            </a:extLst>
          </p:cNvPr>
          <p:cNvSpPr txBox="1"/>
          <p:nvPr/>
        </p:nvSpPr>
        <p:spPr>
          <a:xfrm>
            <a:off x="9642469" y="2944471"/>
            <a:ext cx="1040130" cy="1428750"/>
          </a:xfrm>
          <a:prstGeom prst="rect">
            <a:avLst/>
          </a:prstGeom>
        </p:spPr>
        <p:txBody>
          <a:bodyPr vert="horz" wrap="square" lIns="0" tIns="47625" rIns="0" bIns="0" rtlCol="0">
            <a:spAutoFit/>
          </a:bodyPr>
          <a:lstStyle/>
          <a:p>
            <a:pPr marL="12700" marR="5080" algn="ctr">
              <a:lnSpc>
                <a:spcPts val="2160"/>
              </a:lnSpc>
              <a:spcBef>
                <a:spcPts val="375"/>
              </a:spcBef>
            </a:pPr>
            <a:r>
              <a:rPr sz="2000" spc="-85" dirty="0">
                <a:latin typeface="Arial"/>
                <a:cs typeface="Arial"/>
              </a:rPr>
              <a:t>D</a:t>
            </a:r>
            <a:r>
              <a:rPr sz="2000" spc="45" dirty="0">
                <a:latin typeface="Arial"/>
                <a:cs typeface="Arial"/>
              </a:rPr>
              <a:t>e</a:t>
            </a:r>
            <a:r>
              <a:rPr sz="2000" spc="10" dirty="0">
                <a:latin typeface="Arial"/>
                <a:cs typeface="Arial"/>
              </a:rPr>
              <a:t>l</a:t>
            </a:r>
            <a:r>
              <a:rPr sz="2000" spc="110" dirty="0">
                <a:latin typeface="Arial"/>
                <a:cs typeface="Arial"/>
              </a:rPr>
              <a:t>e</a:t>
            </a:r>
            <a:r>
              <a:rPr sz="2000" spc="50" dirty="0">
                <a:latin typeface="Arial"/>
                <a:cs typeface="Arial"/>
              </a:rPr>
              <a:t>t</a:t>
            </a:r>
            <a:r>
              <a:rPr sz="2000" spc="-90" dirty="0">
                <a:latin typeface="Arial"/>
                <a:cs typeface="Arial"/>
              </a:rPr>
              <a:t>e(</a:t>
            </a:r>
            <a:r>
              <a:rPr sz="2000" spc="-110" dirty="0">
                <a:latin typeface="Arial"/>
                <a:cs typeface="Arial"/>
              </a:rPr>
              <a:t>1)  </a:t>
            </a:r>
            <a:r>
              <a:rPr sz="2000" spc="-85" dirty="0">
                <a:latin typeface="Arial"/>
                <a:cs typeface="Arial"/>
              </a:rPr>
              <a:t>D</a:t>
            </a:r>
            <a:r>
              <a:rPr sz="2000" spc="45" dirty="0">
                <a:latin typeface="Arial"/>
                <a:cs typeface="Arial"/>
              </a:rPr>
              <a:t>e</a:t>
            </a:r>
            <a:r>
              <a:rPr sz="2000" spc="10" dirty="0">
                <a:latin typeface="Arial"/>
                <a:cs typeface="Arial"/>
              </a:rPr>
              <a:t>l</a:t>
            </a:r>
            <a:r>
              <a:rPr sz="2000" spc="110" dirty="0">
                <a:latin typeface="Arial"/>
                <a:cs typeface="Arial"/>
              </a:rPr>
              <a:t>e</a:t>
            </a:r>
            <a:r>
              <a:rPr sz="2000" spc="50" dirty="0">
                <a:latin typeface="Arial"/>
                <a:cs typeface="Arial"/>
              </a:rPr>
              <a:t>t</a:t>
            </a:r>
            <a:r>
              <a:rPr sz="2000" spc="-90" dirty="0">
                <a:latin typeface="Arial"/>
                <a:cs typeface="Arial"/>
              </a:rPr>
              <a:t>e(</a:t>
            </a:r>
            <a:r>
              <a:rPr sz="2000" spc="-110" dirty="0">
                <a:latin typeface="Arial"/>
                <a:cs typeface="Arial"/>
              </a:rPr>
              <a:t>2)  </a:t>
            </a:r>
            <a:r>
              <a:rPr sz="2000" spc="-85" dirty="0">
                <a:latin typeface="Arial"/>
                <a:cs typeface="Arial"/>
              </a:rPr>
              <a:t>D</a:t>
            </a:r>
            <a:r>
              <a:rPr sz="2000" spc="45" dirty="0">
                <a:latin typeface="Arial"/>
                <a:cs typeface="Arial"/>
              </a:rPr>
              <a:t>e</a:t>
            </a:r>
            <a:r>
              <a:rPr sz="2000" spc="10" dirty="0">
                <a:latin typeface="Arial"/>
                <a:cs typeface="Arial"/>
              </a:rPr>
              <a:t>l</a:t>
            </a:r>
            <a:r>
              <a:rPr sz="2000" spc="110" dirty="0">
                <a:latin typeface="Arial"/>
                <a:cs typeface="Arial"/>
              </a:rPr>
              <a:t>e</a:t>
            </a:r>
            <a:r>
              <a:rPr sz="2000" spc="50" dirty="0">
                <a:latin typeface="Arial"/>
                <a:cs typeface="Arial"/>
              </a:rPr>
              <a:t>t</a:t>
            </a:r>
            <a:r>
              <a:rPr sz="2000" spc="-90" dirty="0">
                <a:latin typeface="Arial"/>
                <a:cs typeface="Arial"/>
              </a:rPr>
              <a:t>e(</a:t>
            </a:r>
            <a:r>
              <a:rPr sz="2000" spc="-110" dirty="0">
                <a:latin typeface="Arial"/>
                <a:cs typeface="Arial"/>
              </a:rPr>
              <a:t>3)  </a:t>
            </a:r>
            <a:r>
              <a:rPr sz="2000" spc="-85" dirty="0">
                <a:latin typeface="Arial"/>
                <a:cs typeface="Arial"/>
              </a:rPr>
              <a:t>D</a:t>
            </a:r>
            <a:r>
              <a:rPr sz="2000" spc="45" dirty="0">
                <a:latin typeface="Arial"/>
                <a:cs typeface="Arial"/>
              </a:rPr>
              <a:t>e</a:t>
            </a:r>
            <a:r>
              <a:rPr sz="2000" spc="10" dirty="0">
                <a:latin typeface="Arial"/>
                <a:cs typeface="Arial"/>
              </a:rPr>
              <a:t>l</a:t>
            </a:r>
            <a:r>
              <a:rPr sz="2000" spc="110" dirty="0">
                <a:latin typeface="Arial"/>
                <a:cs typeface="Arial"/>
              </a:rPr>
              <a:t>e</a:t>
            </a:r>
            <a:r>
              <a:rPr sz="2000" spc="50" dirty="0">
                <a:latin typeface="Arial"/>
                <a:cs typeface="Arial"/>
              </a:rPr>
              <a:t>t</a:t>
            </a:r>
            <a:r>
              <a:rPr sz="2000" spc="-90" dirty="0">
                <a:latin typeface="Arial"/>
                <a:cs typeface="Arial"/>
              </a:rPr>
              <a:t>e(</a:t>
            </a:r>
            <a:r>
              <a:rPr sz="2000" spc="-110" dirty="0">
                <a:latin typeface="Arial"/>
                <a:cs typeface="Arial"/>
              </a:rPr>
              <a:t>4)  </a:t>
            </a:r>
            <a:r>
              <a:rPr sz="2000" spc="-40" dirty="0">
                <a:latin typeface="Arial"/>
                <a:cs typeface="Arial"/>
              </a:rPr>
              <a:t>Put(5)</a:t>
            </a:r>
            <a:endParaRPr sz="2000">
              <a:latin typeface="Arial"/>
              <a:cs typeface="Arial"/>
            </a:endParaRPr>
          </a:p>
        </p:txBody>
      </p:sp>
      <p:sp>
        <p:nvSpPr>
          <p:cNvPr id="61" name="object 14">
            <a:extLst>
              <a:ext uri="{FF2B5EF4-FFF2-40B4-BE49-F238E27FC236}">
                <a16:creationId xmlns:a16="http://schemas.microsoft.com/office/drawing/2014/main" id="{1979441F-182B-270D-0914-554C91255477}"/>
              </a:ext>
            </a:extLst>
          </p:cNvPr>
          <p:cNvSpPr txBox="1"/>
          <p:nvPr/>
        </p:nvSpPr>
        <p:spPr>
          <a:xfrm>
            <a:off x="8910289" y="1977341"/>
            <a:ext cx="2568575" cy="299720"/>
          </a:xfrm>
          <a:prstGeom prst="rect">
            <a:avLst/>
          </a:prstGeom>
        </p:spPr>
        <p:txBody>
          <a:bodyPr vert="horz" wrap="square" lIns="0" tIns="12700" rIns="0" bIns="0" rtlCol="0">
            <a:spAutoFit/>
          </a:bodyPr>
          <a:lstStyle/>
          <a:p>
            <a:pPr marL="12700">
              <a:lnSpc>
                <a:spcPct val="100000"/>
              </a:lnSpc>
              <a:spcBef>
                <a:spcPts val="100"/>
              </a:spcBef>
            </a:pPr>
            <a:r>
              <a:rPr sz="1800" spc="-215" dirty="0">
                <a:latin typeface="Arial"/>
                <a:cs typeface="Arial"/>
              </a:rPr>
              <a:t>SELECT </a:t>
            </a:r>
            <a:r>
              <a:rPr sz="1800" spc="-120" dirty="0">
                <a:latin typeface="Arial"/>
                <a:cs typeface="Arial"/>
              </a:rPr>
              <a:t>COUNT(*) </a:t>
            </a:r>
            <a:r>
              <a:rPr sz="1800" spc="-135" dirty="0">
                <a:latin typeface="Arial"/>
                <a:cs typeface="Arial"/>
              </a:rPr>
              <a:t>FROM</a:t>
            </a:r>
            <a:r>
              <a:rPr sz="1800" spc="-175" dirty="0">
                <a:latin typeface="Arial"/>
                <a:cs typeface="Arial"/>
              </a:rPr>
              <a:t> </a:t>
            </a:r>
            <a:r>
              <a:rPr sz="1800" spc="45" dirty="0">
                <a:latin typeface="Arial"/>
                <a:cs typeface="Arial"/>
              </a:rPr>
              <a:t>t;</a:t>
            </a:r>
            <a:endParaRPr sz="1800">
              <a:latin typeface="Arial"/>
              <a:cs typeface="Arial"/>
            </a:endParaRPr>
          </a:p>
        </p:txBody>
      </p:sp>
      <p:grpSp>
        <p:nvGrpSpPr>
          <p:cNvPr id="62" name="object 15">
            <a:extLst>
              <a:ext uri="{FF2B5EF4-FFF2-40B4-BE49-F238E27FC236}">
                <a16:creationId xmlns:a16="http://schemas.microsoft.com/office/drawing/2014/main" id="{C5302F15-2052-BF19-9E7A-77258EF9E8D8}"/>
              </a:ext>
            </a:extLst>
          </p:cNvPr>
          <p:cNvGrpSpPr/>
          <p:nvPr/>
        </p:nvGrpSpPr>
        <p:grpSpPr>
          <a:xfrm>
            <a:off x="10775156" y="2820367"/>
            <a:ext cx="78105" cy="1600200"/>
            <a:chOff x="10808207" y="3150870"/>
            <a:chExt cx="78105" cy="1600200"/>
          </a:xfrm>
        </p:grpSpPr>
        <p:sp>
          <p:nvSpPr>
            <p:cNvPr id="63" name="object 16">
              <a:extLst>
                <a:ext uri="{FF2B5EF4-FFF2-40B4-BE49-F238E27FC236}">
                  <a16:creationId xmlns:a16="http://schemas.microsoft.com/office/drawing/2014/main" id="{00BA6812-1D99-DAB8-73BB-D67A26C0025D}"/>
                </a:ext>
              </a:extLst>
            </p:cNvPr>
            <p:cNvSpPr/>
            <p:nvPr/>
          </p:nvSpPr>
          <p:spPr>
            <a:xfrm>
              <a:off x="10847069" y="3150870"/>
              <a:ext cx="0" cy="1535430"/>
            </a:xfrm>
            <a:custGeom>
              <a:avLst/>
              <a:gdLst/>
              <a:ahLst/>
              <a:cxnLst/>
              <a:rect l="l" t="t" r="r" b="b"/>
              <a:pathLst>
                <a:path h="1535429">
                  <a:moveTo>
                    <a:pt x="0" y="0"/>
                  </a:moveTo>
                  <a:lnTo>
                    <a:pt x="0" y="1535430"/>
                  </a:lnTo>
                </a:path>
              </a:pathLst>
            </a:custGeom>
            <a:ln w="25908">
              <a:solidFill>
                <a:srgbClr val="FF0000"/>
              </a:solidFill>
            </a:ln>
          </p:spPr>
          <p:txBody>
            <a:bodyPr wrap="square" lIns="0" tIns="0" rIns="0" bIns="0" rtlCol="0"/>
            <a:lstStyle/>
            <a:p>
              <a:endParaRPr/>
            </a:p>
          </p:txBody>
        </p:sp>
        <p:sp>
          <p:nvSpPr>
            <p:cNvPr id="64" name="object 17">
              <a:extLst>
                <a:ext uri="{FF2B5EF4-FFF2-40B4-BE49-F238E27FC236}">
                  <a16:creationId xmlns:a16="http://schemas.microsoft.com/office/drawing/2014/main" id="{E22E8730-87E3-3851-744F-A173A6197CFB}"/>
                </a:ext>
              </a:extLst>
            </p:cNvPr>
            <p:cNvSpPr/>
            <p:nvPr/>
          </p:nvSpPr>
          <p:spPr>
            <a:xfrm>
              <a:off x="10808207" y="4673346"/>
              <a:ext cx="78105" cy="78105"/>
            </a:xfrm>
            <a:custGeom>
              <a:avLst/>
              <a:gdLst/>
              <a:ahLst/>
              <a:cxnLst/>
              <a:rect l="l" t="t" r="r" b="b"/>
              <a:pathLst>
                <a:path w="78104" h="78104">
                  <a:moveTo>
                    <a:pt x="77724" y="0"/>
                  </a:moveTo>
                  <a:lnTo>
                    <a:pt x="0" y="0"/>
                  </a:lnTo>
                  <a:lnTo>
                    <a:pt x="38862" y="77724"/>
                  </a:lnTo>
                  <a:lnTo>
                    <a:pt x="77724" y="0"/>
                  </a:lnTo>
                  <a:close/>
                </a:path>
              </a:pathLst>
            </a:custGeom>
            <a:solidFill>
              <a:srgbClr val="FF0000"/>
            </a:solidFill>
          </p:spPr>
          <p:txBody>
            <a:bodyPr wrap="square" lIns="0" tIns="0" rIns="0" bIns="0" rtlCol="0"/>
            <a:lstStyle/>
            <a:p>
              <a:endParaRPr/>
            </a:p>
          </p:txBody>
        </p:sp>
      </p:grpSp>
    </p:spTree>
    <p:extLst>
      <p:ext uri="{BB962C8B-B14F-4D97-AF65-F5344CB8AC3E}">
        <p14:creationId xmlns:p14="http://schemas.microsoft.com/office/powerpoint/2010/main" val="201090130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365125"/>
            <a:ext cx="10515600" cy="1325563"/>
          </a:xfrm>
        </p:spPr>
        <p:txBody>
          <a:bodyPr/>
          <a:lstStyle/>
          <a:p>
            <a:r>
              <a:rPr lang="en-US" altLang="zh-CN" dirty="0" err="1"/>
              <a:t>SingleDelete</a:t>
            </a:r>
            <a:endParaRPr lang="zh-CN" altLang="en-US" dirty="0"/>
          </a:p>
        </p:txBody>
      </p:sp>
      <p:sp>
        <p:nvSpPr>
          <p:cNvPr id="16" name="object 3">
            <a:extLst>
              <a:ext uri="{FF2B5EF4-FFF2-40B4-BE49-F238E27FC236}">
                <a16:creationId xmlns:a16="http://schemas.microsoft.com/office/drawing/2014/main" id="{DF560F05-0D2E-CA2D-3497-884792181430}"/>
              </a:ext>
            </a:extLst>
          </p:cNvPr>
          <p:cNvSpPr txBox="1"/>
          <p:nvPr/>
        </p:nvSpPr>
        <p:spPr>
          <a:xfrm>
            <a:off x="1537971" y="2635069"/>
            <a:ext cx="1752600" cy="2190115"/>
          </a:xfrm>
          <a:prstGeom prst="rect">
            <a:avLst/>
          </a:prstGeom>
          <a:solidFill>
            <a:srgbClr val="92A6C9"/>
          </a:solidFill>
        </p:spPr>
        <p:txBody>
          <a:bodyPr vert="horz" wrap="square" lIns="0" tIns="1270" rIns="0" bIns="0" rtlCol="0">
            <a:spAutoFit/>
          </a:bodyPr>
          <a:lstStyle/>
          <a:p>
            <a:pPr>
              <a:lnSpc>
                <a:spcPct val="100000"/>
              </a:lnSpc>
              <a:spcBef>
                <a:spcPts val="10"/>
              </a:spcBef>
            </a:pPr>
            <a:endParaRPr sz="2500">
              <a:latin typeface="Times New Roman"/>
              <a:cs typeface="Times New Roman"/>
            </a:endParaRPr>
          </a:p>
          <a:p>
            <a:pPr marL="544195">
              <a:lnSpc>
                <a:spcPts val="2280"/>
              </a:lnSpc>
            </a:pPr>
            <a:r>
              <a:rPr sz="2000" spc="-40" dirty="0">
                <a:latin typeface="Arial"/>
                <a:cs typeface="Arial"/>
              </a:rPr>
              <a:t>Put(1)</a:t>
            </a:r>
            <a:endParaRPr sz="2000">
              <a:latin typeface="Arial"/>
              <a:cs typeface="Arial"/>
            </a:endParaRPr>
          </a:p>
          <a:p>
            <a:pPr marL="544195">
              <a:lnSpc>
                <a:spcPts val="2160"/>
              </a:lnSpc>
            </a:pPr>
            <a:r>
              <a:rPr sz="2000" spc="-40" dirty="0">
                <a:latin typeface="Arial"/>
                <a:cs typeface="Arial"/>
              </a:rPr>
              <a:t>Put(2)</a:t>
            </a:r>
            <a:endParaRPr sz="2000">
              <a:latin typeface="Arial"/>
              <a:cs typeface="Arial"/>
            </a:endParaRPr>
          </a:p>
          <a:p>
            <a:pPr marL="544195">
              <a:lnSpc>
                <a:spcPts val="2160"/>
              </a:lnSpc>
            </a:pPr>
            <a:r>
              <a:rPr sz="2000" spc="-40" dirty="0">
                <a:latin typeface="Arial"/>
                <a:cs typeface="Arial"/>
              </a:rPr>
              <a:t>Put(3)</a:t>
            </a:r>
            <a:endParaRPr sz="2000">
              <a:latin typeface="Arial"/>
              <a:cs typeface="Arial"/>
            </a:endParaRPr>
          </a:p>
          <a:p>
            <a:pPr marL="544195">
              <a:lnSpc>
                <a:spcPts val="2160"/>
              </a:lnSpc>
            </a:pPr>
            <a:r>
              <a:rPr sz="2000" spc="-40" dirty="0">
                <a:latin typeface="Arial"/>
                <a:cs typeface="Arial"/>
              </a:rPr>
              <a:t>Put(4)</a:t>
            </a:r>
            <a:endParaRPr sz="2000">
              <a:latin typeface="Arial"/>
              <a:cs typeface="Arial"/>
            </a:endParaRPr>
          </a:p>
          <a:p>
            <a:pPr marL="544195">
              <a:lnSpc>
                <a:spcPts val="2280"/>
              </a:lnSpc>
            </a:pPr>
            <a:r>
              <a:rPr sz="2000" spc="-40" dirty="0">
                <a:latin typeface="Arial"/>
                <a:cs typeface="Arial"/>
              </a:rPr>
              <a:t>Put(5)</a:t>
            </a:r>
            <a:endParaRPr sz="2000">
              <a:latin typeface="Arial"/>
              <a:cs typeface="Arial"/>
            </a:endParaRPr>
          </a:p>
        </p:txBody>
      </p:sp>
      <p:sp>
        <p:nvSpPr>
          <p:cNvPr id="17" name="object 4">
            <a:extLst>
              <a:ext uri="{FF2B5EF4-FFF2-40B4-BE49-F238E27FC236}">
                <a16:creationId xmlns:a16="http://schemas.microsoft.com/office/drawing/2014/main" id="{1534394C-44C5-C5DC-3017-E49FA8AE7905}"/>
              </a:ext>
            </a:extLst>
          </p:cNvPr>
          <p:cNvSpPr txBox="1"/>
          <p:nvPr/>
        </p:nvSpPr>
        <p:spPr>
          <a:xfrm>
            <a:off x="1159130" y="1786748"/>
            <a:ext cx="2555240" cy="605790"/>
          </a:xfrm>
          <a:prstGeom prst="rect">
            <a:avLst/>
          </a:prstGeom>
        </p:spPr>
        <p:txBody>
          <a:bodyPr vert="horz" wrap="square" lIns="0" tIns="13335" rIns="0" bIns="0" rtlCol="0">
            <a:spAutoFit/>
          </a:bodyPr>
          <a:lstStyle/>
          <a:p>
            <a:pPr marL="12700">
              <a:lnSpc>
                <a:spcPts val="2280"/>
              </a:lnSpc>
              <a:spcBef>
                <a:spcPts val="105"/>
              </a:spcBef>
            </a:pPr>
            <a:r>
              <a:rPr sz="2000" spc="-180" dirty="0">
                <a:latin typeface="Arial"/>
                <a:cs typeface="Arial"/>
              </a:rPr>
              <a:t>INSERT </a:t>
            </a:r>
            <a:r>
              <a:rPr sz="2000" spc="-120" dirty="0">
                <a:latin typeface="Arial"/>
                <a:cs typeface="Arial"/>
              </a:rPr>
              <a:t>INTO</a:t>
            </a:r>
            <a:r>
              <a:rPr sz="2000" spc="-135" dirty="0">
                <a:latin typeface="Arial"/>
                <a:cs typeface="Arial"/>
              </a:rPr>
              <a:t> </a:t>
            </a:r>
            <a:r>
              <a:rPr sz="2000" spc="225" dirty="0">
                <a:latin typeface="Arial"/>
                <a:cs typeface="Arial"/>
              </a:rPr>
              <a:t>t</a:t>
            </a:r>
            <a:endParaRPr sz="2000">
              <a:latin typeface="Arial"/>
              <a:cs typeface="Arial"/>
            </a:endParaRPr>
          </a:p>
          <a:p>
            <a:pPr marL="12700">
              <a:lnSpc>
                <a:spcPts val="2280"/>
              </a:lnSpc>
            </a:pPr>
            <a:r>
              <a:rPr sz="2000" spc="-195" dirty="0">
                <a:latin typeface="Arial"/>
                <a:cs typeface="Arial"/>
              </a:rPr>
              <a:t>VALUES</a:t>
            </a:r>
            <a:r>
              <a:rPr sz="2000" spc="-220" dirty="0">
                <a:latin typeface="Arial"/>
                <a:cs typeface="Arial"/>
              </a:rPr>
              <a:t> </a:t>
            </a:r>
            <a:r>
              <a:rPr sz="2000" spc="-114" dirty="0">
                <a:latin typeface="Arial"/>
                <a:cs typeface="Arial"/>
              </a:rPr>
              <a:t>(1),(2),(3),(4),(5);</a:t>
            </a:r>
            <a:endParaRPr sz="2000">
              <a:latin typeface="Arial"/>
              <a:cs typeface="Arial"/>
            </a:endParaRPr>
          </a:p>
        </p:txBody>
      </p:sp>
      <p:sp>
        <p:nvSpPr>
          <p:cNvPr id="18" name="object 5">
            <a:extLst>
              <a:ext uri="{FF2B5EF4-FFF2-40B4-BE49-F238E27FC236}">
                <a16:creationId xmlns:a16="http://schemas.microsoft.com/office/drawing/2014/main" id="{6132EACE-D2D8-AEAA-126F-FA68096E9FF3}"/>
              </a:ext>
            </a:extLst>
          </p:cNvPr>
          <p:cNvSpPr txBox="1"/>
          <p:nvPr/>
        </p:nvSpPr>
        <p:spPr>
          <a:xfrm>
            <a:off x="686564" y="5173037"/>
            <a:ext cx="11496675" cy="869469"/>
          </a:xfrm>
          <a:prstGeom prst="rect">
            <a:avLst/>
          </a:prstGeom>
        </p:spPr>
        <p:txBody>
          <a:bodyPr vert="horz" wrap="square" lIns="0" tIns="12700" rIns="0" bIns="0" rtlCol="0">
            <a:spAutoFit/>
          </a:bodyPr>
          <a:lstStyle/>
          <a:p>
            <a:pPr marL="341629" marR="5080" indent="-228600" algn="just">
              <a:lnSpc>
                <a:spcPct val="90000"/>
              </a:lnSpc>
              <a:spcBef>
                <a:spcPts val="100"/>
              </a:spcBef>
              <a:buClr>
                <a:srgbClr val="415995"/>
              </a:buClr>
              <a:buSzPct val="62500"/>
              <a:buFont typeface="Arial" panose="020B0604020202020204" pitchFamily="34" charset="0"/>
              <a:buChar char="•"/>
              <a:tabLst>
                <a:tab pos="227329" algn="l"/>
                <a:tab pos="227965" algn="l"/>
              </a:tabLst>
            </a:pPr>
            <a:r>
              <a:rPr kumimoji="1" sz="2000" dirty="0">
                <a:latin typeface="Times New Roman" panose="02020603050405020304" pitchFamily="18" charset="0"/>
                <a:cs typeface="Times New Roman" panose="02020603050405020304" pitchFamily="18" charset="0"/>
              </a:rPr>
              <a:t>If Put for the same key is guaranteed to happen only once, SingleDelete can remove  Put and itself</a:t>
            </a:r>
          </a:p>
          <a:p>
            <a:pPr marL="607059" lvl="1" indent="-228600" algn="just">
              <a:lnSpc>
                <a:spcPct val="90000"/>
              </a:lnSpc>
              <a:spcBef>
                <a:spcPts val="100"/>
              </a:spcBef>
              <a:buClr>
                <a:srgbClr val="415995"/>
              </a:buClr>
              <a:buSzPct val="62500"/>
              <a:buFont typeface="Arial" panose="020B0604020202020204" pitchFamily="34" charset="0"/>
              <a:buChar char="•"/>
              <a:tabLst>
                <a:tab pos="227329" algn="l"/>
                <a:tab pos="227965" algn="l"/>
              </a:tabLst>
            </a:pPr>
            <a:r>
              <a:rPr kumimoji="1" sz="2000" dirty="0">
                <a:latin typeface="Times New Roman" panose="02020603050405020304" pitchFamily="18" charset="0"/>
                <a:cs typeface="Times New Roman" panose="02020603050405020304" pitchFamily="18" charset="0"/>
              </a:rPr>
              <a:t>Reading just one entry is ok – more efficient than reading 5 entries</a:t>
            </a:r>
          </a:p>
          <a:p>
            <a:pPr marL="341629" indent="-228600" algn="just">
              <a:lnSpc>
                <a:spcPct val="90000"/>
              </a:lnSpc>
              <a:spcBef>
                <a:spcPts val="100"/>
              </a:spcBef>
              <a:buClr>
                <a:srgbClr val="415995"/>
              </a:buClr>
              <a:buSzPct val="62500"/>
              <a:buFont typeface="Arial" panose="020B0604020202020204" pitchFamily="34" charset="0"/>
              <a:buChar char="•"/>
              <a:tabLst>
                <a:tab pos="227329" algn="l"/>
                <a:tab pos="227965" algn="l"/>
              </a:tabLst>
            </a:pPr>
            <a:r>
              <a:rPr kumimoji="1" sz="2000" dirty="0">
                <a:latin typeface="Times New Roman" panose="02020603050405020304" pitchFamily="18" charset="0"/>
                <a:cs typeface="Times New Roman" panose="02020603050405020304" pitchFamily="18" charset="0"/>
              </a:rPr>
              <a:t>MyRocks uses SingleDelete whenever possible</a:t>
            </a:r>
          </a:p>
        </p:txBody>
      </p:sp>
      <p:sp>
        <p:nvSpPr>
          <p:cNvPr id="19" name="object 6">
            <a:extLst>
              <a:ext uri="{FF2B5EF4-FFF2-40B4-BE49-F238E27FC236}">
                <a16:creationId xmlns:a16="http://schemas.microsoft.com/office/drawing/2014/main" id="{7F82208B-CC2A-66A7-8920-450F2F34E3C7}"/>
              </a:ext>
            </a:extLst>
          </p:cNvPr>
          <p:cNvSpPr txBox="1"/>
          <p:nvPr/>
        </p:nvSpPr>
        <p:spPr>
          <a:xfrm>
            <a:off x="5357116" y="2610685"/>
            <a:ext cx="1603375" cy="2190115"/>
          </a:xfrm>
          <a:prstGeom prst="rect">
            <a:avLst/>
          </a:prstGeom>
          <a:solidFill>
            <a:srgbClr val="92A6C9"/>
          </a:solidFill>
        </p:spPr>
        <p:txBody>
          <a:bodyPr vert="horz" wrap="square" lIns="0" tIns="0" rIns="0" bIns="0" rtlCol="0">
            <a:spAutoFit/>
          </a:bodyPr>
          <a:lstStyle/>
          <a:p>
            <a:pPr algn="ctr">
              <a:lnSpc>
                <a:spcPts val="1635"/>
              </a:lnSpc>
            </a:pPr>
            <a:r>
              <a:rPr sz="1800" strike="sngStrike" spc="-135" dirty="0">
                <a:latin typeface="Arial"/>
                <a:cs typeface="Arial"/>
              </a:rPr>
              <a:t>SD(1)</a:t>
            </a:r>
            <a:endParaRPr sz="1800">
              <a:latin typeface="Arial"/>
              <a:cs typeface="Arial"/>
            </a:endParaRPr>
          </a:p>
          <a:p>
            <a:pPr algn="ctr">
              <a:lnSpc>
                <a:spcPts val="1945"/>
              </a:lnSpc>
            </a:pPr>
            <a:r>
              <a:rPr sz="1800" strike="sngStrike" spc="-135" dirty="0">
                <a:latin typeface="Arial"/>
                <a:cs typeface="Arial"/>
              </a:rPr>
              <a:t>SD(2)</a:t>
            </a:r>
            <a:endParaRPr sz="1800">
              <a:latin typeface="Arial"/>
              <a:cs typeface="Arial"/>
            </a:endParaRPr>
          </a:p>
          <a:p>
            <a:pPr algn="ctr">
              <a:lnSpc>
                <a:spcPts val="1945"/>
              </a:lnSpc>
            </a:pPr>
            <a:r>
              <a:rPr sz="1800" strike="sngStrike" spc="-135" dirty="0">
                <a:latin typeface="Arial"/>
                <a:cs typeface="Arial"/>
              </a:rPr>
              <a:t>SD(3)</a:t>
            </a:r>
            <a:endParaRPr sz="1800">
              <a:latin typeface="Arial"/>
              <a:cs typeface="Arial"/>
            </a:endParaRPr>
          </a:p>
          <a:p>
            <a:pPr algn="ctr">
              <a:lnSpc>
                <a:spcPts val="1945"/>
              </a:lnSpc>
            </a:pPr>
            <a:r>
              <a:rPr sz="1800" strike="sngStrike" spc="-135" dirty="0">
                <a:latin typeface="Arial"/>
                <a:cs typeface="Arial"/>
              </a:rPr>
              <a:t>SD(4)</a:t>
            </a:r>
            <a:endParaRPr sz="1800">
              <a:latin typeface="Arial"/>
              <a:cs typeface="Arial"/>
            </a:endParaRPr>
          </a:p>
          <a:p>
            <a:pPr marL="504190">
              <a:lnSpc>
                <a:spcPts val="1945"/>
              </a:lnSpc>
            </a:pPr>
            <a:r>
              <a:rPr sz="1800" strike="sngStrike" spc="-45" dirty="0">
                <a:latin typeface="Arial"/>
                <a:cs typeface="Arial"/>
              </a:rPr>
              <a:t>Put(1)</a:t>
            </a:r>
            <a:endParaRPr sz="1800">
              <a:latin typeface="Arial"/>
              <a:cs typeface="Arial"/>
            </a:endParaRPr>
          </a:p>
          <a:p>
            <a:pPr marL="504190">
              <a:lnSpc>
                <a:spcPts val="1945"/>
              </a:lnSpc>
            </a:pPr>
            <a:r>
              <a:rPr sz="1800" strike="sngStrike" spc="-45" dirty="0">
                <a:latin typeface="Arial"/>
                <a:cs typeface="Arial"/>
              </a:rPr>
              <a:t>Put(2)</a:t>
            </a:r>
            <a:endParaRPr sz="1800">
              <a:latin typeface="Arial"/>
              <a:cs typeface="Arial"/>
            </a:endParaRPr>
          </a:p>
          <a:p>
            <a:pPr marL="504190">
              <a:lnSpc>
                <a:spcPts val="1945"/>
              </a:lnSpc>
            </a:pPr>
            <a:r>
              <a:rPr sz="1800" strike="sngStrike" spc="-45" dirty="0">
                <a:latin typeface="Arial"/>
                <a:cs typeface="Arial"/>
              </a:rPr>
              <a:t>Put(3)</a:t>
            </a:r>
            <a:endParaRPr sz="1800">
              <a:latin typeface="Arial"/>
              <a:cs typeface="Arial"/>
            </a:endParaRPr>
          </a:p>
          <a:p>
            <a:pPr marL="504190">
              <a:lnSpc>
                <a:spcPts val="1945"/>
              </a:lnSpc>
            </a:pPr>
            <a:r>
              <a:rPr sz="1800" strike="sngStrike" spc="-45" dirty="0">
                <a:latin typeface="Arial"/>
                <a:cs typeface="Arial"/>
              </a:rPr>
              <a:t>Put(4)</a:t>
            </a:r>
            <a:endParaRPr sz="1800">
              <a:latin typeface="Arial"/>
              <a:cs typeface="Arial"/>
            </a:endParaRPr>
          </a:p>
          <a:p>
            <a:pPr marL="504190">
              <a:lnSpc>
                <a:spcPts val="2000"/>
              </a:lnSpc>
            </a:pPr>
            <a:r>
              <a:rPr sz="1800" spc="-45" dirty="0">
                <a:latin typeface="Arial"/>
                <a:cs typeface="Arial"/>
              </a:rPr>
              <a:t>Put(5)</a:t>
            </a:r>
            <a:endParaRPr sz="1800">
              <a:latin typeface="Arial"/>
              <a:cs typeface="Arial"/>
            </a:endParaRPr>
          </a:p>
        </p:txBody>
      </p:sp>
      <p:sp>
        <p:nvSpPr>
          <p:cNvPr id="20" name="object 7">
            <a:extLst>
              <a:ext uri="{FF2B5EF4-FFF2-40B4-BE49-F238E27FC236}">
                <a16:creationId xmlns:a16="http://schemas.microsoft.com/office/drawing/2014/main" id="{925D2D00-AB03-E239-218F-E15E90CCA3F6}"/>
              </a:ext>
            </a:extLst>
          </p:cNvPr>
          <p:cNvSpPr txBox="1"/>
          <p:nvPr/>
        </p:nvSpPr>
        <p:spPr>
          <a:xfrm>
            <a:off x="4749421" y="1786709"/>
            <a:ext cx="2626995" cy="605790"/>
          </a:xfrm>
          <a:prstGeom prst="rect">
            <a:avLst/>
          </a:prstGeom>
        </p:spPr>
        <p:txBody>
          <a:bodyPr vert="horz" wrap="square" lIns="0" tIns="13335" rIns="0" bIns="0" rtlCol="0">
            <a:spAutoFit/>
          </a:bodyPr>
          <a:lstStyle/>
          <a:p>
            <a:pPr marL="12700">
              <a:lnSpc>
                <a:spcPts val="2280"/>
              </a:lnSpc>
              <a:spcBef>
                <a:spcPts val="105"/>
              </a:spcBef>
            </a:pPr>
            <a:r>
              <a:rPr sz="2000" spc="-195" dirty="0">
                <a:latin typeface="Arial"/>
                <a:cs typeface="Arial"/>
              </a:rPr>
              <a:t>DELETE </a:t>
            </a:r>
            <a:r>
              <a:rPr sz="2000" spc="-150" dirty="0">
                <a:latin typeface="Arial"/>
                <a:cs typeface="Arial"/>
              </a:rPr>
              <a:t>FROM </a:t>
            </a:r>
            <a:r>
              <a:rPr sz="2000" spc="225" dirty="0">
                <a:latin typeface="Arial"/>
                <a:cs typeface="Arial"/>
              </a:rPr>
              <a:t>t</a:t>
            </a:r>
            <a:r>
              <a:rPr sz="2000" spc="-195" dirty="0">
                <a:latin typeface="Arial"/>
                <a:cs typeface="Arial"/>
              </a:rPr>
              <a:t> </a:t>
            </a:r>
            <a:r>
              <a:rPr sz="2000" spc="-180" dirty="0">
                <a:latin typeface="Arial"/>
                <a:cs typeface="Arial"/>
              </a:rPr>
              <a:t>WHERE</a:t>
            </a:r>
            <a:endParaRPr sz="2000">
              <a:latin typeface="Arial"/>
              <a:cs typeface="Arial"/>
            </a:endParaRPr>
          </a:p>
          <a:p>
            <a:pPr marL="12700">
              <a:lnSpc>
                <a:spcPts val="2280"/>
              </a:lnSpc>
            </a:pPr>
            <a:r>
              <a:rPr sz="2000" spc="80" dirty="0">
                <a:latin typeface="Arial"/>
                <a:cs typeface="Arial"/>
              </a:rPr>
              <a:t>id </a:t>
            </a:r>
            <a:r>
              <a:rPr sz="2000" spc="-280" dirty="0">
                <a:latin typeface="Arial"/>
                <a:cs typeface="Arial"/>
              </a:rPr>
              <a:t>&lt;=</a:t>
            </a:r>
            <a:r>
              <a:rPr sz="2000" spc="-390" dirty="0">
                <a:latin typeface="Arial"/>
                <a:cs typeface="Arial"/>
              </a:rPr>
              <a:t> </a:t>
            </a:r>
            <a:r>
              <a:rPr sz="2000" spc="-105" dirty="0">
                <a:latin typeface="Arial"/>
                <a:cs typeface="Arial"/>
              </a:rPr>
              <a:t>4;</a:t>
            </a:r>
            <a:endParaRPr sz="2000">
              <a:latin typeface="Arial"/>
              <a:cs typeface="Arial"/>
            </a:endParaRPr>
          </a:p>
        </p:txBody>
      </p:sp>
      <p:sp>
        <p:nvSpPr>
          <p:cNvPr id="21" name="object 8">
            <a:extLst>
              <a:ext uri="{FF2B5EF4-FFF2-40B4-BE49-F238E27FC236}">
                <a16:creationId xmlns:a16="http://schemas.microsoft.com/office/drawing/2014/main" id="{72CAF73B-1CDC-C97A-04CB-576224EFD2B0}"/>
              </a:ext>
            </a:extLst>
          </p:cNvPr>
          <p:cNvSpPr/>
          <p:nvPr/>
        </p:nvSpPr>
        <p:spPr>
          <a:xfrm>
            <a:off x="3976372" y="3244669"/>
            <a:ext cx="742315" cy="685800"/>
          </a:xfrm>
          <a:custGeom>
            <a:avLst/>
            <a:gdLst/>
            <a:ahLst/>
            <a:cxnLst/>
            <a:rect l="l" t="t" r="r" b="b"/>
            <a:pathLst>
              <a:path w="742314" h="685800">
                <a:moveTo>
                  <a:pt x="399288" y="0"/>
                </a:moveTo>
                <a:lnTo>
                  <a:pt x="399288" y="171450"/>
                </a:lnTo>
                <a:lnTo>
                  <a:pt x="0" y="171450"/>
                </a:lnTo>
                <a:lnTo>
                  <a:pt x="0" y="514350"/>
                </a:lnTo>
                <a:lnTo>
                  <a:pt x="399288" y="514350"/>
                </a:lnTo>
                <a:lnTo>
                  <a:pt x="399288" y="685800"/>
                </a:lnTo>
                <a:lnTo>
                  <a:pt x="742188" y="342900"/>
                </a:lnTo>
                <a:lnTo>
                  <a:pt x="399288" y="0"/>
                </a:lnTo>
                <a:close/>
              </a:path>
            </a:pathLst>
          </a:custGeom>
          <a:solidFill>
            <a:srgbClr val="F0C423"/>
          </a:solidFill>
        </p:spPr>
        <p:txBody>
          <a:bodyPr wrap="square" lIns="0" tIns="0" rIns="0" bIns="0" rtlCol="0"/>
          <a:lstStyle/>
          <a:p>
            <a:endParaRPr/>
          </a:p>
        </p:txBody>
      </p:sp>
      <p:sp>
        <p:nvSpPr>
          <p:cNvPr id="22" name="object 9">
            <a:extLst>
              <a:ext uri="{FF2B5EF4-FFF2-40B4-BE49-F238E27FC236}">
                <a16:creationId xmlns:a16="http://schemas.microsoft.com/office/drawing/2014/main" id="{8EE5AE64-829A-8F2D-F4A0-2D8D5C88DE40}"/>
              </a:ext>
            </a:extLst>
          </p:cNvPr>
          <p:cNvSpPr/>
          <p:nvPr/>
        </p:nvSpPr>
        <p:spPr>
          <a:xfrm>
            <a:off x="7938771" y="3237049"/>
            <a:ext cx="742315" cy="685800"/>
          </a:xfrm>
          <a:custGeom>
            <a:avLst/>
            <a:gdLst/>
            <a:ahLst/>
            <a:cxnLst/>
            <a:rect l="l" t="t" r="r" b="b"/>
            <a:pathLst>
              <a:path w="742315" h="685800">
                <a:moveTo>
                  <a:pt x="399288" y="0"/>
                </a:moveTo>
                <a:lnTo>
                  <a:pt x="399288" y="171450"/>
                </a:lnTo>
                <a:lnTo>
                  <a:pt x="0" y="171450"/>
                </a:lnTo>
                <a:lnTo>
                  <a:pt x="0" y="514350"/>
                </a:lnTo>
                <a:lnTo>
                  <a:pt x="399288" y="514350"/>
                </a:lnTo>
                <a:lnTo>
                  <a:pt x="399288" y="685800"/>
                </a:lnTo>
                <a:lnTo>
                  <a:pt x="742188" y="342900"/>
                </a:lnTo>
                <a:lnTo>
                  <a:pt x="399288" y="0"/>
                </a:lnTo>
                <a:close/>
              </a:path>
            </a:pathLst>
          </a:custGeom>
          <a:solidFill>
            <a:srgbClr val="F0C423"/>
          </a:solidFill>
        </p:spPr>
        <p:txBody>
          <a:bodyPr wrap="square" lIns="0" tIns="0" rIns="0" bIns="0" rtlCol="0"/>
          <a:lstStyle/>
          <a:p>
            <a:endParaRPr/>
          </a:p>
        </p:txBody>
      </p:sp>
      <p:sp>
        <p:nvSpPr>
          <p:cNvPr id="23" name="object 10">
            <a:extLst>
              <a:ext uri="{FF2B5EF4-FFF2-40B4-BE49-F238E27FC236}">
                <a16:creationId xmlns:a16="http://schemas.microsoft.com/office/drawing/2014/main" id="{519B025D-231E-EBA9-F063-2A0D69C99C3E}"/>
              </a:ext>
            </a:extLst>
          </p:cNvPr>
          <p:cNvSpPr/>
          <p:nvPr/>
        </p:nvSpPr>
        <p:spPr>
          <a:xfrm>
            <a:off x="9305799" y="2635069"/>
            <a:ext cx="1605280" cy="2190115"/>
          </a:xfrm>
          <a:custGeom>
            <a:avLst/>
            <a:gdLst/>
            <a:ahLst/>
            <a:cxnLst/>
            <a:rect l="l" t="t" r="r" b="b"/>
            <a:pathLst>
              <a:path w="1605279" h="2190115">
                <a:moveTo>
                  <a:pt x="1604772" y="0"/>
                </a:moveTo>
                <a:lnTo>
                  <a:pt x="0" y="0"/>
                </a:lnTo>
                <a:lnTo>
                  <a:pt x="0" y="2189988"/>
                </a:lnTo>
                <a:lnTo>
                  <a:pt x="1604772" y="2189988"/>
                </a:lnTo>
                <a:lnTo>
                  <a:pt x="1604772" y="0"/>
                </a:lnTo>
                <a:close/>
              </a:path>
            </a:pathLst>
          </a:custGeom>
          <a:solidFill>
            <a:srgbClr val="92A6C9"/>
          </a:solidFill>
        </p:spPr>
        <p:txBody>
          <a:bodyPr wrap="square" lIns="0" tIns="0" rIns="0" bIns="0" rtlCol="0"/>
          <a:lstStyle/>
          <a:p>
            <a:endParaRPr/>
          </a:p>
        </p:txBody>
      </p:sp>
      <p:sp>
        <p:nvSpPr>
          <p:cNvPr id="24" name="object 11">
            <a:extLst>
              <a:ext uri="{FF2B5EF4-FFF2-40B4-BE49-F238E27FC236}">
                <a16:creationId xmlns:a16="http://schemas.microsoft.com/office/drawing/2014/main" id="{04E29EAF-DC29-C84A-7D4B-25586E74FD79}"/>
              </a:ext>
            </a:extLst>
          </p:cNvPr>
          <p:cNvSpPr txBox="1"/>
          <p:nvPr/>
        </p:nvSpPr>
        <p:spPr>
          <a:xfrm>
            <a:off x="9305799" y="2635069"/>
            <a:ext cx="1605280" cy="2190115"/>
          </a:xfrm>
          <a:prstGeom prst="rect">
            <a:avLst/>
          </a:prstGeom>
        </p:spPr>
        <p:txBody>
          <a:bodyPr vert="horz" wrap="square" lIns="0" tIns="0" rIns="0" bIns="0" rtlCol="0">
            <a:spAutoFit/>
          </a:bodyPr>
          <a:lstStyle/>
          <a:p>
            <a:pPr>
              <a:lnSpc>
                <a:spcPct val="100000"/>
              </a:lnSpc>
            </a:pPr>
            <a:endParaRPr sz="2100">
              <a:latin typeface="Times New Roman"/>
              <a:cs typeface="Times New Roman"/>
            </a:endParaRPr>
          </a:p>
          <a:p>
            <a:pPr>
              <a:lnSpc>
                <a:spcPct val="100000"/>
              </a:lnSpc>
            </a:pPr>
            <a:endParaRPr sz="2100">
              <a:latin typeface="Times New Roman"/>
              <a:cs typeface="Times New Roman"/>
            </a:endParaRPr>
          </a:p>
          <a:p>
            <a:pPr>
              <a:lnSpc>
                <a:spcPct val="100000"/>
              </a:lnSpc>
              <a:spcBef>
                <a:spcPts val="20"/>
              </a:spcBef>
            </a:pPr>
            <a:endParaRPr sz="2050">
              <a:latin typeface="Times New Roman"/>
              <a:cs typeface="Times New Roman"/>
            </a:endParaRPr>
          </a:p>
          <a:p>
            <a:pPr marL="469265">
              <a:lnSpc>
                <a:spcPct val="100000"/>
              </a:lnSpc>
            </a:pPr>
            <a:r>
              <a:rPr sz="2000" spc="-40" dirty="0">
                <a:latin typeface="Arial"/>
                <a:cs typeface="Arial"/>
              </a:rPr>
              <a:t>Put(5)</a:t>
            </a:r>
            <a:endParaRPr sz="2000">
              <a:latin typeface="Arial"/>
              <a:cs typeface="Arial"/>
            </a:endParaRPr>
          </a:p>
        </p:txBody>
      </p:sp>
      <p:sp>
        <p:nvSpPr>
          <p:cNvPr id="25" name="object 12">
            <a:extLst>
              <a:ext uri="{FF2B5EF4-FFF2-40B4-BE49-F238E27FC236}">
                <a16:creationId xmlns:a16="http://schemas.microsoft.com/office/drawing/2014/main" id="{12E91DF3-9B6D-1481-C319-DB7A51E7AE54}"/>
              </a:ext>
            </a:extLst>
          </p:cNvPr>
          <p:cNvSpPr txBox="1"/>
          <p:nvPr/>
        </p:nvSpPr>
        <p:spPr>
          <a:xfrm>
            <a:off x="8855204" y="2021405"/>
            <a:ext cx="2568575" cy="299720"/>
          </a:xfrm>
          <a:prstGeom prst="rect">
            <a:avLst/>
          </a:prstGeom>
        </p:spPr>
        <p:txBody>
          <a:bodyPr vert="horz" wrap="square" lIns="0" tIns="12700" rIns="0" bIns="0" rtlCol="0">
            <a:spAutoFit/>
          </a:bodyPr>
          <a:lstStyle/>
          <a:p>
            <a:pPr marL="12700">
              <a:lnSpc>
                <a:spcPct val="100000"/>
              </a:lnSpc>
              <a:spcBef>
                <a:spcPts val="100"/>
              </a:spcBef>
            </a:pPr>
            <a:r>
              <a:rPr sz="1800" spc="-215" dirty="0">
                <a:latin typeface="Arial"/>
                <a:cs typeface="Arial"/>
              </a:rPr>
              <a:t>SELECT </a:t>
            </a:r>
            <a:r>
              <a:rPr sz="1800" spc="-120" dirty="0">
                <a:latin typeface="Arial"/>
                <a:cs typeface="Arial"/>
              </a:rPr>
              <a:t>COUNT(*) </a:t>
            </a:r>
            <a:r>
              <a:rPr sz="1800" spc="-135" dirty="0">
                <a:latin typeface="Arial"/>
                <a:cs typeface="Arial"/>
              </a:rPr>
              <a:t>FROM</a:t>
            </a:r>
            <a:r>
              <a:rPr sz="1800" spc="-175" dirty="0">
                <a:latin typeface="Arial"/>
                <a:cs typeface="Arial"/>
              </a:rPr>
              <a:t> </a:t>
            </a:r>
            <a:r>
              <a:rPr sz="1800" spc="45" dirty="0">
                <a:latin typeface="Arial"/>
                <a:cs typeface="Arial"/>
              </a:rPr>
              <a:t>t;</a:t>
            </a:r>
            <a:endParaRPr sz="1800">
              <a:latin typeface="Arial"/>
              <a:cs typeface="Arial"/>
            </a:endParaRPr>
          </a:p>
        </p:txBody>
      </p:sp>
      <p:grpSp>
        <p:nvGrpSpPr>
          <p:cNvPr id="26" name="object 13">
            <a:extLst>
              <a:ext uri="{FF2B5EF4-FFF2-40B4-BE49-F238E27FC236}">
                <a16:creationId xmlns:a16="http://schemas.microsoft.com/office/drawing/2014/main" id="{9200148C-9453-C219-F1BF-9A96D3467071}"/>
              </a:ext>
            </a:extLst>
          </p:cNvPr>
          <p:cNvGrpSpPr/>
          <p:nvPr/>
        </p:nvGrpSpPr>
        <p:grpSpPr>
          <a:xfrm>
            <a:off x="10720071" y="3550231"/>
            <a:ext cx="78105" cy="381000"/>
            <a:chOff x="10808207" y="3836670"/>
            <a:chExt cx="78105" cy="381000"/>
          </a:xfrm>
        </p:grpSpPr>
        <p:sp>
          <p:nvSpPr>
            <p:cNvPr id="27" name="object 14">
              <a:extLst>
                <a:ext uri="{FF2B5EF4-FFF2-40B4-BE49-F238E27FC236}">
                  <a16:creationId xmlns:a16="http://schemas.microsoft.com/office/drawing/2014/main" id="{5B7555CA-6A21-4CC9-B0B8-4EAD656527B9}"/>
                </a:ext>
              </a:extLst>
            </p:cNvPr>
            <p:cNvSpPr/>
            <p:nvPr/>
          </p:nvSpPr>
          <p:spPr>
            <a:xfrm>
              <a:off x="10847069" y="3836670"/>
              <a:ext cx="0" cy="316230"/>
            </a:xfrm>
            <a:custGeom>
              <a:avLst/>
              <a:gdLst/>
              <a:ahLst/>
              <a:cxnLst/>
              <a:rect l="l" t="t" r="r" b="b"/>
              <a:pathLst>
                <a:path h="316229">
                  <a:moveTo>
                    <a:pt x="0" y="0"/>
                  </a:moveTo>
                  <a:lnTo>
                    <a:pt x="0" y="316230"/>
                  </a:lnTo>
                </a:path>
              </a:pathLst>
            </a:custGeom>
            <a:ln w="25908">
              <a:solidFill>
                <a:srgbClr val="FF0000"/>
              </a:solidFill>
            </a:ln>
          </p:spPr>
          <p:txBody>
            <a:bodyPr wrap="square" lIns="0" tIns="0" rIns="0" bIns="0" rtlCol="0"/>
            <a:lstStyle/>
            <a:p>
              <a:endParaRPr/>
            </a:p>
          </p:txBody>
        </p:sp>
        <p:sp>
          <p:nvSpPr>
            <p:cNvPr id="28" name="object 15">
              <a:extLst>
                <a:ext uri="{FF2B5EF4-FFF2-40B4-BE49-F238E27FC236}">
                  <a16:creationId xmlns:a16="http://schemas.microsoft.com/office/drawing/2014/main" id="{DEED80DB-5CBC-7801-2B64-DBF0C5F931AC}"/>
                </a:ext>
              </a:extLst>
            </p:cNvPr>
            <p:cNvSpPr/>
            <p:nvPr/>
          </p:nvSpPr>
          <p:spPr>
            <a:xfrm>
              <a:off x="10808207" y="4139946"/>
              <a:ext cx="78105" cy="78105"/>
            </a:xfrm>
            <a:custGeom>
              <a:avLst/>
              <a:gdLst/>
              <a:ahLst/>
              <a:cxnLst/>
              <a:rect l="l" t="t" r="r" b="b"/>
              <a:pathLst>
                <a:path w="78104" h="78104">
                  <a:moveTo>
                    <a:pt x="77724" y="0"/>
                  </a:moveTo>
                  <a:lnTo>
                    <a:pt x="0" y="0"/>
                  </a:lnTo>
                  <a:lnTo>
                    <a:pt x="38862" y="77724"/>
                  </a:lnTo>
                  <a:lnTo>
                    <a:pt x="77724" y="0"/>
                  </a:lnTo>
                  <a:close/>
                </a:path>
              </a:pathLst>
            </a:custGeom>
            <a:solidFill>
              <a:srgbClr val="FF0000"/>
            </a:solidFill>
          </p:spPr>
          <p:txBody>
            <a:bodyPr wrap="square" lIns="0" tIns="0" rIns="0" bIns="0" rtlCol="0"/>
            <a:lstStyle/>
            <a:p>
              <a:endParaRPr/>
            </a:p>
          </p:txBody>
        </p:sp>
      </p:grpSp>
    </p:spTree>
    <p:extLst>
      <p:ext uri="{BB962C8B-B14F-4D97-AF65-F5344CB8AC3E}">
        <p14:creationId xmlns:p14="http://schemas.microsoft.com/office/powerpoint/2010/main" val="350818151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层级图</a:t>
            </a:r>
          </a:p>
        </p:txBody>
      </p:sp>
      <p:pic>
        <p:nvPicPr>
          <p:cNvPr id="15362" name="Picture 2">
            <a:extLst>
              <a:ext uri="{FF2B5EF4-FFF2-40B4-BE49-F238E27FC236}">
                <a16:creationId xmlns:a16="http://schemas.microsoft.com/office/drawing/2014/main" id="{CFA5F035-73DA-6623-52F8-AD4E417AE8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938" y="1126624"/>
            <a:ext cx="6465045" cy="57313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760083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2" name="Picture 4">
            <a:extLst>
              <a:ext uri="{FF2B5EF4-FFF2-40B4-BE49-F238E27FC236}">
                <a16:creationId xmlns:a16="http://schemas.microsoft.com/office/drawing/2014/main" id="{6E9C231C-38C8-459A-25E5-B2B08BC0A4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175" y="0"/>
            <a:ext cx="104076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5799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的诞生</a:t>
            </a:r>
          </a:p>
        </p:txBody>
      </p:sp>
      <p:sp>
        <p:nvSpPr>
          <p:cNvPr id="4" name="文本框 3">
            <a:extLst>
              <a:ext uri="{FF2B5EF4-FFF2-40B4-BE49-F238E27FC236}">
                <a16:creationId xmlns:a16="http://schemas.microsoft.com/office/drawing/2014/main" id="{4D371BC7-8078-F821-3D95-C248BC063955}"/>
              </a:ext>
            </a:extLst>
          </p:cNvPr>
          <p:cNvSpPr txBox="1"/>
          <p:nvPr/>
        </p:nvSpPr>
        <p:spPr>
          <a:xfrm>
            <a:off x="2498831" y="1690688"/>
            <a:ext cx="433026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 altLang="zh-CN" dirty="0" err="1">
                <a:latin typeface="Times New Roman" panose="02020603050405020304" pitchFamily="18" charset="0"/>
                <a:cs typeface="Times New Roman" panose="02020603050405020304" pitchFamily="18" charset="0"/>
              </a:rPr>
              <a:t>Dhruba</a:t>
            </a:r>
            <a:r>
              <a:rPr kumimoji="1" lang="en" altLang="zh-CN" dirty="0">
                <a:latin typeface="Times New Roman" panose="02020603050405020304" pitchFamily="18" charset="0"/>
                <a:cs typeface="Times New Roman" panose="02020603050405020304" pitchFamily="18" charset="0"/>
              </a:rPr>
              <a:t> </a:t>
            </a:r>
            <a:r>
              <a:rPr kumimoji="1" lang="en" altLang="zh-CN" dirty="0" err="1">
                <a:latin typeface="Times New Roman" panose="02020603050405020304" pitchFamily="18" charset="0"/>
                <a:cs typeface="Times New Roman" panose="02020603050405020304" pitchFamily="18" charset="0"/>
              </a:rPr>
              <a:t>Borthakur</a:t>
            </a:r>
            <a:r>
              <a:rPr kumimoji="1" lang="zh-CN" altLang="en-US" dirty="0">
                <a:latin typeface="Times New Roman" panose="02020603050405020304" pitchFamily="18" charset="0"/>
                <a:cs typeface="Times New Roman" panose="02020603050405020304" pitchFamily="18" charset="0"/>
              </a:rPr>
              <a:t>从事 </a:t>
            </a:r>
            <a:r>
              <a:rPr kumimoji="1" lang="en" altLang="zh-CN" dirty="0">
                <a:latin typeface="Times New Roman" panose="02020603050405020304" pitchFamily="18" charset="0"/>
                <a:cs typeface="Times New Roman" panose="02020603050405020304" pitchFamily="18" charset="0"/>
              </a:rPr>
              <a:t>HDFS/HBase </a:t>
            </a:r>
            <a:r>
              <a:rPr kumimoji="1" lang="zh-CN" altLang="en-US" dirty="0">
                <a:latin typeface="Times New Roman" panose="02020603050405020304" pitchFamily="18" charset="0"/>
                <a:cs typeface="Times New Roman" panose="02020603050405020304" pitchFamily="18" charset="0"/>
              </a:rPr>
              <a:t>开发</a:t>
            </a:r>
          </a:p>
        </p:txBody>
      </p:sp>
      <p:sp>
        <p:nvSpPr>
          <p:cNvPr id="5" name="文本框 4">
            <a:extLst>
              <a:ext uri="{FF2B5EF4-FFF2-40B4-BE49-F238E27FC236}">
                <a16:creationId xmlns:a16="http://schemas.microsoft.com/office/drawing/2014/main" id="{A6C3342E-92B9-E7EE-7655-AB31E9EA802E}"/>
              </a:ext>
            </a:extLst>
          </p:cNvPr>
          <p:cNvSpPr txBox="1"/>
          <p:nvPr/>
        </p:nvSpPr>
        <p:spPr>
          <a:xfrm>
            <a:off x="2498831" y="2538135"/>
            <a:ext cx="433026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zh-CN" altLang="en-US" dirty="0">
                <a:latin typeface="Times New Roman" panose="02020603050405020304" pitchFamily="18" charset="0"/>
                <a:cs typeface="Times New Roman" panose="02020603050405020304" pitchFamily="18" charset="0"/>
              </a:rPr>
              <a:t>逐步将</a:t>
            </a:r>
            <a:r>
              <a:rPr kumimoji="1" lang="en-US" altLang="zh-CN" dirty="0">
                <a:latin typeface="Times New Roman" panose="02020603050405020304" pitchFamily="18" charset="0"/>
                <a:cs typeface="Times New Roman" panose="02020603050405020304" pitchFamily="18" charset="0"/>
              </a:rPr>
              <a:t>HDFS</a:t>
            </a:r>
            <a:r>
              <a:rPr kumimoji="1" lang="zh-CN" altLang="en-US" dirty="0">
                <a:latin typeface="Times New Roman" panose="02020603050405020304" pitchFamily="18" charset="0"/>
                <a:cs typeface="Times New Roman" panose="02020603050405020304" pitchFamily="18" charset="0"/>
              </a:rPr>
              <a:t>扩展到</a:t>
            </a:r>
            <a:r>
              <a:rPr kumimoji="1" lang="en-US" altLang="zh-CN" dirty="0">
                <a:latin typeface="Times New Roman" panose="02020603050405020304" pitchFamily="18" charset="0"/>
                <a:cs typeface="Times New Roman" panose="02020603050405020304" pitchFamily="18" charset="0"/>
              </a:rPr>
              <a:t>OLTP</a:t>
            </a:r>
            <a:r>
              <a:rPr kumimoji="1" lang="zh-CN" altLang="en-US" dirty="0">
                <a:latin typeface="Times New Roman" panose="02020603050405020304" pitchFamily="18" charset="0"/>
                <a:cs typeface="Times New Roman" panose="02020603050405020304" pitchFamily="18" charset="0"/>
              </a:rPr>
              <a:t>领域</a:t>
            </a:r>
          </a:p>
        </p:txBody>
      </p:sp>
      <p:sp>
        <p:nvSpPr>
          <p:cNvPr id="6" name="文本框 5">
            <a:extLst>
              <a:ext uri="{FF2B5EF4-FFF2-40B4-BE49-F238E27FC236}">
                <a16:creationId xmlns:a16="http://schemas.microsoft.com/office/drawing/2014/main" id="{4B9C9233-2CD6-5BC2-B5E4-E0CD39F12BB4}"/>
              </a:ext>
            </a:extLst>
          </p:cNvPr>
          <p:cNvSpPr txBox="1"/>
          <p:nvPr/>
        </p:nvSpPr>
        <p:spPr>
          <a:xfrm>
            <a:off x="2498831" y="3869059"/>
            <a:ext cx="433026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en-US" altLang="zh-CN" dirty="0">
                <a:latin typeface="Times New Roman" panose="02020603050405020304" pitchFamily="18" charset="0"/>
                <a:cs typeface="Times New Roman" panose="02020603050405020304" pitchFamily="18" charset="0"/>
              </a:rPr>
              <a:t>HDFS/</a:t>
            </a:r>
            <a:r>
              <a:rPr kumimoji="1" lang="en-US" altLang="zh-CN" dirty="0" err="1">
                <a:latin typeface="Times New Roman" panose="02020603050405020304" pitchFamily="18" charset="0"/>
                <a:cs typeface="Times New Roman" panose="02020603050405020304" pitchFamily="18" charset="0"/>
              </a:rPr>
              <a:t>Hbase</a:t>
            </a:r>
            <a:r>
              <a:rPr kumimoji="1" lang="zh-CN" altLang="en-US" dirty="0">
                <a:latin typeface="Times New Roman" panose="02020603050405020304" pitchFamily="18" charset="0"/>
                <a:cs typeface="Times New Roman" panose="02020603050405020304" pitchFamily="18" charset="0"/>
              </a:rPr>
              <a:t>在闪存上存在性能硬伤</a:t>
            </a:r>
          </a:p>
        </p:txBody>
      </p:sp>
      <p:sp>
        <p:nvSpPr>
          <p:cNvPr id="7" name="文本框 6">
            <a:extLst>
              <a:ext uri="{FF2B5EF4-FFF2-40B4-BE49-F238E27FC236}">
                <a16:creationId xmlns:a16="http://schemas.microsoft.com/office/drawing/2014/main" id="{8D5E912B-8F6C-D328-41A9-29B571E819C2}"/>
              </a:ext>
            </a:extLst>
          </p:cNvPr>
          <p:cNvSpPr txBox="1"/>
          <p:nvPr/>
        </p:nvSpPr>
        <p:spPr>
          <a:xfrm>
            <a:off x="6829093" y="3130395"/>
            <a:ext cx="3155728"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zh-CN" altLang="en-US" dirty="0">
                <a:latin typeface="Times New Roman" panose="02020603050405020304" pitchFamily="18" charset="0"/>
                <a:cs typeface="Times New Roman" panose="02020603050405020304" pitchFamily="18" charset="0"/>
              </a:rPr>
              <a:t>硬件飞速发展，闪存横空出世</a:t>
            </a:r>
          </a:p>
        </p:txBody>
      </p:sp>
      <p:sp>
        <p:nvSpPr>
          <p:cNvPr id="8" name="文本框 7">
            <a:extLst>
              <a:ext uri="{FF2B5EF4-FFF2-40B4-BE49-F238E27FC236}">
                <a16:creationId xmlns:a16="http://schemas.microsoft.com/office/drawing/2014/main" id="{E49BFAE5-DCC2-BA7C-2EF2-5C216C883880}"/>
              </a:ext>
            </a:extLst>
          </p:cNvPr>
          <p:cNvSpPr txBox="1"/>
          <p:nvPr/>
        </p:nvSpPr>
        <p:spPr>
          <a:xfrm>
            <a:off x="2498831" y="4711144"/>
            <a:ext cx="433026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zh-CN" altLang="en-US" dirty="0">
                <a:latin typeface="Times New Roman" panose="02020603050405020304" pitchFamily="18" charset="0"/>
                <a:cs typeface="Times New Roman" panose="02020603050405020304" pitchFamily="18" charset="0"/>
              </a:rPr>
              <a:t>大量测试后发现</a:t>
            </a:r>
            <a:r>
              <a:rPr kumimoji="1" lang="en-US" altLang="zh-CN" dirty="0" err="1">
                <a:latin typeface="Times New Roman" panose="02020603050405020304" pitchFamily="18" charset="0"/>
                <a:cs typeface="Times New Roman" panose="02020603050405020304" pitchFamily="18" charset="0"/>
              </a:rPr>
              <a:t>LevelDB</a:t>
            </a:r>
            <a:r>
              <a:rPr kumimoji="1" lang="zh-CN" altLang="en-US" dirty="0">
                <a:latin typeface="Times New Roman" panose="02020603050405020304" pitchFamily="18" charset="0"/>
                <a:cs typeface="Times New Roman" panose="02020603050405020304" pitchFamily="18" charset="0"/>
              </a:rPr>
              <a:t>性能最好</a:t>
            </a:r>
          </a:p>
        </p:txBody>
      </p:sp>
      <p:sp>
        <p:nvSpPr>
          <p:cNvPr id="10" name="文本框 9">
            <a:extLst>
              <a:ext uri="{FF2B5EF4-FFF2-40B4-BE49-F238E27FC236}">
                <a16:creationId xmlns:a16="http://schemas.microsoft.com/office/drawing/2014/main" id="{F5F539DF-4465-0EDA-77EB-32888C84EFBE}"/>
              </a:ext>
            </a:extLst>
          </p:cNvPr>
          <p:cNvSpPr txBox="1"/>
          <p:nvPr/>
        </p:nvSpPr>
        <p:spPr>
          <a:xfrm>
            <a:off x="2498831" y="5553229"/>
            <a:ext cx="433026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kumimoji="1" lang="zh-CN" altLang="en-US" dirty="0">
                <a:latin typeface="Times New Roman" panose="02020603050405020304" pitchFamily="18" charset="0"/>
                <a:cs typeface="Times New Roman" panose="02020603050405020304" pitchFamily="18" charset="0"/>
              </a:rPr>
              <a:t>基于</a:t>
            </a:r>
            <a:r>
              <a:rPr kumimoji="1" lang="en-US" altLang="zh-CN" dirty="0" err="1">
                <a:latin typeface="Times New Roman" panose="02020603050405020304" pitchFamily="18" charset="0"/>
                <a:cs typeface="Times New Roman" panose="02020603050405020304" pitchFamily="18" charset="0"/>
              </a:rPr>
              <a:t>LevelDB</a:t>
            </a:r>
            <a:r>
              <a:rPr kumimoji="1" lang="zh-CN" altLang="en-US" dirty="0">
                <a:latin typeface="Times New Roman" panose="02020603050405020304" pitchFamily="18" charset="0"/>
                <a:cs typeface="Times New Roman" panose="02020603050405020304" pitchFamily="18" charset="0"/>
              </a:rPr>
              <a:t>，</a:t>
            </a:r>
            <a:r>
              <a:rPr kumimoji="1" lang="en-US" altLang="zh-CN" dirty="0" err="1">
                <a:latin typeface="Times New Roman" panose="02020603050405020304" pitchFamily="18" charset="0"/>
                <a:cs typeface="Times New Roman" panose="02020603050405020304" pitchFamily="18" charset="0"/>
              </a:rPr>
              <a:t>RocksDB</a:t>
            </a:r>
            <a:r>
              <a:rPr kumimoji="1" lang="zh-CN" altLang="en-US" dirty="0">
                <a:latin typeface="Times New Roman" panose="02020603050405020304" pitchFamily="18" charset="0"/>
                <a:cs typeface="Times New Roman" panose="02020603050405020304" pitchFamily="18" charset="0"/>
              </a:rPr>
              <a:t>诞生</a:t>
            </a:r>
          </a:p>
        </p:txBody>
      </p:sp>
      <p:cxnSp>
        <p:nvCxnSpPr>
          <p:cNvPr id="12" name="直线箭头连接符 11">
            <a:extLst>
              <a:ext uri="{FF2B5EF4-FFF2-40B4-BE49-F238E27FC236}">
                <a16:creationId xmlns:a16="http://schemas.microsoft.com/office/drawing/2014/main" id="{2E775660-D3BB-7C7A-7CD6-D6D6903056C9}"/>
              </a:ext>
            </a:extLst>
          </p:cNvPr>
          <p:cNvCxnSpPr>
            <a:stCxn id="4" idx="2"/>
            <a:endCxn id="5" idx="0"/>
          </p:cNvCxnSpPr>
          <p:nvPr/>
        </p:nvCxnSpPr>
        <p:spPr>
          <a:xfrm>
            <a:off x="4663962" y="2060020"/>
            <a:ext cx="0" cy="478115"/>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 name="直线箭头连接符 13">
            <a:extLst>
              <a:ext uri="{FF2B5EF4-FFF2-40B4-BE49-F238E27FC236}">
                <a16:creationId xmlns:a16="http://schemas.microsoft.com/office/drawing/2014/main" id="{57593E75-94F8-ECB6-9DB1-F2D02738FF61}"/>
              </a:ext>
            </a:extLst>
          </p:cNvPr>
          <p:cNvCxnSpPr>
            <a:stCxn id="5" idx="2"/>
            <a:endCxn id="6" idx="0"/>
          </p:cNvCxnSpPr>
          <p:nvPr/>
        </p:nvCxnSpPr>
        <p:spPr>
          <a:xfrm>
            <a:off x="4663962" y="2907467"/>
            <a:ext cx="0" cy="96159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6" name="直线箭头连接符 15">
            <a:extLst>
              <a:ext uri="{FF2B5EF4-FFF2-40B4-BE49-F238E27FC236}">
                <a16:creationId xmlns:a16="http://schemas.microsoft.com/office/drawing/2014/main" id="{4EA8BD59-1C03-636B-8F98-EB63F2BFD68E}"/>
              </a:ext>
            </a:extLst>
          </p:cNvPr>
          <p:cNvCxnSpPr>
            <a:stCxn id="6" idx="2"/>
            <a:endCxn id="8" idx="0"/>
          </p:cNvCxnSpPr>
          <p:nvPr/>
        </p:nvCxnSpPr>
        <p:spPr>
          <a:xfrm>
            <a:off x="4663962" y="4238391"/>
            <a:ext cx="0" cy="47275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8" name="直线箭头连接符 17">
            <a:extLst>
              <a:ext uri="{FF2B5EF4-FFF2-40B4-BE49-F238E27FC236}">
                <a16:creationId xmlns:a16="http://schemas.microsoft.com/office/drawing/2014/main" id="{4651F176-7B3F-56A0-C5F3-B7FDF7298C90}"/>
              </a:ext>
            </a:extLst>
          </p:cNvPr>
          <p:cNvCxnSpPr>
            <a:stCxn id="8" idx="2"/>
            <a:endCxn id="10" idx="0"/>
          </p:cNvCxnSpPr>
          <p:nvPr/>
        </p:nvCxnSpPr>
        <p:spPr>
          <a:xfrm>
            <a:off x="4663962" y="5080476"/>
            <a:ext cx="0" cy="47275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0" name="直线箭头连接符 19">
            <a:extLst>
              <a:ext uri="{FF2B5EF4-FFF2-40B4-BE49-F238E27FC236}">
                <a16:creationId xmlns:a16="http://schemas.microsoft.com/office/drawing/2014/main" id="{6BAF5BB0-043B-FDAD-36DE-4E115C773587}"/>
              </a:ext>
            </a:extLst>
          </p:cNvPr>
          <p:cNvCxnSpPr>
            <a:cxnSpLocks/>
            <a:stCxn id="7" idx="1"/>
          </p:cNvCxnSpPr>
          <p:nvPr/>
        </p:nvCxnSpPr>
        <p:spPr>
          <a:xfrm flipH="1">
            <a:off x="4663962" y="3315061"/>
            <a:ext cx="2165131"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0964010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365125"/>
            <a:ext cx="10515600" cy="1325563"/>
          </a:xfrm>
        </p:spPr>
        <p:txBody>
          <a:bodyPr/>
          <a:lstStyle/>
          <a:p>
            <a:r>
              <a:rPr lang="zh-CN" altLang="en-US" dirty="0"/>
              <a:t>列族</a:t>
            </a:r>
            <a:r>
              <a:rPr lang="en-US" altLang="zh-CN" dirty="0"/>
              <a:t>Column</a:t>
            </a:r>
            <a:r>
              <a:rPr lang="zh-CN" altLang="en-US" dirty="0"/>
              <a:t> </a:t>
            </a:r>
            <a:r>
              <a:rPr lang="en-US" altLang="zh-CN" dirty="0"/>
              <a:t>Family</a:t>
            </a:r>
            <a:endParaRPr lang="zh-CN" altLang="en-US" dirty="0"/>
          </a:p>
        </p:txBody>
      </p:sp>
      <p:grpSp>
        <p:nvGrpSpPr>
          <p:cNvPr id="39" name="object 4">
            <a:extLst>
              <a:ext uri="{FF2B5EF4-FFF2-40B4-BE49-F238E27FC236}">
                <a16:creationId xmlns:a16="http://schemas.microsoft.com/office/drawing/2014/main" id="{CD40F29F-111C-7EFF-58C2-A0C86C04A1B6}"/>
              </a:ext>
            </a:extLst>
          </p:cNvPr>
          <p:cNvGrpSpPr/>
          <p:nvPr/>
        </p:nvGrpSpPr>
        <p:grpSpPr>
          <a:xfrm>
            <a:off x="1233631" y="2415228"/>
            <a:ext cx="1363345" cy="1051560"/>
            <a:chOff x="1740407" y="3483864"/>
            <a:chExt cx="1363345" cy="1051560"/>
          </a:xfrm>
        </p:grpSpPr>
        <p:sp>
          <p:nvSpPr>
            <p:cNvPr id="40" name="object 5">
              <a:extLst>
                <a:ext uri="{FF2B5EF4-FFF2-40B4-BE49-F238E27FC236}">
                  <a16:creationId xmlns:a16="http://schemas.microsoft.com/office/drawing/2014/main" id="{5056FF24-A323-15DA-AB2D-AAA2E76BF67E}"/>
                </a:ext>
              </a:extLst>
            </p:cNvPr>
            <p:cNvSpPr/>
            <p:nvPr/>
          </p:nvSpPr>
          <p:spPr>
            <a:xfrm>
              <a:off x="1753361" y="3496818"/>
              <a:ext cx="1321435" cy="1026160"/>
            </a:xfrm>
            <a:custGeom>
              <a:avLst/>
              <a:gdLst/>
              <a:ahLst/>
              <a:cxnLst/>
              <a:rect l="l" t="t" r="r" b="b"/>
              <a:pathLst>
                <a:path w="1321435" h="1026160">
                  <a:moveTo>
                    <a:pt x="660654" y="0"/>
                  </a:moveTo>
                  <a:lnTo>
                    <a:pt x="588668" y="1003"/>
                  </a:lnTo>
                  <a:lnTo>
                    <a:pt x="518927" y="3942"/>
                  </a:lnTo>
                  <a:lnTo>
                    <a:pt x="451835" y="8714"/>
                  </a:lnTo>
                  <a:lnTo>
                    <a:pt x="387794" y="15214"/>
                  </a:lnTo>
                  <a:lnTo>
                    <a:pt x="327208" y="23337"/>
                  </a:lnTo>
                  <a:lnTo>
                    <a:pt x="270479" y="32980"/>
                  </a:lnTo>
                  <a:lnTo>
                    <a:pt x="218011" y="44039"/>
                  </a:lnTo>
                  <a:lnTo>
                    <a:pt x="170205" y="56408"/>
                  </a:lnTo>
                  <a:lnTo>
                    <a:pt x="127467" y="69984"/>
                  </a:lnTo>
                  <a:lnTo>
                    <a:pt x="90198" y="84662"/>
                  </a:lnTo>
                  <a:lnTo>
                    <a:pt x="33680" y="116909"/>
                  </a:lnTo>
                  <a:lnTo>
                    <a:pt x="3876" y="152315"/>
                  </a:lnTo>
                  <a:lnTo>
                    <a:pt x="0" y="170941"/>
                  </a:lnTo>
                  <a:lnTo>
                    <a:pt x="0" y="854709"/>
                  </a:lnTo>
                  <a:lnTo>
                    <a:pt x="15237" y="891382"/>
                  </a:lnTo>
                  <a:lnTo>
                    <a:pt x="58801" y="925312"/>
                  </a:lnTo>
                  <a:lnTo>
                    <a:pt x="127467" y="955667"/>
                  </a:lnTo>
                  <a:lnTo>
                    <a:pt x="170205" y="969243"/>
                  </a:lnTo>
                  <a:lnTo>
                    <a:pt x="218011" y="981612"/>
                  </a:lnTo>
                  <a:lnTo>
                    <a:pt x="270479" y="992671"/>
                  </a:lnTo>
                  <a:lnTo>
                    <a:pt x="327208" y="1002314"/>
                  </a:lnTo>
                  <a:lnTo>
                    <a:pt x="387794" y="1010437"/>
                  </a:lnTo>
                  <a:lnTo>
                    <a:pt x="451835" y="1016937"/>
                  </a:lnTo>
                  <a:lnTo>
                    <a:pt x="518927" y="1021709"/>
                  </a:lnTo>
                  <a:lnTo>
                    <a:pt x="588668" y="1024648"/>
                  </a:lnTo>
                  <a:lnTo>
                    <a:pt x="660654" y="1025651"/>
                  </a:lnTo>
                  <a:lnTo>
                    <a:pt x="732639" y="1024648"/>
                  </a:lnTo>
                  <a:lnTo>
                    <a:pt x="802380" y="1021709"/>
                  </a:lnTo>
                  <a:lnTo>
                    <a:pt x="869472" y="1016937"/>
                  </a:lnTo>
                  <a:lnTo>
                    <a:pt x="933513" y="1010437"/>
                  </a:lnTo>
                  <a:lnTo>
                    <a:pt x="994099" y="1002314"/>
                  </a:lnTo>
                  <a:lnTo>
                    <a:pt x="1050828" y="992671"/>
                  </a:lnTo>
                  <a:lnTo>
                    <a:pt x="1103296" y="981612"/>
                  </a:lnTo>
                  <a:lnTo>
                    <a:pt x="1151102" y="969243"/>
                  </a:lnTo>
                  <a:lnTo>
                    <a:pt x="1193840" y="955667"/>
                  </a:lnTo>
                  <a:lnTo>
                    <a:pt x="1231109" y="940989"/>
                  </a:lnTo>
                  <a:lnTo>
                    <a:pt x="1287627" y="908742"/>
                  </a:lnTo>
                  <a:lnTo>
                    <a:pt x="1317431" y="873336"/>
                  </a:lnTo>
                  <a:lnTo>
                    <a:pt x="1321308" y="854709"/>
                  </a:lnTo>
                  <a:lnTo>
                    <a:pt x="1321308" y="170941"/>
                  </a:lnTo>
                  <a:lnTo>
                    <a:pt x="1306070" y="134269"/>
                  </a:lnTo>
                  <a:lnTo>
                    <a:pt x="1262506" y="100339"/>
                  </a:lnTo>
                  <a:lnTo>
                    <a:pt x="1193840" y="69984"/>
                  </a:lnTo>
                  <a:lnTo>
                    <a:pt x="1151102" y="56408"/>
                  </a:lnTo>
                  <a:lnTo>
                    <a:pt x="1103296" y="44039"/>
                  </a:lnTo>
                  <a:lnTo>
                    <a:pt x="1050828" y="32980"/>
                  </a:lnTo>
                  <a:lnTo>
                    <a:pt x="994099" y="23337"/>
                  </a:lnTo>
                  <a:lnTo>
                    <a:pt x="933513" y="15214"/>
                  </a:lnTo>
                  <a:lnTo>
                    <a:pt x="869472" y="8714"/>
                  </a:lnTo>
                  <a:lnTo>
                    <a:pt x="802380" y="3942"/>
                  </a:lnTo>
                  <a:lnTo>
                    <a:pt x="732639" y="1003"/>
                  </a:lnTo>
                  <a:lnTo>
                    <a:pt x="660654" y="0"/>
                  </a:lnTo>
                  <a:close/>
                </a:path>
              </a:pathLst>
            </a:custGeom>
            <a:solidFill>
              <a:srgbClr val="92A6C9"/>
            </a:solidFill>
          </p:spPr>
          <p:txBody>
            <a:bodyPr wrap="square" lIns="0" tIns="0" rIns="0" bIns="0" rtlCol="0"/>
            <a:lstStyle/>
            <a:p>
              <a:endParaRPr/>
            </a:p>
          </p:txBody>
        </p:sp>
        <p:sp>
          <p:nvSpPr>
            <p:cNvPr id="41" name="object 6">
              <a:extLst>
                <a:ext uri="{FF2B5EF4-FFF2-40B4-BE49-F238E27FC236}">
                  <a16:creationId xmlns:a16="http://schemas.microsoft.com/office/drawing/2014/main" id="{58987ED6-0E00-61C4-C18F-120D4972F111}"/>
                </a:ext>
              </a:extLst>
            </p:cNvPr>
            <p:cNvSpPr/>
            <p:nvPr/>
          </p:nvSpPr>
          <p:spPr>
            <a:xfrm>
              <a:off x="1753361" y="3667760"/>
              <a:ext cx="1314450" cy="171450"/>
            </a:xfrm>
            <a:custGeom>
              <a:avLst/>
              <a:gdLst/>
              <a:ahLst/>
              <a:cxnLst/>
              <a:rect l="l" t="t" r="r" b="b"/>
              <a:pathLst>
                <a:path w="1314450" h="171450">
                  <a:moveTo>
                    <a:pt x="1314437" y="24739"/>
                  </a:moveTo>
                  <a:lnTo>
                    <a:pt x="1281077" y="58874"/>
                  </a:lnTo>
                  <a:lnTo>
                    <a:pt x="1222708" y="89886"/>
                  </a:lnTo>
                  <a:lnTo>
                    <a:pt x="1185082" y="103977"/>
                  </a:lnTo>
                  <a:lnTo>
                    <a:pt x="1142328" y="116998"/>
                  </a:lnTo>
                  <a:lnTo>
                    <a:pt x="1094820" y="128849"/>
                  </a:lnTo>
                  <a:lnTo>
                    <a:pt x="1042934" y="139435"/>
                  </a:lnTo>
                  <a:lnTo>
                    <a:pt x="987044" y="148658"/>
                  </a:lnTo>
                  <a:lnTo>
                    <a:pt x="927525" y="156421"/>
                  </a:lnTo>
                  <a:lnTo>
                    <a:pt x="864752" y="162629"/>
                  </a:lnTo>
                  <a:lnTo>
                    <a:pt x="799099" y="167182"/>
                  </a:lnTo>
                  <a:lnTo>
                    <a:pt x="730941" y="169986"/>
                  </a:lnTo>
                  <a:lnTo>
                    <a:pt x="660654" y="170941"/>
                  </a:lnTo>
                  <a:lnTo>
                    <a:pt x="588668" y="169938"/>
                  </a:lnTo>
                  <a:lnTo>
                    <a:pt x="518927" y="166999"/>
                  </a:lnTo>
                  <a:lnTo>
                    <a:pt x="451835" y="162227"/>
                  </a:lnTo>
                  <a:lnTo>
                    <a:pt x="387794" y="155727"/>
                  </a:lnTo>
                  <a:lnTo>
                    <a:pt x="327208" y="147604"/>
                  </a:lnTo>
                  <a:lnTo>
                    <a:pt x="270479" y="137961"/>
                  </a:lnTo>
                  <a:lnTo>
                    <a:pt x="218011" y="126902"/>
                  </a:lnTo>
                  <a:lnTo>
                    <a:pt x="170205" y="114533"/>
                  </a:lnTo>
                  <a:lnTo>
                    <a:pt x="127467" y="100957"/>
                  </a:lnTo>
                  <a:lnTo>
                    <a:pt x="90198" y="86279"/>
                  </a:lnTo>
                  <a:lnTo>
                    <a:pt x="33680" y="54032"/>
                  </a:lnTo>
                  <a:lnTo>
                    <a:pt x="3876" y="18626"/>
                  </a:lnTo>
                  <a:lnTo>
                    <a:pt x="0" y="0"/>
                  </a:lnTo>
                </a:path>
              </a:pathLst>
            </a:custGeom>
            <a:ln w="25908">
              <a:solidFill>
                <a:srgbClr val="AA4443"/>
              </a:solidFill>
            </a:ln>
          </p:spPr>
          <p:txBody>
            <a:bodyPr wrap="square" lIns="0" tIns="0" rIns="0" bIns="0" rtlCol="0"/>
            <a:lstStyle/>
            <a:p>
              <a:endParaRPr/>
            </a:p>
          </p:txBody>
        </p:sp>
        <p:sp>
          <p:nvSpPr>
            <p:cNvPr id="42" name="object 7">
              <a:extLst>
                <a:ext uri="{FF2B5EF4-FFF2-40B4-BE49-F238E27FC236}">
                  <a16:creationId xmlns:a16="http://schemas.microsoft.com/office/drawing/2014/main" id="{BF7069D2-4DF1-BDC5-4858-469CBEB88A81}"/>
                </a:ext>
              </a:extLst>
            </p:cNvPr>
            <p:cNvSpPr/>
            <p:nvPr/>
          </p:nvSpPr>
          <p:spPr>
            <a:xfrm>
              <a:off x="3003321" y="3692474"/>
              <a:ext cx="87630" cy="87630"/>
            </a:xfrm>
            <a:custGeom>
              <a:avLst/>
              <a:gdLst/>
              <a:ahLst/>
              <a:cxnLst/>
              <a:rect l="l" t="t" r="r" b="b"/>
              <a:pathLst>
                <a:path w="87630" h="87629">
                  <a:moveTo>
                    <a:pt x="0" y="62763"/>
                  </a:moveTo>
                  <a:lnTo>
                    <a:pt x="64477" y="0"/>
                  </a:lnTo>
                  <a:lnTo>
                    <a:pt x="87376" y="87020"/>
                  </a:lnTo>
                </a:path>
              </a:pathLst>
            </a:custGeom>
            <a:ln w="25908">
              <a:solidFill>
                <a:srgbClr val="AA4443"/>
              </a:solidFill>
            </a:ln>
          </p:spPr>
          <p:txBody>
            <a:bodyPr wrap="square" lIns="0" tIns="0" rIns="0" bIns="0" rtlCol="0"/>
            <a:lstStyle/>
            <a:p>
              <a:endParaRPr/>
            </a:p>
          </p:txBody>
        </p:sp>
        <p:sp>
          <p:nvSpPr>
            <p:cNvPr id="43" name="object 8">
              <a:extLst>
                <a:ext uri="{FF2B5EF4-FFF2-40B4-BE49-F238E27FC236}">
                  <a16:creationId xmlns:a16="http://schemas.microsoft.com/office/drawing/2014/main" id="{EC5C1654-E15A-177F-D6CB-A3E083C02030}"/>
                </a:ext>
              </a:extLst>
            </p:cNvPr>
            <p:cNvSpPr/>
            <p:nvPr/>
          </p:nvSpPr>
          <p:spPr>
            <a:xfrm>
              <a:off x="1753361" y="3496818"/>
              <a:ext cx="1321435" cy="1026160"/>
            </a:xfrm>
            <a:custGeom>
              <a:avLst/>
              <a:gdLst/>
              <a:ahLst/>
              <a:cxnLst/>
              <a:rect l="l" t="t" r="r" b="b"/>
              <a:pathLst>
                <a:path w="1321435" h="1026160">
                  <a:moveTo>
                    <a:pt x="0" y="170941"/>
                  </a:moveTo>
                  <a:lnTo>
                    <a:pt x="15237" y="134269"/>
                  </a:lnTo>
                  <a:lnTo>
                    <a:pt x="58801" y="100339"/>
                  </a:lnTo>
                  <a:lnTo>
                    <a:pt x="127467" y="69984"/>
                  </a:lnTo>
                  <a:lnTo>
                    <a:pt x="170205" y="56408"/>
                  </a:lnTo>
                  <a:lnTo>
                    <a:pt x="218011" y="44039"/>
                  </a:lnTo>
                  <a:lnTo>
                    <a:pt x="270479" y="32980"/>
                  </a:lnTo>
                  <a:lnTo>
                    <a:pt x="327208" y="23337"/>
                  </a:lnTo>
                  <a:lnTo>
                    <a:pt x="387794" y="15214"/>
                  </a:lnTo>
                  <a:lnTo>
                    <a:pt x="451835" y="8714"/>
                  </a:lnTo>
                  <a:lnTo>
                    <a:pt x="518927" y="3942"/>
                  </a:lnTo>
                  <a:lnTo>
                    <a:pt x="588668" y="1003"/>
                  </a:lnTo>
                  <a:lnTo>
                    <a:pt x="660654" y="0"/>
                  </a:lnTo>
                  <a:lnTo>
                    <a:pt x="732639" y="1003"/>
                  </a:lnTo>
                  <a:lnTo>
                    <a:pt x="802380" y="3942"/>
                  </a:lnTo>
                  <a:lnTo>
                    <a:pt x="869472" y="8714"/>
                  </a:lnTo>
                  <a:lnTo>
                    <a:pt x="933513" y="15214"/>
                  </a:lnTo>
                  <a:lnTo>
                    <a:pt x="994099" y="23337"/>
                  </a:lnTo>
                  <a:lnTo>
                    <a:pt x="1050828" y="32980"/>
                  </a:lnTo>
                  <a:lnTo>
                    <a:pt x="1103296" y="44039"/>
                  </a:lnTo>
                  <a:lnTo>
                    <a:pt x="1151102" y="56408"/>
                  </a:lnTo>
                  <a:lnTo>
                    <a:pt x="1193840" y="69984"/>
                  </a:lnTo>
                  <a:lnTo>
                    <a:pt x="1231109" y="84662"/>
                  </a:lnTo>
                  <a:lnTo>
                    <a:pt x="1287627" y="116909"/>
                  </a:lnTo>
                  <a:lnTo>
                    <a:pt x="1317431" y="152315"/>
                  </a:lnTo>
                  <a:lnTo>
                    <a:pt x="1321308" y="170941"/>
                  </a:lnTo>
                  <a:lnTo>
                    <a:pt x="1321308" y="854709"/>
                  </a:lnTo>
                  <a:lnTo>
                    <a:pt x="1306070" y="891382"/>
                  </a:lnTo>
                  <a:lnTo>
                    <a:pt x="1262506" y="925312"/>
                  </a:lnTo>
                  <a:lnTo>
                    <a:pt x="1193840" y="955667"/>
                  </a:lnTo>
                  <a:lnTo>
                    <a:pt x="1151102" y="969243"/>
                  </a:lnTo>
                  <a:lnTo>
                    <a:pt x="1103296" y="981612"/>
                  </a:lnTo>
                  <a:lnTo>
                    <a:pt x="1050828" y="992671"/>
                  </a:lnTo>
                  <a:lnTo>
                    <a:pt x="994099" y="1002314"/>
                  </a:lnTo>
                  <a:lnTo>
                    <a:pt x="933513" y="1010437"/>
                  </a:lnTo>
                  <a:lnTo>
                    <a:pt x="869472" y="1016937"/>
                  </a:lnTo>
                  <a:lnTo>
                    <a:pt x="802380" y="1021709"/>
                  </a:lnTo>
                  <a:lnTo>
                    <a:pt x="732639" y="1024648"/>
                  </a:lnTo>
                  <a:lnTo>
                    <a:pt x="660654" y="1025651"/>
                  </a:lnTo>
                  <a:lnTo>
                    <a:pt x="588668" y="1024648"/>
                  </a:lnTo>
                  <a:lnTo>
                    <a:pt x="518927" y="1021709"/>
                  </a:lnTo>
                  <a:lnTo>
                    <a:pt x="451835" y="1016937"/>
                  </a:lnTo>
                  <a:lnTo>
                    <a:pt x="387794" y="1010437"/>
                  </a:lnTo>
                  <a:lnTo>
                    <a:pt x="327208" y="1002314"/>
                  </a:lnTo>
                  <a:lnTo>
                    <a:pt x="270479" y="992671"/>
                  </a:lnTo>
                  <a:lnTo>
                    <a:pt x="218011" y="981612"/>
                  </a:lnTo>
                  <a:lnTo>
                    <a:pt x="170205" y="969243"/>
                  </a:lnTo>
                  <a:lnTo>
                    <a:pt x="127467" y="955667"/>
                  </a:lnTo>
                  <a:lnTo>
                    <a:pt x="90198" y="940989"/>
                  </a:lnTo>
                  <a:lnTo>
                    <a:pt x="33680" y="908742"/>
                  </a:lnTo>
                  <a:lnTo>
                    <a:pt x="3876" y="873336"/>
                  </a:lnTo>
                  <a:lnTo>
                    <a:pt x="0" y="854709"/>
                  </a:lnTo>
                  <a:lnTo>
                    <a:pt x="0" y="170941"/>
                  </a:lnTo>
                  <a:close/>
                </a:path>
              </a:pathLst>
            </a:custGeom>
            <a:ln w="25908">
              <a:solidFill>
                <a:srgbClr val="AA4443"/>
              </a:solidFill>
            </a:ln>
          </p:spPr>
          <p:txBody>
            <a:bodyPr wrap="square" lIns="0" tIns="0" rIns="0" bIns="0" rtlCol="0"/>
            <a:lstStyle/>
            <a:p>
              <a:endParaRPr/>
            </a:p>
          </p:txBody>
        </p:sp>
      </p:grpSp>
      <p:sp>
        <p:nvSpPr>
          <p:cNvPr id="44" name="object 9">
            <a:extLst>
              <a:ext uri="{FF2B5EF4-FFF2-40B4-BE49-F238E27FC236}">
                <a16:creationId xmlns:a16="http://schemas.microsoft.com/office/drawing/2014/main" id="{3388DC00-98C3-40DD-AF85-7FEDC8AC07F4}"/>
              </a:ext>
            </a:extLst>
          </p:cNvPr>
          <p:cNvSpPr txBox="1"/>
          <p:nvPr/>
        </p:nvSpPr>
        <p:spPr>
          <a:xfrm>
            <a:off x="789132" y="1439360"/>
            <a:ext cx="3634740" cy="1969770"/>
          </a:xfrm>
          <a:prstGeom prst="rect">
            <a:avLst/>
          </a:prstGeom>
        </p:spPr>
        <p:txBody>
          <a:bodyPr vert="horz" wrap="square" lIns="0" tIns="12700" rIns="0" bIns="0" rtlCol="0">
            <a:spAutoFit/>
          </a:bodyPr>
          <a:lstStyle/>
          <a:p>
            <a:pPr marL="186055" indent="-173990">
              <a:lnSpc>
                <a:spcPct val="100000"/>
              </a:lnSpc>
              <a:spcBef>
                <a:spcPts val="100"/>
              </a:spcBef>
              <a:buClr>
                <a:srgbClr val="898989"/>
              </a:buClr>
              <a:buSzPct val="52777"/>
              <a:buChar char="▪"/>
              <a:tabLst>
                <a:tab pos="186055" algn="l"/>
                <a:tab pos="186690" algn="l"/>
              </a:tabLst>
            </a:pPr>
            <a:endParaRPr lang="en-US" altLang="zh-CN" spc="35" dirty="0">
              <a:latin typeface="Times New Roman" panose="02020603050405020304" pitchFamily="18" charset="0"/>
              <a:cs typeface="Times New Roman" panose="02020603050405020304" pitchFamily="18" charset="0"/>
            </a:endParaRPr>
          </a:p>
          <a:p>
            <a:pPr marL="186055" indent="-173990">
              <a:lnSpc>
                <a:spcPct val="100000"/>
              </a:lnSpc>
              <a:spcBef>
                <a:spcPts val="100"/>
              </a:spcBef>
              <a:buClr>
                <a:srgbClr val="898989"/>
              </a:buClr>
              <a:buSzPct val="52777"/>
              <a:buChar char="▪"/>
              <a:tabLst>
                <a:tab pos="186055" algn="l"/>
                <a:tab pos="186690" algn="l"/>
              </a:tabLst>
            </a:pPr>
            <a:r>
              <a:rPr lang="zh-CN" altLang="en-US" spc="35" dirty="0">
                <a:latin typeface="Times New Roman" panose="02020603050405020304" pitchFamily="18" charset="0"/>
                <a:cs typeface="Times New Roman" panose="02020603050405020304" pitchFamily="18" charset="0"/>
              </a:rPr>
              <a:t>单独的</a:t>
            </a:r>
            <a:r>
              <a:rPr lang="en-US" altLang="zh-CN" spc="35" dirty="0" err="1">
                <a:latin typeface="Times New Roman" panose="02020603050405020304" pitchFamily="18" charset="0"/>
                <a:cs typeface="Times New Roman" panose="02020603050405020304" pitchFamily="18" charset="0"/>
              </a:rPr>
              <a:t>MemTables</a:t>
            </a:r>
            <a:r>
              <a:rPr lang="zh-CN" altLang="en-US" spc="35" dirty="0">
                <a:latin typeface="Times New Roman" panose="02020603050405020304" pitchFamily="18" charset="0"/>
                <a:cs typeface="Times New Roman" panose="02020603050405020304" pitchFamily="18" charset="0"/>
              </a:rPr>
              <a:t>与</a:t>
            </a:r>
            <a:r>
              <a:rPr lang="en-US" altLang="zh-CN" spc="35" dirty="0">
                <a:latin typeface="Times New Roman" panose="02020603050405020304" pitchFamily="18" charset="0"/>
                <a:cs typeface="Times New Roman" panose="02020603050405020304" pitchFamily="18" charset="0"/>
              </a:rPr>
              <a:t>SST</a:t>
            </a:r>
            <a:r>
              <a:rPr lang="zh-CN" altLang="en-US" spc="35" dirty="0">
                <a:latin typeface="Times New Roman" panose="02020603050405020304" pitchFamily="18" charset="0"/>
                <a:cs typeface="Times New Roman" panose="02020603050405020304" pitchFamily="18" charset="0"/>
              </a:rPr>
              <a:t>文件</a:t>
            </a:r>
            <a:endParaRPr lang="en-US" altLang="zh-CN" spc="35" dirty="0">
              <a:latin typeface="Times New Roman" panose="02020603050405020304" pitchFamily="18" charset="0"/>
              <a:cs typeface="Times New Roman" panose="02020603050405020304" pitchFamily="18" charset="0"/>
            </a:endParaRPr>
          </a:p>
          <a:p>
            <a:pPr marL="186055" indent="-173990">
              <a:lnSpc>
                <a:spcPct val="100000"/>
              </a:lnSpc>
              <a:spcBef>
                <a:spcPts val="100"/>
              </a:spcBef>
              <a:buClr>
                <a:srgbClr val="898989"/>
              </a:buClr>
              <a:buSzPct val="52777"/>
              <a:buChar char="▪"/>
              <a:tabLst>
                <a:tab pos="186055" algn="l"/>
                <a:tab pos="186690" algn="l"/>
              </a:tabLst>
            </a:pPr>
            <a:r>
              <a:rPr lang="zh-CN" altLang="en-US" sz="1800" spc="35" dirty="0">
                <a:latin typeface="Times New Roman" panose="02020603050405020304" pitchFamily="18" charset="0"/>
                <a:cs typeface="Times New Roman" panose="02020603050405020304" pitchFamily="18" charset="0"/>
              </a:rPr>
              <a:t>共享的</a:t>
            </a:r>
            <a:r>
              <a:rPr lang="en-US" altLang="zh-CN" sz="1800" spc="35" dirty="0">
                <a:latin typeface="Times New Roman" panose="02020603050405020304" pitchFamily="18" charset="0"/>
                <a:cs typeface="Times New Roman" panose="02020603050405020304" pitchFamily="18" charset="0"/>
              </a:rPr>
              <a:t>WAL</a:t>
            </a:r>
            <a:endParaRPr sz="1800" dirty="0">
              <a:latin typeface="Arial"/>
              <a:cs typeface="Arial"/>
            </a:endParaRPr>
          </a:p>
          <a:p>
            <a:pPr>
              <a:lnSpc>
                <a:spcPct val="100000"/>
              </a:lnSpc>
            </a:pPr>
            <a:endParaRPr sz="1900" dirty="0">
              <a:latin typeface="Arial"/>
              <a:cs typeface="Arial"/>
            </a:endParaRPr>
          </a:p>
          <a:p>
            <a:pPr>
              <a:lnSpc>
                <a:spcPct val="100000"/>
              </a:lnSpc>
              <a:spcBef>
                <a:spcPts val="15"/>
              </a:spcBef>
            </a:pPr>
            <a:endParaRPr sz="1750" dirty="0">
              <a:latin typeface="Arial"/>
              <a:cs typeface="Arial"/>
            </a:endParaRPr>
          </a:p>
          <a:p>
            <a:pPr marR="1393825" algn="ctr">
              <a:lnSpc>
                <a:spcPts val="2050"/>
              </a:lnSpc>
              <a:spcBef>
                <a:spcPts val="5"/>
              </a:spcBef>
            </a:pPr>
            <a:r>
              <a:rPr sz="1800" spc="-120" dirty="0">
                <a:latin typeface="Arial"/>
                <a:cs typeface="Arial"/>
              </a:rPr>
              <a:t>WAL</a:t>
            </a:r>
            <a:endParaRPr sz="1800" dirty="0">
              <a:latin typeface="Arial"/>
              <a:cs typeface="Arial"/>
            </a:endParaRPr>
          </a:p>
          <a:p>
            <a:pPr marR="1394460" algn="ctr">
              <a:lnSpc>
                <a:spcPts val="2050"/>
              </a:lnSpc>
            </a:pPr>
            <a:r>
              <a:rPr sz="1800" spc="-30" dirty="0">
                <a:latin typeface="Arial"/>
                <a:cs typeface="Arial"/>
              </a:rPr>
              <a:t>(shared)</a:t>
            </a:r>
            <a:endParaRPr sz="1800" dirty="0">
              <a:latin typeface="Arial"/>
              <a:cs typeface="Arial"/>
            </a:endParaRPr>
          </a:p>
        </p:txBody>
      </p:sp>
      <p:grpSp>
        <p:nvGrpSpPr>
          <p:cNvPr id="45" name="object 10">
            <a:extLst>
              <a:ext uri="{FF2B5EF4-FFF2-40B4-BE49-F238E27FC236}">
                <a16:creationId xmlns:a16="http://schemas.microsoft.com/office/drawing/2014/main" id="{A145ECCD-B824-E497-B58B-20D275DB0D76}"/>
              </a:ext>
            </a:extLst>
          </p:cNvPr>
          <p:cNvGrpSpPr/>
          <p:nvPr/>
        </p:nvGrpSpPr>
        <p:grpSpPr>
          <a:xfrm>
            <a:off x="1241188" y="3669416"/>
            <a:ext cx="2464435" cy="901065"/>
            <a:chOff x="1747964" y="4738052"/>
            <a:chExt cx="2464435" cy="901065"/>
          </a:xfrm>
        </p:grpSpPr>
        <p:sp>
          <p:nvSpPr>
            <p:cNvPr id="46" name="object 11">
              <a:extLst>
                <a:ext uri="{FF2B5EF4-FFF2-40B4-BE49-F238E27FC236}">
                  <a16:creationId xmlns:a16="http://schemas.microsoft.com/office/drawing/2014/main" id="{CEB66A4A-F9CA-1F48-90F9-8B0227AF501E}"/>
                </a:ext>
              </a:extLst>
            </p:cNvPr>
            <p:cNvSpPr/>
            <p:nvPr/>
          </p:nvSpPr>
          <p:spPr>
            <a:xfrm>
              <a:off x="1760981" y="4751070"/>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47" name="object 12">
              <a:extLst>
                <a:ext uri="{FF2B5EF4-FFF2-40B4-BE49-F238E27FC236}">
                  <a16:creationId xmlns:a16="http://schemas.microsoft.com/office/drawing/2014/main" id="{A1FBF4D7-B3E8-9B4D-8E40-173C1BDC6CCB}"/>
                </a:ext>
              </a:extLst>
            </p:cNvPr>
            <p:cNvSpPr/>
            <p:nvPr/>
          </p:nvSpPr>
          <p:spPr>
            <a:xfrm>
              <a:off x="1760981" y="4751070"/>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sp>
        <p:nvSpPr>
          <p:cNvPr id="48" name="object 13">
            <a:extLst>
              <a:ext uri="{FF2B5EF4-FFF2-40B4-BE49-F238E27FC236}">
                <a16:creationId xmlns:a16="http://schemas.microsoft.com/office/drawing/2014/main" id="{74F3EF66-B1AC-70C6-8C13-6EA1A9CE2C9D}"/>
              </a:ext>
            </a:extLst>
          </p:cNvPr>
          <p:cNvSpPr txBox="1"/>
          <p:nvPr/>
        </p:nvSpPr>
        <p:spPr>
          <a:xfrm>
            <a:off x="1594667" y="3822515"/>
            <a:ext cx="1754505" cy="546735"/>
          </a:xfrm>
          <a:prstGeom prst="rect">
            <a:avLst/>
          </a:prstGeom>
        </p:spPr>
        <p:txBody>
          <a:bodyPr vert="horz" wrap="square" lIns="0" tIns="12700" rIns="0" bIns="0" rtlCol="0">
            <a:spAutoFit/>
          </a:bodyPr>
          <a:lstStyle/>
          <a:p>
            <a:pPr algn="ctr">
              <a:lnSpc>
                <a:spcPts val="2050"/>
              </a:lnSpc>
              <a:spcBef>
                <a:spcPts val="100"/>
              </a:spcBef>
            </a:pPr>
            <a:r>
              <a:rPr sz="1800" spc="-180" dirty="0">
                <a:latin typeface="Arial"/>
                <a:cs typeface="Arial"/>
              </a:rPr>
              <a:t>CF1</a:t>
            </a:r>
            <a:endParaRPr sz="1800" dirty="0">
              <a:latin typeface="Arial"/>
              <a:cs typeface="Arial"/>
            </a:endParaRPr>
          </a:p>
          <a:p>
            <a:pPr algn="ctr">
              <a:lnSpc>
                <a:spcPts val="2050"/>
              </a:lnSpc>
            </a:pPr>
            <a:r>
              <a:rPr sz="1800" spc="-30" dirty="0" err="1">
                <a:latin typeface="Arial"/>
                <a:cs typeface="Arial"/>
              </a:rPr>
              <a:t>MemTable</a:t>
            </a:r>
            <a:endParaRPr sz="1800" dirty="0">
              <a:latin typeface="Arial"/>
              <a:cs typeface="Arial"/>
            </a:endParaRPr>
          </a:p>
        </p:txBody>
      </p:sp>
      <p:grpSp>
        <p:nvGrpSpPr>
          <p:cNvPr id="49" name="object 14">
            <a:extLst>
              <a:ext uri="{FF2B5EF4-FFF2-40B4-BE49-F238E27FC236}">
                <a16:creationId xmlns:a16="http://schemas.microsoft.com/office/drawing/2014/main" id="{8FB090EE-DCB1-BE21-2D1B-59A92491D11C}"/>
              </a:ext>
            </a:extLst>
          </p:cNvPr>
          <p:cNvGrpSpPr/>
          <p:nvPr/>
        </p:nvGrpSpPr>
        <p:grpSpPr>
          <a:xfrm>
            <a:off x="1262524" y="5226944"/>
            <a:ext cx="2464435" cy="901065"/>
            <a:chOff x="1769300" y="6295580"/>
            <a:chExt cx="2464435" cy="901065"/>
          </a:xfrm>
        </p:grpSpPr>
        <p:sp>
          <p:nvSpPr>
            <p:cNvPr id="50" name="object 15">
              <a:extLst>
                <a:ext uri="{FF2B5EF4-FFF2-40B4-BE49-F238E27FC236}">
                  <a16:creationId xmlns:a16="http://schemas.microsoft.com/office/drawing/2014/main" id="{3D7A31FE-298B-E4E7-04F8-80953F337C41}"/>
                </a:ext>
              </a:extLst>
            </p:cNvPr>
            <p:cNvSpPr/>
            <p:nvPr/>
          </p:nvSpPr>
          <p:spPr>
            <a:xfrm>
              <a:off x="1782318" y="6308598"/>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51" name="object 16">
              <a:extLst>
                <a:ext uri="{FF2B5EF4-FFF2-40B4-BE49-F238E27FC236}">
                  <a16:creationId xmlns:a16="http://schemas.microsoft.com/office/drawing/2014/main" id="{26569691-C0E3-10E3-9F7B-11F8ACF8C9D8}"/>
                </a:ext>
              </a:extLst>
            </p:cNvPr>
            <p:cNvSpPr/>
            <p:nvPr/>
          </p:nvSpPr>
          <p:spPr>
            <a:xfrm>
              <a:off x="1782318" y="6308598"/>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sp>
        <p:nvSpPr>
          <p:cNvPr id="52" name="object 17">
            <a:extLst>
              <a:ext uri="{FF2B5EF4-FFF2-40B4-BE49-F238E27FC236}">
                <a16:creationId xmlns:a16="http://schemas.microsoft.com/office/drawing/2014/main" id="{3023239C-118D-4627-09BA-F3D7B9F78F25}"/>
              </a:ext>
            </a:extLst>
          </p:cNvPr>
          <p:cNvSpPr txBox="1"/>
          <p:nvPr/>
        </p:nvSpPr>
        <p:spPr>
          <a:xfrm>
            <a:off x="1616752" y="5380373"/>
            <a:ext cx="1754505" cy="546735"/>
          </a:xfrm>
          <a:prstGeom prst="rect">
            <a:avLst/>
          </a:prstGeom>
        </p:spPr>
        <p:txBody>
          <a:bodyPr vert="horz" wrap="square" lIns="0" tIns="12700" rIns="0" bIns="0" rtlCol="0">
            <a:spAutoFit/>
          </a:bodyPr>
          <a:lstStyle/>
          <a:p>
            <a:pPr algn="ctr">
              <a:lnSpc>
                <a:spcPts val="2050"/>
              </a:lnSpc>
              <a:spcBef>
                <a:spcPts val="100"/>
              </a:spcBef>
            </a:pPr>
            <a:r>
              <a:rPr sz="1800" spc="-180" dirty="0">
                <a:latin typeface="Arial"/>
                <a:cs typeface="Arial"/>
              </a:rPr>
              <a:t>CF2</a:t>
            </a:r>
            <a:endParaRPr sz="1800" dirty="0">
              <a:latin typeface="Arial"/>
              <a:cs typeface="Arial"/>
            </a:endParaRPr>
          </a:p>
          <a:p>
            <a:pPr algn="ctr">
              <a:lnSpc>
                <a:spcPts val="2050"/>
              </a:lnSpc>
            </a:pPr>
            <a:r>
              <a:rPr sz="1800" spc="-30" dirty="0" err="1">
                <a:latin typeface="Arial"/>
                <a:cs typeface="Arial"/>
              </a:rPr>
              <a:t>MemTable</a:t>
            </a:r>
            <a:endParaRPr sz="1800" dirty="0">
              <a:latin typeface="Arial"/>
              <a:cs typeface="Arial"/>
            </a:endParaRPr>
          </a:p>
        </p:txBody>
      </p:sp>
      <p:grpSp>
        <p:nvGrpSpPr>
          <p:cNvPr id="53" name="object 18">
            <a:extLst>
              <a:ext uri="{FF2B5EF4-FFF2-40B4-BE49-F238E27FC236}">
                <a16:creationId xmlns:a16="http://schemas.microsoft.com/office/drawing/2014/main" id="{C1DAF749-2D9C-0B49-D8DA-86557A4EDDA3}"/>
              </a:ext>
            </a:extLst>
          </p:cNvPr>
          <p:cNvGrpSpPr/>
          <p:nvPr/>
        </p:nvGrpSpPr>
        <p:grpSpPr>
          <a:xfrm>
            <a:off x="4231276" y="3648080"/>
            <a:ext cx="2616835" cy="1053465"/>
            <a:chOff x="4738052" y="4716716"/>
            <a:chExt cx="2616835" cy="1053465"/>
          </a:xfrm>
        </p:grpSpPr>
        <p:sp>
          <p:nvSpPr>
            <p:cNvPr id="54" name="object 19">
              <a:extLst>
                <a:ext uri="{FF2B5EF4-FFF2-40B4-BE49-F238E27FC236}">
                  <a16:creationId xmlns:a16="http://schemas.microsoft.com/office/drawing/2014/main" id="{4E7152C1-45FD-D579-2C12-98559018F982}"/>
                </a:ext>
              </a:extLst>
            </p:cNvPr>
            <p:cNvSpPr/>
            <p:nvPr/>
          </p:nvSpPr>
          <p:spPr>
            <a:xfrm>
              <a:off x="4751070" y="4729734"/>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55" name="object 20">
              <a:extLst>
                <a:ext uri="{FF2B5EF4-FFF2-40B4-BE49-F238E27FC236}">
                  <a16:creationId xmlns:a16="http://schemas.microsoft.com/office/drawing/2014/main" id="{218E2EB5-B2FA-30F2-6F74-A3091B7CF32E}"/>
                </a:ext>
              </a:extLst>
            </p:cNvPr>
            <p:cNvSpPr/>
            <p:nvPr/>
          </p:nvSpPr>
          <p:spPr>
            <a:xfrm>
              <a:off x="4751070" y="4729734"/>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sp>
          <p:nvSpPr>
            <p:cNvPr id="56" name="object 21">
              <a:extLst>
                <a:ext uri="{FF2B5EF4-FFF2-40B4-BE49-F238E27FC236}">
                  <a16:creationId xmlns:a16="http://schemas.microsoft.com/office/drawing/2014/main" id="{FBD47B07-75A7-6151-CE18-F50332E63FE0}"/>
                </a:ext>
              </a:extLst>
            </p:cNvPr>
            <p:cNvSpPr/>
            <p:nvPr/>
          </p:nvSpPr>
          <p:spPr>
            <a:xfrm>
              <a:off x="4903470" y="4882134"/>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5"/>
                  </a:lnTo>
                  <a:lnTo>
                    <a:pt x="0" y="728967"/>
                  </a:lnTo>
                  <a:lnTo>
                    <a:pt x="7433" y="775055"/>
                  </a:lnTo>
                  <a:lnTo>
                    <a:pt x="28131" y="815081"/>
                  </a:lnTo>
                  <a:lnTo>
                    <a:pt x="59692" y="846644"/>
                  </a:lnTo>
                  <a:lnTo>
                    <a:pt x="99714" y="867342"/>
                  </a:lnTo>
                  <a:lnTo>
                    <a:pt x="145796" y="874775"/>
                  </a:lnTo>
                  <a:lnTo>
                    <a:pt x="2292604" y="874775"/>
                  </a:lnTo>
                  <a:lnTo>
                    <a:pt x="2338685" y="867342"/>
                  </a:lnTo>
                  <a:lnTo>
                    <a:pt x="2378707" y="846644"/>
                  </a:lnTo>
                  <a:lnTo>
                    <a:pt x="2410268" y="815081"/>
                  </a:lnTo>
                  <a:lnTo>
                    <a:pt x="2430966" y="775055"/>
                  </a:lnTo>
                  <a:lnTo>
                    <a:pt x="2438400" y="728967"/>
                  </a:lnTo>
                  <a:lnTo>
                    <a:pt x="2438400" y="145795"/>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dirty="0"/>
            </a:p>
          </p:txBody>
        </p:sp>
        <p:sp>
          <p:nvSpPr>
            <p:cNvPr id="57" name="object 22">
              <a:extLst>
                <a:ext uri="{FF2B5EF4-FFF2-40B4-BE49-F238E27FC236}">
                  <a16:creationId xmlns:a16="http://schemas.microsoft.com/office/drawing/2014/main" id="{AD8FB878-D056-79DF-BA47-EB86046B3D72}"/>
                </a:ext>
              </a:extLst>
            </p:cNvPr>
            <p:cNvSpPr/>
            <p:nvPr/>
          </p:nvSpPr>
          <p:spPr>
            <a:xfrm>
              <a:off x="4903470" y="4882134"/>
              <a:ext cx="2438400" cy="875030"/>
            </a:xfrm>
            <a:custGeom>
              <a:avLst/>
              <a:gdLst/>
              <a:ahLst/>
              <a:cxnLst/>
              <a:rect l="l" t="t" r="r" b="b"/>
              <a:pathLst>
                <a:path w="2438400" h="875029">
                  <a:moveTo>
                    <a:pt x="0" y="145795"/>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5"/>
                  </a:lnTo>
                  <a:lnTo>
                    <a:pt x="2438400" y="728967"/>
                  </a:lnTo>
                  <a:lnTo>
                    <a:pt x="2430966" y="775055"/>
                  </a:lnTo>
                  <a:lnTo>
                    <a:pt x="2410268" y="815081"/>
                  </a:lnTo>
                  <a:lnTo>
                    <a:pt x="2378707" y="846644"/>
                  </a:lnTo>
                  <a:lnTo>
                    <a:pt x="2338685" y="867342"/>
                  </a:lnTo>
                  <a:lnTo>
                    <a:pt x="2292604" y="874775"/>
                  </a:lnTo>
                  <a:lnTo>
                    <a:pt x="145796" y="874775"/>
                  </a:lnTo>
                  <a:lnTo>
                    <a:pt x="99714" y="867342"/>
                  </a:lnTo>
                  <a:lnTo>
                    <a:pt x="59692" y="846644"/>
                  </a:lnTo>
                  <a:lnTo>
                    <a:pt x="28131" y="815081"/>
                  </a:lnTo>
                  <a:lnTo>
                    <a:pt x="7433" y="775055"/>
                  </a:lnTo>
                  <a:lnTo>
                    <a:pt x="0" y="728967"/>
                  </a:lnTo>
                  <a:lnTo>
                    <a:pt x="0" y="145795"/>
                  </a:lnTo>
                  <a:close/>
                </a:path>
              </a:pathLst>
            </a:custGeom>
            <a:ln w="25908">
              <a:solidFill>
                <a:srgbClr val="AA4443"/>
              </a:solidFill>
            </a:ln>
          </p:spPr>
          <p:txBody>
            <a:bodyPr wrap="square" lIns="0" tIns="0" rIns="0" bIns="0" rtlCol="0"/>
            <a:lstStyle/>
            <a:p>
              <a:endParaRPr/>
            </a:p>
          </p:txBody>
        </p:sp>
      </p:grpSp>
      <p:sp>
        <p:nvSpPr>
          <p:cNvPr id="58" name="object 23">
            <a:extLst>
              <a:ext uri="{FF2B5EF4-FFF2-40B4-BE49-F238E27FC236}">
                <a16:creationId xmlns:a16="http://schemas.microsoft.com/office/drawing/2014/main" id="{4460407B-FC92-39C9-868A-C90988ED2FDB}"/>
              </a:ext>
            </a:extLst>
          </p:cNvPr>
          <p:cNvSpPr txBox="1"/>
          <p:nvPr/>
        </p:nvSpPr>
        <p:spPr>
          <a:xfrm>
            <a:off x="4656788" y="3823237"/>
            <a:ext cx="2013840" cy="820738"/>
          </a:xfrm>
          <a:prstGeom prst="rect">
            <a:avLst/>
          </a:prstGeom>
        </p:spPr>
        <p:txBody>
          <a:bodyPr vert="horz" wrap="square" lIns="0" tIns="12700" rIns="0" bIns="0" rtlCol="0">
            <a:spAutoFit/>
          </a:bodyPr>
          <a:lstStyle/>
          <a:p>
            <a:pPr algn="ctr">
              <a:lnSpc>
                <a:spcPts val="2050"/>
              </a:lnSpc>
              <a:spcBef>
                <a:spcPts val="100"/>
              </a:spcBef>
            </a:pPr>
            <a:r>
              <a:rPr kumimoji="1" dirty="0">
                <a:latin typeface="Arial" panose="020B0604020202020204" pitchFamily="34" charset="0"/>
                <a:cs typeface="Arial" panose="020B0604020202020204" pitchFamily="34" charset="0"/>
              </a:rPr>
              <a:t>CF1</a:t>
            </a:r>
          </a:p>
          <a:p>
            <a:pPr algn="ctr">
              <a:lnSpc>
                <a:spcPts val="2050"/>
              </a:lnSpc>
            </a:pPr>
            <a:r>
              <a:rPr kumimoji="1" lang="en-US" altLang="zh-CN" dirty="0">
                <a:latin typeface="Arial" panose="020B0604020202020204" pitchFamily="34" charset="0"/>
                <a:cs typeface="Arial" panose="020B0604020202020204" pitchFamily="34" charset="0"/>
              </a:rPr>
              <a:t>Read</a:t>
            </a:r>
            <a:r>
              <a:rPr kumimoji="1" lang="zh-CN" altLang="en-US" dirty="0">
                <a:latin typeface="Arial" panose="020B0604020202020204" pitchFamily="34" charset="0"/>
                <a:cs typeface="Arial" panose="020B0604020202020204" pitchFamily="34" charset="0"/>
              </a:rPr>
              <a:t> </a:t>
            </a:r>
            <a:r>
              <a:rPr kumimoji="1" lang="en-US" altLang="zh-CN" dirty="0">
                <a:latin typeface="Arial" panose="020B0604020202020204" pitchFamily="34" charset="0"/>
                <a:cs typeface="Arial" panose="020B0604020202020204" pitchFamily="34" charset="0"/>
              </a:rPr>
              <a:t>Only</a:t>
            </a:r>
          </a:p>
          <a:p>
            <a:pPr algn="ctr">
              <a:lnSpc>
                <a:spcPts val="2050"/>
              </a:lnSpc>
            </a:pPr>
            <a:r>
              <a:rPr kumimoji="1" lang="en-US" sz="1800" dirty="0" err="1">
                <a:latin typeface="Arial" panose="020B0604020202020204" pitchFamily="34" charset="0"/>
                <a:cs typeface="Arial" panose="020B0604020202020204" pitchFamily="34" charset="0"/>
              </a:rPr>
              <a:t>ImmuMemTable</a:t>
            </a:r>
            <a:r>
              <a:rPr kumimoji="1" lang="en-US" sz="1800" dirty="0">
                <a:latin typeface="Arial" panose="020B0604020202020204" pitchFamily="34" charset="0"/>
                <a:cs typeface="Arial" panose="020B0604020202020204" pitchFamily="34" charset="0"/>
              </a:rPr>
              <a:t>(s)</a:t>
            </a:r>
            <a:endParaRPr sz="1800" dirty="0">
              <a:latin typeface="Arial" panose="020B0604020202020204" pitchFamily="34" charset="0"/>
              <a:cs typeface="Arial" panose="020B0604020202020204" pitchFamily="34" charset="0"/>
            </a:endParaRPr>
          </a:p>
        </p:txBody>
      </p:sp>
      <p:grpSp>
        <p:nvGrpSpPr>
          <p:cNvPr id="59" name="object 24">
            <a:extLst>
              <a:ext uri="{FF2B5EF4-FFF2-40B4-BE49-F238E27FC236}">
                <a16:creationId xmlns:a16="http://schemas.microsoft.com/office/drawing/2014/main" id="{B9ECAE08-C254-1AD5-12AB-0C7EF61734D3}"/>
              </a:ext>
            </a:extLst>
          </p:cNvPr>
          <p:cNvGrpSpPr/>
          <p:nvPr/>
        </p:nvGrpSpPr>
        <p:grpSpPr>
          <a:xfrm>
            <a:off x="4203844" y="5306192"/>
            <a:ext cx="2616835" cy="1053465"/>
            <a:chOff x="4710620" y="6374828"/>
            <a:chExt cx="2616835" cy="1053465"/>
          </a:xfrm>
        </p:grpSpPr>
        <p:sp>
          <p:nvSpPr>
            <p:cNvPr id="60" name="object 25">
              <a:extLst>
                <a:ext uri="{FF2B5EF4-FFF2-40B4-BE49-F238E27FC236}">
                  <a16:creationId xmlns:a16="http://schemas.microsoft.com/office/drawing/2014/main" id="{DDDAF872-45F2-6BF3-CA29-A27DE5A97510}"/>
                </a:ext>
              </a:extLst>
            </p:cNvPr>
            <p:cNvSpPr/>
            <p:nvPr/>
          </p:nvSpPr>
          <p:spPr>
            <a:xfrm>
              <a:off x="4723638" y="6387846"/>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61" name="object 26">
              <a:extLst>
                <a:ext uri="{FF2B5EF4-FFF2-40B4-BE49-F238E27FC236}">
                  <a16:creationId xmlns:a16="http://schemas.microsoft.com/office/drawing/2014/main" id="{5CFA85AA-374C-2FE7-D12D-38F8AF148CF5}"/>
                </a:ext>
              </a:extLst>
            </p:cNvPr>
            <p:cNvSpPr/>
            <p:nvPr/>
          </p:nvSpPr>
          <p:spPr>
            <a:xfrm>
              <a:off x="4723638" y="6387846"/>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sp>
          <p:nvSpPr>
            <p:cNvPr id="62" name="object 27">
              <a:extLst>
                <a:ext uri="{FF2B5EF4-FFF2-40B4-BE49-F238E27FC236}">
                  <a16:creationId xmlns:a16="http://schemas.microsoft.com/office/drawing/2014/main" id="{72C554AF-6D5B-ADEC-A516-83484BC12049}"/>
                </a:ext>
              </a:extLst>
            </p:cNvPr>
            <p:cNvSpPr/>
            <p:nvPr/>
          </p:nvSpPr>
          <p:spPr>
            <a:xfrm>
              <a:off x="4876038" y="6540246"/>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63" name="object 28">
              <a:extLst>
                <a:ext uri="{FF2B5EF4-FFF2-40B4-BE49-F238E27FC236}">
                  <a16:creationId xmlns:a16="http://schemas.microsoft.com/office/drawing/2014/main" id="{B5B442BB-145B-717D-3BB5-5E6897AEA51F}"/>
                </a:ext>
              </a:extLst>
            </p:cNvPr>
            <p:cNvSpPr/>
            <p:nvPr/>
          </p:nvSpPr>
          <p:spPr>
            <a:xfrm>
              <a:off x="4876038" y="6540246"/>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grpSp>
        <p:nvGrpSpPr>
          <p:cNvPr id="65" name="object 30">
            <a:extLst>
              <a:ext uri="{FF2B5EF4-FFF2-40B4-BE49-F238E27FC236}">
                <a16:creationId xmlns:a16="http://schemas.microsoft.com/office/drawing/2014/main" id="{A99D201A-FFD2-8F83-DB7D-CD8DB3F6A462}"/>
              </a:ext>
            </a:extLst>
          </p:cNvPr>
          <p:cNvGrpSpPr/>
          <p:nvPr/>
        </p:nvGrpSpPr>
        <p:grpSpPr>
          <a:xfrm>
            <a:off x="7221428" y="3312864"/>
            <a:ext cx="3523615" cy="1588135"/>
            <a:chOff x="7728204" y="4381500"/>
            <a:chExt cx="3523615" cy="1588135"/>
          </a:xfrm>
        </p:grpSpPr>
        <p:sp>
          <p:nvSpPr>
            <p:cNvPr id="66" name="object 31">
              <a:extLst>
                <a:ext uri="{FF2B5EF4-FFF2-40B4-BE49-F238E27FC236}">
                  <a16:creationId xmlns:a16="http://schemas.microsoft.com/office/drawing/2014/main" id="{A1BC4F38-2AB6-160B-6F84-BD02E977FFB1}"/>
                </a:ext>
              </a:extLst>
            </p:cNvPr>
            <p:cNvSpPr/>
            <p:nvPr/>
          </p:nvSpPr>
          <p:spPr>
            <a:xfrm>
              <a:off x="7728204" y="4381500"/>
              <a:ext cx="3523615" cy="1588135"/>
            </a:xfrm>
            <a:custGeom>
              <a:avLst/>
              <a:gdLst/>
              <a:ahLst/>
              <a:cxnLst/>
              <a:rect l="l" t="t" r="r" b="b"/>
              <a:pathLst>
                <a:path w="3523615" h="1588135">
                  <a:moveTo>
                    <a:pt x="3258820" y="0"/>
                  </a:moveTo>
                  <a:lnTo>
                    <a:pt x="264668" y="0"/>
                  </a:lnTo>
                  <a:lnTo>
                    <a:pt x="217095" y="4264"/>
                  </a:lnTo>
                  <a:lnTo>
                    <a:pt x="172319" y="16559"/>
                  </a:lnTo>
                  <a:lnTo>
                    <a:pt x="131088" y="36137"/>
                  </a:lnTo>
                  <a:lnTo>
                    <a:pt x="94148" y="62250"/>
                  </a:lnTo>
                  <a:lnTo>
                    <a:pt x="62249" y="94151"/>
                  </a:lnTo>
                  <a:lnTo>
                    <a:pt x="36136" y="131092"/>
                  </a:lnTo>
                  <a:lnTo>
                    <a:pt x="16559" y="172325"/>
                  </a:lnTo>
                  <a:lnTo>
                    <a:pt x="4264" y="217104"/>
                  </a:lnTo>
                  <a:lnTo>
                    <a:pt x="0" y="264680"/>
                  </a:lnTo>
                  <a:lnTo>
                    <a:pt x="0" y="1323340"/>
                  </a:lnTo>
                  <a:lnTo>
                    <a:pt x="4264" y="1370915"/>
                  </a:lnTo>
                  <a:lnTo>
                    <a:pt x="16559" y="1415693"/>
                  </a:lnTo>
                  <a:lnTo>
                    <a:pt x="36136" y="1456925"/>
                  </a:lnTo>
                  <a:lnTo>
                    <a:pt x="62249" y="1493864"/>
                  </a:lnTo>
                  <a:lnTo>
                    <a:pt x="94148" y="1525763"/>
                  </a:lnTo>
                  <a:lnTo>
                    <a:pt x="131088" y="1551874"/>
                  </a:lnTo>
                  <a:lnTo>
                    <a:pt x="172319" y="1571450"/>
                  </a:lnTo>
                  <a:lnTo>
                    <a:pt x="217095" y="1583744"/>
                  </a:lnTo>
                  <a:lnTo>
                    <a:pt x="264668" y="1588008"/>
                  </a:lnTo>
                  <a:lnTo>
                    <a:pt x="3258820" y="1588008"/>
                  </a:lnTo>
                  <a:lnTo>
                    <a:pt x="3306392" y="1583744"/>
                  </a:lnTo>
                  <a:lnTo>
                    <a:pt x="3351168" y="1571450"/>
                  </a:lnTo>
                  <a:lnTo>
                    <a:pt x="3392399" y="1551874"/>
                  </a:lnTo>
                  <a:lnTo>
                    <a:pt x="3429339" y="1525763"/>
                  </a:lnTo>
                  <a:lnTo>
                    <a:pt x="3461238" y="1493864"/>
                  </a:lnTo>
                  <a:lnTo>
                    <a:pt x="3487351" y="1456925"/>
                  </a:lnTo>
                  <a:lnTo>
                    <a:pt x="3506928" y="1415693"/>
                  </a:lnTo>
                  <a:lnTo>
                    <a:pt x="3519223" y="1370915"/>
                  </a:lnTo>
                  <a:lnTo>
                    <a:pt x="3523488" y="1323340"/>
                  </a:lnTo>
                  <a:lnTo>
                    <a:pt x="3523488" y="264680"/>
                  </a:lnTo>
                  <a:lnTo>
                    <a:pt x="3519223" y="217104"/>
                  </a:lnTo>
                  <a:lnTo>
                    <a:pt x="3506928" y="172325"/>
                  </a:lnTo>
                  <a:lnTo>
                    <a:pt x="3487351" y="131092"/>
                  </a:lnTo>
                  <a:lnTo>
                    <a:pt x="3461238" y="94151"/>
                  </a:lnTo>
                  <a:lnTo>
                    <a:pt x="3429339" y="62250"/>
                  </a:lnTo>
                  <a:lnTo>
                    <a:pt x="3392399" y="36137"/>
                  </a:lnTo>
                  <a:lnTo>
                    <a:pt x="3351168" y="16559"/>
                  </a:lnTo>
                  <a:lnTo>
                    <a:pt x="3306392" y="4264"/>
                  </a:lnTo>
                  <a:lnTo>
                    <a:pt x="3258820" y="0"/>
                  </a:lnTo>
                  <a:close/>
                </a:path>
              </a:pathLst>
            </a:custGeom>
            <a:solidFill>
              <a:srgbClr val="EBD5DE"/>
            </a:solidFill>
          </p:spPr>
          <p:txBody>
            <a:bodyPr wrap="square" lIns="0" tIns="0" rIns="0" bIns="0" rtlCol="0"/>
            <a:lstStyle/>
            <a:p>
              <a:endParaRPr/>
            </a:p>
          </p:txBody>
        </p:sp>
        <p:sp>
          <p:nvSpPr>
            <p:cNvPr id="67" name="object 32">
              <a:extLst>
                <a:ext uri="{FF2B5EF4-FFF2-40B4-BE49-F238E27FC236}">
                  <a16:creationId xmlns:a16="http://schemas.microsoft.com/office/drawing/2014/main" id="{7230AB5F-3681-F7FD-F845-79E04024EDF4}"/>
                </a:ext>
              </a:extLst>
            </p:cNvPr>
            <p:cNvSpPr/>
            <p:nvPr/>
          </p:nvSpPr>
          <p:spPr>
            <a:xfrm>
              <a:off x="8262366" y="49309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68" name="object 33">
              <a:extLst>
                <a:ext uri="{FF2B5EF4-FFF2-40B4-BE49-F238E27FC236}">
                  <a16:creationId xmlns:a16="http://schemas.microsoft.com/office/drawing/2014/main" id="{5442F58A-8E61-68AA-DF7F-9A340EA5911A}"/>
                </a:ext>
              </a:extLst>
            </p:cNvPr>
            <p:cNvSpPr/>
            <p:nvPr/>
          </p:nvSpPr>
          <p:spPr>
            <a:xfrm>
              <a:off x="8262366" y="504672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5"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69" name="object 34">
              <a:extLst>
                <a:ext uri="{FF2B5EF4-FFF2-40B4-BE49-F238E27FC236}">
                  <a16:creationId xmlns:a16="http://schemas.microsoft.com/office/drawing/2014/main" id="{372DC0E1-7768-4806-97C8-F5098FFE9906}"/>
                </a:ext>
              </a:extLst>
            </p:cNvPr>
            <p:cNvSpPr/>
            <p:nvPr/>
          </p:nvSpPr>
          <p:spPr>
            <a:xfrm>
              <a:off x="8922575" y="507103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70" name="object 35">
              <a:extLst>
                <a:ext uri="{FF2B5EF4-FFF2-40B4-BE49-F238E27FC236}">
                  <a16:creationId xmlns:a16="http://schemas.microsoft.com/office/drawing/2014/main" id="{C4A0D408-8C64-BEC1-4B3F-F668D28E3DA6}"/>
                </a:ext>
              </a:extLst>
            </p:cNvPr>
            <p:cNvSpPr/>
            <p:nvPr/>
          </p:nvSpPr>
          <p:spPr>
            <a:xfrm>
              <a:off x="8262366" y="49309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sp>
          <p:nvSpPr>
            <p:cNvPr id="71" name="object 36">
              <a:extLst>
                <a:ext uri="{FF2B5EF4-FFF2-40B4-BE49-F238E27FC236}">
                  <a16:creationId xmlns:a16="http://schemas.microsoft.com/office/drawing/2014/main" id="{AA645C55-5CD3-68EE-8ADB-2DD64BD291EE}"/>
                </a:ext>
              </a:extLst>
            </p:cNvPr>
            <p:cNvSpPr/>
            <p:nvPr/>
          </p:nvSpPr>
          <p:spPr>
            <a:xfrm>
              <a:off x="9124950" y="49309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72" name="object 37">
              <a:extLst>
                <a:ext uri="{FF2B5EF4-FFF2-40B4-BE49-F238E27FC236}">
                  <a16:creationId xmlns:a16="http://schemas.microsoft.com/office/drawing/2014/main" id="{10418105-61AF-46F8-6825-C94DFDBF12F5}"/>
                </a:ext>
              </a:extLst>
            </p:cNvPr>
            <p:cNvSpPr/>
            <p:nvPr/>
          </p:nvSpPr>
          <p:spPr>
            <a:xfrm>
              <a:off x="9124950" y="504672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73" name="object 38">
              <a:extLst>
                <a:ext uri="{FF2B5EF4-FFF2-40B4-BE49-F238E27FC236}">
                  <a16:creationId xmlns:a16="http://schemas.microsoft.com/office/drawing/2014/main" id="{1861FA70-EBA8-A001-91C1-6115E5A6EACC}"/>
                </a:ext>
              </a:extLst>
            </p:cNvPr>
            <p:cNvSpPr/>
            <p:nvPr/>
          </p:nvSpPr>
          <p:spPr>
            <a:xfrm>
              <a:off x="9786632" y="5071034"/>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74" name="object 39">
              <a:extLst>
                <a:ext uri="{FF2B5EF4-FFF2-40B4-BE49-F238E27FC236}">
                  <a16:creationId xmlns:a16="http://schemas.microsoft.com/office/drawing/2014/main" id="{852D758E-516C-46DE-4C28-10CA9B8C1C38}"/>
                </a:ext>
              </a:extLst>
            </p:cNvPr>
            <p:cNvSpPr/>
            <p:nvPr/>
          </p:nvSpPr>
          <p:spPr>
            <a:xfrm>
              <a:off x="9124950" y="49309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75" name="object 40">
            <a:extLst>
              <a:ext uri="{FF2B5EF4-FFF2-40B4-BE49-F238E27FC236}">
                <a16:creationId xmlns:a16="http://schemas.microsoft.com/office/drawing/2014/main" id="{8E976899-7C01-A9C6-E8F5-EA16075521CB}"/>
              </a:ext>
            </a:extLst>
          </p:cNvPr>
          <p:cNvSpPr txBox="1"/>
          <p:nvPr/>
        </p:nvSpPr>
        <p:spPr>
          <a:xfrm>
            <a:off x="7925224" y="4094486"/>
            <a:ext cx="1257300" cy="299720"/>
          </a:xfrm>
          <a:prstGeom prst="rect">
            <a:avLst/>
          </a:prstGeom>
        </p:spPr>
        <p:txBody>
          <a:bodyPr vert="horz" wrap="square" lIns="0" tIns="12700" rIns="0" bIns="0" rtlCol="0">
            <a:spAutoFit/>
          </a:bodyPr>
          <a:lstStyle/>
          <a:p>
            <a:pPr marL="12700">
              <a:lnSpc>
                <a:spcPct val="100000"/>
              </a:lnSpc>
              <a:spcBef>
                <a:spcPts val="100"/>
              </a:spcBef>
              <a:tabLst>
                <a:tab pos="875665" algn="l"/>
              </a:tabLst>
            </a:pPr>
            <a:r>
              <a:rPr sz="1800" spc="-155" dirty="0">
                <a:latin typeface="Arial"/>
                <a:cs typeface="Arial"/>
              </a:rPr>
              <a:t>F</a:t>
            </a:r>
            <a:r>
              <a:rPr sz="1800" spc="25" dirty="0">
                <a:latin typeface="Arial"/>
                <a:cs typeface="Arial"/>
              </a:rPr>
              <a:t>il</a:t>
            </a:r>
            <a:r>
              <a:rPr sz="1800" spc="90" dirty="0">
                <a:latin typeface="Arial"/>
                <a:cs typeface="Arial"/>
              </a:rPr>
              <a:t>e</a:t>
            </a:r>
            <a:r>
              <a:rPr sz="1800" dirty="0">
                <a:latin typeface="Arial"/>
                <a:cs typeface="Arial"/>
              </a:rPr>
              <a:t>	</a:t>
            </a:r>
            <a:r>
              <a:rPr sz="1800" spc="-155" dirty="0">
                <a:latin typeface="Arial"/>
                <a:cs typeface="Arial"/>
              </a:rPr>
              <a:t>F</a:t>
            </a:r>
            <a:r>
              <a:rPr sz="1800" spc="40" dirty="0">
                <a:latin typeface="Arial"/>
                <a:cs typeface="Arial"/>
              </a:rPr>
              <a:t>ile</a:t>
            </a:r>
            <a:endParaRPr sz="1800">
              <a:latin typeface="Arial"/>
              <a:cs typeface="Arial"/>
            </a:endParaRPr>
          </a:p>
        </p:txBody>
      </p:sp>
      <p:grpSp>
        <p:nvGrpSpPr>
          <p:cNvPr id="76" name="object 41">
            <a:extLst>
              <a:ext uri="{FF2B5EF4-FFF2-40B4-BE49-F238E27FC236}">
                <a16:creationId xmlns:a16="http://schemas.microsoft.com/office/drawing/2014/main" id="{ECC55096-F3B6-DC3A-FFBA-86AD6ECFBA36}"/>
              </a:ext>
            </a:extLst>
          </p:cNvPr>
          <p:cNvGrpSpPr/>
          <p:nvPr/>
        </p:nvGrpSpPr>
        <p:grpSpPr>
          <a:xfrm>
            <a:off x="9443356" y="3862964"/>
            <a:ext cx="774065" cy="722630"/>
            <a:chOff x="9950132" y="4931600"/>
            <a:chExt cx="774065" cy="722630"/>
          </a:xfrm>
        </p:grpSpPr>
        <p:sp>
          <p:nvSpPr>
            <p:cNvPr id="77" name="object 42">
              <a:extLst>
                <a:ext uri="{FF2B5EF4-FFF2-40B4-BE49-F238E27FC236}">
                  <a16:creationId xmlns:a16="http://schemas.microsoft.com/office/drawing/2014/main" id="{AAA299B5-6052-A65D-1672-E863F32B0ECC}"/>
                </a:ext>
              </a:extLst>
            </p:cNvPr>
            <p:cNvSpPr/>
            <p:nvPr/>
          </p:nvSpPr>
          <p:spPr>
            <a:xfrm>
              <a:off x="9963149" y="4944618"/>
              <a:ext cx="737870" cy="696595"/>
            </a:xfrm>
            <a:custGeom>
              <a:avLst/>
              <a:gdLst/>
              <a:ahLst/>
              <a:cxnLst/>
              <a:rect l="l" t="t" r="r" b="b"/>
              <a:pathLst>
                <a:path w="737870" h="696595">
                  <a:moveTo>
                    <a:pt x="368808" y="0"/>
                  </a:moveTo>
                  <a:lnTo>
                    <a:pt x="302515" y="1870"/>
                  </a:lnTo>
                  <a:lnTo>
                    <a:pt x="240120" y="7261"/>
                  </a:lnTo>
                  <a:lnTo>
                    <a:pt x="182665" y="15847"/>
                  </a:lnTo>
                  <a:lnTo>
                    <a:pt x="131191" y="27299"/>
                  </a:lnTo>
                  <a:lnTo>
                    <a:pt x="86740" y="41289"/>
                  </a:lnTo>
                  <a:lnTo>
                    <a:pt x="50354" y="57490"/>
                  </a:lnTo>
                  <a:lnTo>
                    <a:pt x="5942" y="95212"/>
                  </a:lnTo>
                  <a:lnTo>
                    <a:pt x="0" y="116078"/>
                  </a:lnTo>
                  <a:lnTo>
                    <a:pt x="0" y="580390"/>
                  </a:lnTo>
                  <a:lnTo>
                    <a:pt x="23074" y="620893"/>
                  </a:lnTo>
                  <a:lnTo>
                    <a:pt x="86740" y="655178"/>
                  </a:lnTo>
                  <a:lnTo>
                    <a:pt x="131191" y="669168"/>
                  </a:lnTo>
                  <a:lnTo>
                    <a:pt x="182665" y="680620"/>
                  </a:lnTo>
                  <a:lnTo>
                    <a:pt x="240120" y="689206"/>
                  </a:lnTo>
                  <a:lnTo>
                    <a:pt x="302515" y="694597"/>
                  </a:lnTo>
                  <a:lnTo>
                    <a:pt x="368808" y="696468"/>
                  </a:lnTo>
                  <a:lnTo>
                    <a:pt x="435100" y="694597"/>
                  </a:lnTo>
                  <a:lnTo>
                    <a:pt x="497495" y="689206"/>
                  </a:lnTo>
                  <a:lnTo>
                    <a:pt x="554950" y="680620"/>
                  </a:lnTo>
                  <a:lnTo>
                    <a:pt x="606424" y="669168"/>
                  </a:lnTo>
                  <a:lnTo>
                    <a:pt x="650875" y="655178"/>
                  </a:lnTo>
                  <a:lnTo>
                    <a:pt x="687261" y="638977"/>
                  </a:lnTo>
                  <a:lnTo>
                    <a:pt x="731673" y="601255"/>
                  </a:lnTo>
                  <a:lnTo>
                    <a:pt x="737616" y="580390"/>
                  </a:lnTo>
                  <a:lnTo>
                    <a:pt x="737616" y="116078"/>
                  </a:lnTo>
                  <a:lnTo>
                    <a:pt x="714541" y="75574"/>
                  </a:lnTo>
                  <a:lnTo>
                    <a:pt x="650875" y="41289"/>
                  </a:lnTo>
                  <a:lnTo>
                    <a:pt x="606424" y="27299"/>
                  </a:lnTo>
                  <a:lnTo>
                    <a:pt x="554950" y="15847"/>
                  </a:lnTo>
                  <a:lnTo>
                    <a:pt x="497495" y="7261"/>
                  </a:lnTo>
                  <a:lnTo>
                    <a:pt x="435100" y="1870"/>
                  </a:lnTo>
                  <a:lnTo>
                    <a:pt x="368808" y="0"/>
                  </a:lnTo>
                  <a:close/>
                </a:path>
              </a:pathLst>
            </a:custGeom>
            <a:solidFill>
              <a:srgbClr val="92A6C9"/>
            </a:solidFill>
          </p:spPr>
          <p:txBody>
            <a:bodyPr wrap="square" lIns="0" tIns="0" rIns="0" bIns="0" rtlCol="0"/>
            <a:lstStyle/>
            <a:p>
              <a:endParaRPr/>
            </a:p>
          </p:txBody>
        </p:sp>
        <p:sp>
          <p:nvSpPr>
            <p:cNvPr id="78" name="object 43">
              <a:extLst>
                <a:ext uri="{FF2B5EF4-FFF2-40B4-BE49-F238E27FC236}">
                  <a16:creationId xmlns:a16="http://schemas.microsoft.com/office/drawing/2014/main" id="{7403A1C3-8432-3266-F8B3-6BBACD0D4AC8}"/>
                </a:ext>
              </a:extLst>
            </p:cNvPr>
            <p:cNvSpPr/>
            <p:nvPr/>
          </p:nvSpPr>
          <p:spPr>
            <a:xfrm>
              <a:off x="9963149" y="5060696"/>
              <a:ext cx="729615" cy="116205"/>
            </a:xfrm>
            <a:custGeom>
              <a:avLst/>
              <a:gdLst/>
              <a:ahLst/>
              <a:cxnLst/>
              <a:rect l="l" t="t" r="r" b="b"/>
              <a:pathLst>
                <a:path w="729615" h="116204">
                  <a:moveTo>
                    <a:pt x="729399" y="24485"/>
                  </a:moveTo>
                  <a:lnTo>
                    <a:pt x="682881" y="60881"/>
                  </a:lnTo>
                  <a:lnTo>
                    <a:pt x="646281" y="76471"/>
                  </a:lnTo>
                  <a:lnTo>
                    <a:pt x="602086" y="89912"/>
                  </a:lnTo>
                  <a:lnTo>
                    <a:pt x="551268" y="100900"/>
                  </a:lnTo>
                  <a:lnTo>
                    <a:pt x="494800" y="109128"/>
                  </a:lnTo>
                  <a:lnTo>
                    <a:pt x="433655" y="114289"/>
                  </a:lnTo>
                  <a:lnTo>
                    <a:pt x="368807" y="116078"/>
                  </a:lnTo>
                  <a:lnTo>
                    <a:pt x="302515" y="114207"/>
                  </a:lnTo>
                  <a:lnTo>
                    <a:pt x="240120" y="108816"/>
                  </a:lnTo>
                  <a:lnTo>
                    <a:pt x="182665" y="100230"/>
                  </a:lnTo>
                  <a:lnTo>
                    <a:pt x="131191" y="88778"/>
                  </a:lnTo>
                  <a:lnTo>
                    <a:pt x="86740" y="74788"/>
                  </a:lnTo>
                  <a:lnTo>
                    <a:pt x="50354" y="58587"/>
                  </a:lnTo>
                  <a:lnTo>
                    <a:pt x="5942" y="20865"/>
                  </a:lnTo>
                  <a:lnTo>
                    <a:pt x="0" y="0"/>
                  </a:lnTo>
                </a:path>
              </a:pathLst>
            </a:custGeom>
            <a:ln w="25907">
              <a:solidFill>
                <a:srgbClr val="AA4443"/>
              </a:solidFill>
            </a:ln>
          </p:spPr>
          <p:txBody>
            <a:bodyPr wrap="square" lIns="0" tIns="0" rIns="0" bIns="0" rtlCol="0"/>
            <a:lstStyle/>
            <a:p>
              <a:endParaRPr/>
            </a:p>
          </p:txBody>
        </p:sp>
        <p:sp>
          <p:nvSpPr>
            <p:cNvPr id="79" name="object 44">
              <a:extLst>
                <a:ext uri="{FF2B5EF4-FFF2-40B4-BE49-F238E27FC236}">
                  <a16:creationId xmlns:a16="http://schemas.microsoft.com/office/drawing/2014/main" id="{D70A5204-435A-D802-7892-796A078A44B5}"/>
                </a:ext>
              </a:extLst>
            </p:cNvPr>
            <p:cNvSpPr/>
            <p:nvPr/>
          </p:nvSpPr>
          <p:spPr>
            <a:xfrm>
              <a:off x="10624883" y="508500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80" name="object 45">
              <a:extLst>
                <a:ext uri="{FF2B5EF4-FFF2-40B4-BE49-F238E27FC236}">
                  <a16:creationId xmlns:a16="http://schemas.microsoft.com/office/drawing/2014/main" id="{0E6039CA-9E57-28E8-DEE7-3A23EA28B1E8}"/>
                </a:ext>
              </a:extLst>
            </p:cNvPr>
            <p:cNvSpPr/>
            <p:nvPr/>
          </p:nvSpPr>
          <p:spPr>
            <a:xfrm>
              <a:off x="9963149" y="4944618"/>
              <a:ext cx="737870" cy="696595"/>
            </a:xfrm>
            <a:custGeom>
              <a:avLst/>
              <a:gdLst/>
              <a:ahLst/>
              <a:cxnLst/>
              <a:rect l="l" t="t" r="r" b="b"/>
              <a:pathLst>
                <a:path w="737870" h="696595">
                  <a:moveTo>
                    <a:pt x="0" y="116078"/>
                  </a:moveTo>
                  <a:lnTo>
                    <a:pt x="23074" y="75574"/>
                  </a:lnTo>
                  <a:lnTo>
                    <a:pt x="86740" y="41289"/>
                  </a:lnTo>
                  <a:lnTo>
                    <a:pt x="131191" y="27299"/>
                  </a:lnTo>
                  <a:lnTo>
                    <a:pt x="182665" y="15847"/>
                  </a:lnTo>
                  <a:lnTo>
                    <a:pt x="240120" y="7261"/>
                  </a:lnTo>
                  <a:lnTo>
                    <a:pt x="302515" y="1870"/>
                  </a:lnTo>
                  <a:lnTo>
                    <a:pt x="368808" y="0"/>
                  </a:lnTo>
                  <a:lnTo>
                    <a:pt x="435100" y="1870"/>
                  </a:lnTo>
                  <a:lnTo>
                    <a:pt x="497495" y="7261"/>
                  </a:lnTo>
                  <a:lnTo>
                    <a:pt x="554950" y="15847"/>
                  </a:lnTo>
                  <a:lnTo>
                    <a:pt x="606424" y="27299"/>
                  </a:lnTo>
                  <a:lnTo>
                    <a:pt x="650875" y="41289"/>
                  </a:lnTo>
                  <a:lnTo>
                    <a:pt x="687261" y="57490"/>
                  </a:lnTo>
                  <a:lnTo>
                    <a:pt x="731673" y="95212"/>
                  </a:lnTo>
                  <a:lnTo>
                    <a:pt x="737616" y="116078"/>
                  </a:lnTo>
                  <a:lnTo>
                    <a:pt x="737616" y="580390"/>
                  </a:lnTo>
                  <a:lnTo>
                    <a:pt x="714541" y="620893"/>
                  </a:lnTo>
                  <a:lnTo>
                    <a:pt x="650875" y="655178"/>
                  </a:lnTo>
                  <a:lnTo>
                    <a:pt x="606424" y="669168"/>
                  </a:lnTo>
                  <a:lnTo>
                    <a:pt x="554950" y="680620"/>
                  </a:lnTo>
                  <a:lnTo>
                    <a:pt x="497495" y="689206"/>
                  </a:lnTo>
                  <a:lnTo>
                    <a:pt x="435100" y="694597"/>
                  </a:lnTo>
                  <a:lnTo>
                    <a:pt x="368808" y="696468"/>
                  </a:lnTo>
                  <a:lnTo>
                    <a:pt x="302515" y="694597"/>
                  </a:lnTo>
                  <a:lnTo>
                    <a:pt x="240120" y="689206"/>
                  </a:lnTo>
                  <a:lnTo>
                    <a:pt x="182665" y="680620"/>
                  </a:lnTo>
                  <a:lnTo>
                    <a:pt x="131191" y="669168"/>
                  </a:lnTo>
                  <a:lnTo>
                    <a:pt x="86740" y="655178"/>
                  </a:lnTo>
                  <a:lnTo>
                    <a:pt x="50354" y="638977"/>
                  </a:lnTo>
                  <a:lnTo>
                    <a:pt x="5942" y="601255"/>
                  </a:lnTo>
                  <a:lnTo>
                    <a:pt x="0" y="580390"/>
                  </a:lnTo>
                  <a:lnTo>
                    <a:pt x="0" y="116078"/>
                  </a:lnTo>
                  <a:close/>
                </a:path>
              </a:pathLst>
            </a:custGeom>
            <a:ln w="25908">
              <a:solidFill>
                <a:srgbClr val="AA4443"/>
              </a:solidFill>
            </a:ln>
          </p:spPr>
          <p:txBody>
            <a:bodyPr wrap="square" lIns="0" tIns="0" rIns="0" bIns="0" rtlCol="0"/>
            <a:lstStyle/>
            <a:p>
              <a:endParaRPr/>
            </a:p>
          </p:txBody>
        </p:sp>
      </p:grpSp>
      <p:sp>
        <p:nvSpPr>
          <p:cNvPr id="81" name="object 46">
            <a:extLst>
              <a:ext uri="{FF2B5EF4-FFF2-40B4-BE49-F238E27FC236}">
                <a16:creationId xmlns:a16="http://schemas.microsoft.com/office/drawing/2014/main" id="{56C9C0C6-A8B9-5735-3D8F-E25C0B853F5F}"/>
              </a:ext>
            </a:extLst>
          </p:cNvPr>
          <p:cNvSpPr txBox="1"/>
          <p:nvPr/>
        </p:nvSpPr>
        <p:spPr>
          <a:xfrm>
            <a:off x="9626922" y="4108671"/>
            <a:ext cx="39370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40" dirty="0">
                <a:latin typeface="Arial"/>
                <a:cs typeface="Arial"/>
              </a:rPr>
              <a:t>ile</a:t>
            </a:r>
            <a:endParaRPr sz="1800">
              <a:latin typeface="Arial"/>
              <a:cs typeface="Arial"/>
            </a:endParaRPr>
          </a:p>
        </p:txBody>
      </p:sp>
      <p:sp>
        <p:nvSpPr>
          <p:cNvPr id="82" name="object 47">
            <a:extLst>
              <a:ext uri="{FF2B5EF4-FFF2-40B4-BE49-F238E27FC236}">
                <a16:creationId xmlns:a16="http://schemas.microsoft.com/office/drawing/2014/main" id="{3C0F09AE-49DB-0BE0-FE67-99B254C15A84}"/>
              </a:ext>
            </a:extLst>
          </p:cNvPr>
          <p:cNvSpPr txBox="1"/>
          <p:nvPr/>
        </p:nvSpPr>
        <p:spPr>
          <a:xfrm>
            <a:off x="7986031" y="3434073"/>
            <a:ext cx="1991360" cy="299720"/>
          </a:xfrm>
          <a:prstGeom prst="rect">
            <a:avLst/>
          </a:prstGeom>
        </p:spPr>
        <p:txBody>
          <a:bodyPr vert="horz" wrap="square" lIns="0" tIns="12700" rIns="0" bIns="0" rtlCol="0">
            <a:spAutoFit/>
          </a:bodyPr>
          <a:lstStyle/>
          <a:p>
            <a:pPr marL="12700">
              <a:lnSpc>
                <a:spcPct val="100000"/>
              </a:lnSpc>
              <a:spcBef>
                <a:spcPts val="100"/>
              </a:spcBef>
            </a:pPr>
            <a:r>
              <a:rPr sz="1800" spc="-180" dirty="0">
                <a:latin typeface="Arial"/>
                <a:cs typeface="Arial"/>
              </a:rPr>
              <a:t>CF1 </a:t>
            </a:r>
            <a:r>
              <a:rPr sz="1800" spc="15" dirty="0">
                <a:latin typeface="Arial"/>
                <a:cs typeface="Arial"/>
              </a:rPr>
              <a:t>Persistent</a:t>
            </a:r>
            <a:r>
              <a:rPr sz="1800" spc="-195" dirty="0">
                <a:latin typeface="Arial"/>
                <a:cs typeface="Arial"/>
              </a:rPr>
              <a:t> </a:t>
            </a:r>
            <a:r>
              <a:rPr sz="1800" spc="-20" dirty="0">
                <a:latin typeface="Arial"/>
                <a:cs typeface="Arial"/>
              </a:rPr>
              <a:t>Files</a:t>
            </a:r>
            <a:endParaRPr sz="1800">
              <a:latin typeface="Arial"/>
              <a:cs typeface="Arial"/>
            </a:endParaRPr>
          </a:p>
        </p:txBody>
      </p:sp>
      <p:grpSp>
        <p:nvGrpSpPr>
          <p:cNvPr id="83" name="object 48">
            <a:extLst>
              <a:ext uri="{FF2B5EF4-FFF2-40B4-BE49-F238E27FC236}">
                <a16:creationId xmlns:a16="http://schemas.microsoft.com/office/drawing/2014/main" id="{0ADFA86E-BD71-DB24-4CDE-67A741B5A1D2}"/>
              </a:ext>
            </a:extLst>
          </p:cNvPr>
          <p:cNvGrpSpPr/>
          <p:nvPr/>
        </p:nvGrpSpPr>
        <p:grpSpPr>
          <a:xfrm>
            <a:off x="7221428" y="5217864"/>
            <a:ext cx="3523615" cy="1588135"/>
            <a:chOff x="7728204" y="6286500"/>
            <a:chExt cx="3523615" cy="1588135"/>
          </a:xfrm>
        </p:grpSpPr>
        <p:sp>
          <p:nvSpPr>
            <p:cNvPr id="84" name="object 49">
              <a:extLst>
                <a:ext uri="{FF2B5EF4-FFF2-40B4-BE49-F238E27FC236}">
                  <a16:creationId xmlns:a16="http://schemas.microsoft.com/office/drawing/2014/main" id="{0733D5CE-C499-7B67-7E6C-D4D74EE3F583}"/>
                </a:ext>
              </a:extLst>
            </p:cNvPr>
            <p:cNvSpPr/>
            <p:nvPr/>
          </p:nvSpPr>
          <p:spPr>
            <a:xfrm>
              <a:off x="7728204" y="6286500"/>
              <a:ext cx="3523615" cy="1588135"/>
            </a:xfrm>
            <a:custGeom>
              <a:avLst/>
              <a:gdLst/>
              <a:ahLst/>
              <a:cxnLst/>
              <a:rect l="l" t="t" r="r" b="b"/>
              <a:pathLst>
                <a:path w="3523615" h="1588134">
                  <a:moveTo>
                    <a:pt x="3258820" y="0"/>
                  </a:moveTo>
                  <a:lnTo>
                    <a:pt x="264668" y="0"/>
                  </a:lnTo>
                  <a:lnTo>
                    <a:pt x="217095" y="4263"/>
                  </a:lnTo>
                  <a:lnTo>
                    <a:pt x="172319" y="16557"/>
                  </a:lnTo>
                  <a:lnTo>
                    <a:pt x="131088" y="36133"/>
                  </a:lnTo>
                  <a:lnTo>
                    <a:pt x="94148" y="62244"/>
                  </a:lnTo>
                  <a:lnTo>
                    <a:pt x="62249" y="94143"/>
                  </a:lnTo>
                  <a:lnTo>
                    <a:pt x="36136" y="131082"/>
                  </a:lnTo>
                  <a:lnTo>
                    <a:pt x="16559" y="172314"/>
                  </a:lnTo>
                  <a:lnTo>
                    <a:pt x="4264" y="217092"/>
                  </a:lnTo>
                  <a:lnTo>
                    <a:pt x="0" y="264668"/>
                  </a:lnTo>
                  <a:lnTo>
                    <a:pt x="0" y="1323327"/>
                  </a:lnTo>
                  <a:lnTo>
                    <a:pt x="4264" y="1370902"/>
                  </a:lnTo>
                  <a:lnTo>
                    <a:pt x="16559" y="1415680"/>
                  </a:lnTo>
                  <a:lnTo>
                    <a:pt x="36136" y="1456912"/>
                  </a:lnTo>
                  <a:lnTo>
                    <a:pt x="62249" y="1493851"/>
                  </a:lnTo>
                  <a:lnTo>
                    <a:pt x="94148" y="1525750"/>
                  </a:lnTo>
                  <a:lnTo>
                    <a:pt x="131088" y="1551861"/>
                  </a:lnTo>
                  <a:lnTo>
                    <a:pt x="172319" y="1571437"/>
                  </a:lnTo>
                  <a:lnTo>
                    <a:pt x="217095" y="1583731"/>
                  </a:lnTo>
                  <a:lnTo>
                    <a:pt x="264668" y="1587995"/>
                  </a:lnTo>
                  <a:lnTo>
                    <a:pt x="3258820" y="1587995"/>
                  </a:lnTo>
                  <a:lnTo>
                    <a:pt x="3306392" y="1583731"/>
                  </a:lnTo>
                  <a:lnTo>
                    <a:pt x="3351168" y="1571437"/>
                  </a:lnTo>
                  <a:lnTo>
                    <a:pt x="3392399" y="1551861"/>
                  </a:lnTo>
                  <a:lnTo>
                    <a:pt x="3429339" y="1525750"/>
                  </a:lnTo>
                  <a:lnTo>
                    <a:pt x="3461238" y="1493851"/>
                  </a:lnTo>
                  <a:lnTo>
                    <a:pt x="3487351" y="1456912"/>
                  </a:lnTo>
                  <a:lnTo>
                    <a:pt x="3506928" y="1415680"/>
                  </a:lnTo>
                  <a:lnTo>
                    <a:pt x="3519223" y="1370902"/>
                  </a:lnTo>
                  <a:lnTo>
                    <a:pt x="3523488" y="1323327"/>
                  </a:lnTo>
                  <a:lnTo>
                    <a:pt x="3523488" y="264668"/>
                  </a:lnTo>
                  <a:lnTo>
                    <a:pt x="3519223" y="217092"/>
                  </a:lnTo>
                  <a:lnTo>
                    <a:pt x="3506928" y="172314"/>
                  </a:lnTo>
                  <a:lnTo>
                    <a:pt x="3487351" y="131082"/>
                  </a:lnTo>
                  <a:lnTo>
                    <a:pt x="3461238" y="94143"/>
                  </a:lnTo>
                  <a:lnTo>
                    <a:pt x="3429339" y="62244"/>
                  </a:lnTo>
                  <a:lnTo>
                    <a:pt x="3392399" y="36133"/>
                  </a:lnTo>
                  <a:lnTo>
                    <a:pt x="3351168" y="16557"/>
                  </a:lnTo>
                  <a:lnTo>
                    <a:pt x="3306392" y="4263"/>
                  </a:lnTo>
                  <a:lnTo>
                    <a:pt x="3258820" y="0"/>
                  </a:lnTo>
                  <a:close/>
                </a:path>
              </a:pathLst>
            </a:custGeom>
            <a:solidFill>
              <a:srgbClr val="EBD5DE"/>
            </a:solidFill>
          </p:spPr>
          <p:txBody>
            <a:bodyPr wrap="square" lIns="0" tIns="0" rIns="0" bIns="0" rtlCol="0"/>
            <a:lstStyle/>
            <a:p>
              <a:endParaRPr/>
            </a:p>
          </p:txBody>
        </p:sp>
        <p:sp>
          <p:nvSpPr>
            <p:cNvPr id="85" name="object 50">
              <a:extLst>
                <a:ext uri="{FF2B5EF4-FFF2-40B4-BE49-F238E27FC236}">
                  <a16:creationId xmlns:a16="http://schemas.microsoft.com/office/drawing/2014/main" id="{7008FFFB-B4B2-43D8-1631-054D9753003E}"/>
                </a:ext>
              </a:extLst>
            </p:cNvPr>
            <p:cNvSpPr/>
            <p:nvPr/>
          </p:nvSpPr>
          <p:spPr>
            <a:xfrm>
              <a:off x="8262366" y="68359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86" name="object 51">
              <a:extLst>
                <a:ext uri="{FF2B5EF4-FFF2-40B4-BE49-F238E27FC236}">
                  <a16:creationId xmlns:a16="http://schemas.microsoft.com/office/drawing/2014/main" id="{4820F5A2-6F2A-5DD0-170B-868E2CCC205D}"/>
                </a:ext>
              </a:extLst>
            </p:cNvPr>
            <p:cNvSpPr/>
            <p:nvPr/>
          </p:nvSpPr>
          <p:spPr>
            <a:xfrm>
              <a:off x="8262366" y="6951731"/>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5"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87" name="object 52">
              <a:extLst>
                <a:ext uri="{FF2B5EF4-FFF2-40B4-BE49-F238E27FC236}">
                  <a16:creationId xmlns:a16="http://schemas.microsoft.com/office/drawing/2014/main" id="{47331BAA-9DA9-348C-B7AC-EA0385F33E9B}"/>
                </a:ext>
              </a:extLst>
            </p:cNvPr>
            <p:cNvSpPr/>
            <p:nvPr/>
          </p:nvSpPr>
          <p:spPr>
            <a:xfrm>
              <a:off x="8922575" y="6976035"/>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88" name="object 53">
              <a:extLst>
                <a:ext uri="{FF2B5EF4-FFF2-40B4-BE49-F238E27FC236}">
                  <a16:creationId xmlns:a16="http://schemas.microsoft.com/office/drawing/2014/main" id="{43EFDC71-3521-5DFC-82D9-EC26FD0A6861}"/>
                </a:ext>
              </a:extLst>
            </p:cNvPr>
            <p:cNvSpPr/>
            <p:nvPr/>
          </p:nvSpPr>
          <p:spPr>
            <a:xfrm>
              <a:off x="8262366" y="68359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sp>
          <p:nvSpPr>
            <p:cNvPr id="89" name="object 54">
              <a:extLst>
                <a:ext uri="{FF2B5EF4-FFF2-40B4-BE49-F238E27FC236}">
                  <a16:creationId xmlns:a16="http://schemas.microsoft.com/office/drawing/2014/main" id="{140E3C40-816C-C1D6-952D-8FDBEE2122C0}"/>
                </a:ext>
              </a:extLst>
            </p:cNvPr>
            <p:cNvSpPr/>
            <p:nvPr/>
          </p:nvSpPr>
          <p:spPr>
            <a:xfrm>
              <a:off x="9124950" y="68359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90" name="object 55">
              <a:extLst>
                <a:ext uri="{FF2B5EF4-FFF2-40B4-BE49-F238E27FC236}">
                  <a16:creationId xmlns:a16="http://schemas.microsoft.com/office/drawing/2014/main" id="{1542ACE9-3036-FD91-8268-C523392EC702}"/>
                </a:ext>
              </a:extLst>
            </p:cNvPr>
            <p:cNvSpPr/>
            <p:nvPr/>
          </p:nvSpPr>
          <p:spPr>
            <a:xfrm>
              <a:off x="9124950" y="6951731"/>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91" name="object 56">
              <a:extLst>
                <a:ext uri="{FF2B5EF4-FFF2-40B4-BE49-F238E27FC236}">
                  <a16:creationId xmlns:a16="http://schemas.microsoft.com/office/drawing/2014/main" id="{4A6105B7-9596-BC4A-1D3C-7343B6ACAC71}"/>
                </a:ext>
              </a:extLst>
            </p:cNvPr>
            <p:cNvSpPr/>
            <p:nvPr/>
          </p:nvSpPr>
          <p:spPr>
            <a:xfrm>
              <a:off x="9786632" y="6976039"/>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92" name="object 57">
              <a:extLst>
                <a:ext uri="{FF2B5EF4-FFF2-40B4-BE49-F238E27FC236}">
                  <a16:creationId xmlns:a16="http://schemas.microsoft.com/office/drawing/2014/main" id="{B8234286-1792-EF52-0BE6-1618A2581BA7}"/>
                </a:ext>
              </a:extLst>
            </p:cNvPr>
            <p:cNvSpPr/>
            <p:nvPr/>
          </p:nvSpPr>
          <p:spPr>
            <a:xfrm>
              <a:off x="9124950" y="68359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93" name="object 58">
            <a:extLst>
              <a:ext uri="{FF2B5EF4-FFF2-40B4-BE49-F238E27FC236}">
                <a16:creationId xmlns:a16="http://schemas.microsoft.com/office/drawing/2014/main" id="{4528C919-927E-868C-2EFB-2C10B7D97E1F}"/>
              </a:ext>
            </a:extLst>
          </p:cNvPr>
          <p:cNvSpPr txBox="1"/>
          <p:nvPr/>
        </p:nvSpPr>
        <p:spPr>
          <a:xfrm>
            <a:off x="7925224" y="5999482"/>
            <a:ext cx="1257300" cy="299720"/>
          </a:xfrm>
          <a:prstGeom prst="rect">
            <a:avLst/>
          </a:prstGeom>
        </p:spPr>
        <p:txBody>
          <a:bodyPr vert="horz" wrap="square" lIns="0" tIns="12700" rIns="0" bIns="0" rtlCol="0">
            <a:spAutoFit/>
          </a:bodyPr>
          <a:lstStyle/>
          <a:p>
            <a:pPr marL="12700">
              <a:lnSpc>
                <a:spcPct val="100000"/>
              </a:lnSpc>
              <a:spcBef>
                <a:spcPts val="100"/>
              </a:spcBef>
              <a:tabLst>
                <a:tab pos="875665" algn="l"/>
              </a:tabLst>
            </a:pPr>
            <a:r>
              <a:rPr sz="1800" spc="-155" dirty="0">
                <a:latin typeface="Arial"/>
                <a:cs typeface="Arial"/>
              </a:rPr>
              <a:t>F</a:t>
            </a:r>
            <a:r>
              <a:rPr sz="1800" spc="25" dirty="0">
                <a:latin typeface="Arial"/>
                <a:cs typeface="Arial"/>
              </a:rPr>
              <a:t>il</a:t>
            </a:r>
            <a:r>
              <a:rPr sz="1800" spc="90" dirty="0">
                <a:latin typeface="Arial"/>
                <a:cs typeface="Arial"/>
              </a:rPr>
              <a:t>e</a:t>
            </a:r>
            <a:r>
              <a:rPr sz="1800" dirty="0">
                <a:latin typeface="Arial"/>
                <a:cs typeface="Arial"/>
              </a:rPr>
              <a:t>	</a:t>
            </a:r>
            <a:r>
              <a:rPr sz="1800" spc="-155" dirty="0">
                <a:latin typeface="Arial"/>
                <a:cs typeface="Arial"/>
              </a:rPr>
              <a:t>F</a:t>
            </a:r>
            <a:r>
              <a:rPr sz="1800" spc="40" dirty="0">
                <a:latin typeface="Arial"/>
                <a:cs typeface="Arial"/>
              </a:rPr>
              <a:t>ile</a:t>
            </a:r>
            <a:endParaRPr sz="1800">
              <a:latin typeface="Arial"/>
              <a:cs typeface="Arial"/>
            </a:endParaRPr>
          </a:p>
        </p:txBody>
      </p:sp>
      <p:grpSp>
        <p:nvGrpSpPr>
          <p:cNvPr id="94" name="object 59">
            <a:extLst>
              <a:ext uri="{FF2B5EF4-FFF2-40B4-BE49-F238E27FC236}">
                <a16:creationId xmlns:a16="http://schemas.microsoft.com/office/drawing/2014/main" id="{72523BB1-CA2C-A7B2-37F7-C34B85071582}"/>
              </a:ext>
            </a:extLst>
          </p:cNvPr>
          <p:cNvGrpSpPr/>
          <p:nvPr/>
        </p:nvGrpSpPr>
        <p:grpSpPr>
          <a:xfrm>
            <a:off x="9443356" y="5767964"/>
            <a:ext cx="774065" cy="722630"/>
            <a:chOff x="9950132" y="6836600"/>
            <a:chExt cx="774065" cy="722630"/>
          </a:xfrm>
        </p:grpSpPr>
        <p:sp>
          <p:nvSpPr>
            <p:cNvPr id="95" name="object 60">
              <a:extLst>
                <a:ext uri="{FF2B5EF4-FFF2-40B4-BE49-F238E27FC236}">
                  <a16:creationId xmlns:a16="http://schemas.microsoft.com/office/drawing/2014/main" id="{399D24E3-43F2-A9F5-8B87-7F2465E64312}"/>
                </a:ext>
              </a:extLst>
            </p:cNvPr>
            <p:cNvSpPr/>
            <p:nvPr/>
          </p:nvSpPr>
          <p:spPr>
            <a:xfrm>
              <a:off x="9963149" y="6849618"/>
              <a:ext cx="737870" cy="696595"/>
            </a:xfrm>
            <a:custGeom>
              <a:avLst/>
              <a:gdLst/>
              <a:ahLst/>
              <a:cxnLst/>
              <a:rect l="l" t="t" r="r" b="b"/>
              <a:pathLst>
                <a:path w="737870" h="696595">
                  <a:moveTo>
                    <a:pt x="368808" y="0"/>
                  </a:moveTo>
                  <a:lnTo>
                    <a:pt x="302515" y="1870"/>
                  </a:lnTo>
                  <a:lnTo>
                    <a:pt x="240120" y="7261"/>
                  </a:lnTo>
                  <a:lnTo>
                    <a:pt x="182665" y="15847"/>
                  </a:lnTo>
                  <a:lnTo>
                    <a:pt x="131191" y="27299"/>
                  </a:lnTo>
                  <a:lnTo>
                    <a:pt x="86740" y="41289"/>
                  </a:lnTo>
                  <a:lnTo>
                    <a:pt x="50354" y="57490"/>
                  </a:lnTo>
                  <a:lnTo>
                    <a:pt x="5942" y="95212"/>
                  </a:lnTo>
                  <a:lnTo>
                    <a:pt x="0" y="116078"/>
                  </a:lnTo>
                  <a:lnTo>
                    <a:pt x="0" y="580390"/>
                  </a:lnTo>
                  <a:lnTo>
                    <a:pt x="23074" y="620893"/>
                  </a:lnTo>
                  <a:lnTo>
                    <a:pt x="86740" y="655178"/>
                  </a:lnTo>
                  <a:lnTo>
                    <a:pt x="131191" y="669168"/>
                  </a:lnTo>
                  <a:lnTo>
                    <a:pt x="182665" y="680620"/>
                  </a:lnTo>
                  <a:lnTo>
                    <a:pt x="240120" y="689206"/>
                  </a:lnTo>
                  <a:lnTo>
                    <a:pt x="302515" y="694597"/>
                  </a:lnTo>
                  <a:lnTo>
                    <a:pt x="368808" y="696468"/>
                  </a:lnTo>
                  <a:lnTo>
                    <a:pt x="435100" y="694597"/>
                  </a:lnTo>
                  <a:lnTo>
                    <a:pt x="497495" y="689206"/>
                  </a:lnTo>
                  <a:lnTo>
                    <a:pt x="554950" y="680620"/>
                  </a:lnTo>
                  <a:lnTo>
                    <a:pt x="606424" y="669168"/>
                  </a:lnTo>
                  <a:lnTo>
                    <a:pt x="650875" y="655178"/>
                  </a:lnTo>
                  <a:lnTo>
                    <a:pt x="687261" y="638977"/>
                  </a:lnTo>
                  <a:lnTo>
                    <a:pt x="731673" y="601255"/>
                  </a:lnTo>
                  <a:lnTo>
                    <a:pt x="737616" y="580390"/>
                  </a:lnTo>
                  <a:lnTo>
                    <a:pt x="737616" y="116078"/>
                  </a:lnTo>
                  <a:lnTo>
                    <a:pt x="714541" y="75574"/>
                  </a:lnTo>
                  <a:lnTo>
                    <a:pt x="650875" y="41289"/>
                  </a:lnTo>
                  <a:lnTo>
                    <a:pt x="606424" y="27299"/>
                  </a:lnTo>
                  <a:lnTo>
                    <a:pt x="554950" y="15847"/>
                  </a:lnTo>
                  <a:lnTo>
                    <a:pt x="497495" y="7261"/>
                  </a:lnTo>
                  <a:lnTo>
                    <a:pt x="435100" y="1870"/>
                  </a:lnTo>
                  <a:lnTo>
                    <a:pt x="368808" y="0"/>
                  </a:lnTo>
                  <a:close/>
                </a:path>
              </a:pathLst>
            </a:custGeom>
            <a:solidFill>
              <a:srgbClr val="92A6C9"/>
            </a:solidFill>
          </p:spPr>
          <p:txBody>
            <a:bodyPr wrap="square" lIns="0" tIns="0" rIns="0" bIns="0" rtlCol="0"/>
            <a:lstStyle/>
            <a:p>
              <a:endParaRPr/>
            </a:p>
          </p:txBody>
        </p:sp>
        <p:sp>
          <p:nvSpPr>
            <p:cNvPr id="96" name="object 61">
              <a:extLst>
                <a:ext uri="{FF2B5EF4-FFF2-40B4-BE49-F238E27FC236}">
                  <a16:creationId xmlns:a16="http://schemas.microsoft.com/office/drawing/2014/main" id="{C3410E5C-2FB9-D636-A4E1-915FE1DE581A}"/>
                </a:ext>
              </a:extLst>
            </p:cNvPr>
            <p:cNvSpPr/>
            <p:nvPr/>
          </p:nvSpPr>
          <p:spPr>
            <a:xfrm>
              <a:off x="9963149" y="6965690"/>
              <a:ext cx="729615" cy="116205"/>
            </a:xfrm>
            <a:custGeom>
              <a:avLst/>
              <a:gdLst/>
              <a:ahLst/>
              <a:cxnLst/>
              <a:rect l="l" t="t" r="r" b="b"/>
              <a:pathLst>
                <a:path w="729615" h="116204">
                  <a:moveTo>
                    <a:pt x="729399" y="24485"/>
                  </a:moveTo>
                  <a:lnTo>
                    <a:pt x="682881" y="60881"/>
                  </a:lnTo>
                  <a:lnTo>
                    <a:pt x="646281" y="76471"/>
                  </a:lnTo>
                  <a:lnTo>
                    <a:pt x="602086" y="89912"/>
                  </a:lnTo>
                  <a:lnTo>
                    <a:pt x="551268" y="100900"/>
                  </a:lnTo>
                  <a:lnTo>
                    <a:pt x="494800" y="109128"/>
                  </a:lnTo>
                  <a:lnTo>
                    <a:pt x="433655" y="114289"/>
                  </a:lnTo>
                  <a:lnTo>
                    <a:pt x="368807" y="116078"/>
                  </a:lnTo>
                  <a:lnTo>
                    <a:pt x="302515" y="114207"/>
                  </a:lnTo>
                  <a:lnTo>
                    <a:pt x="240120" y="108816"/>
                  </a:lnTo>
                  <a:lnTo>
                    <a:pt x="182665" y="100230"/>
                  </a:lnTo>
                  <a:lnTo>
                    <a:pt x="131191" y="88778"/>
                  </a:lnTo>
                  <a:lnTo>
                    <a:pt x="86740" y="74788"/>
                  </a:lnTo>
                  <a:lnTo>
                    <a:pt x="50354" y="58587"/>
                  </a:lnTo>
                  <a:lnTo>
                    <a:pt x="5942" y="20865"/>
                  </a:lnTo>
                  <a:lnTo>
                    <a:pt x="0" y="0"/>
                  </a:lnTo>
                </a:path>
              </a:pathLst>
            </a:custGeom>
            <a:ln w="25907">
              <a:solidFill>
                <a:srgbClr val="AA4443"/>
              </a:solidFill>
            </a:ln>
          </p:spPr>
          <p:txBody>
            <a:bodyPr wrap="square" lIns="0" tIns="0" rIns="0" bIns="0" rtlCol="0"/>
            <a:lstStyle/>
            <a:p>
              <a:endParaRPr/>
            </a:p>
          </p:txBody>
        </p:sp>
        <p:sp>
          <p:nvSpPr>
            <p:cNvPr id="97" name="object 62">
              <a:extLst>
                <a:ext uri="{FF2B5EF4-FFF2-40B4-BE49-F238E27FC236}">
                  <a16:creationId xmlns:a16="http://schemas.microsoft.com/office/drawing/2014/main" id="{0DAD25AA-2CA9-A2B9-FD96-367517B28D99}"/>
                </a:ext>
              </a:extLst>
            </p:cNvPr>
            <p:cNvSpPr/>
            <p:nvPr/>
          </p:nvSpPr>
          <p:spPr>
            <a:xfrm>
              <a:off x="10624883" y="6990007"/>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98" name="object 63">
              <a:extLst>
                <a:ext uri="{FF2B5EF4-FFF2-40B4-BE49-F238E27FC236}">
                  <a16:creationId xmlns:a16="http://schemas.microsoft.com/office/drawing/2014/main" id="{252AC49B-EB15-E380-42F8-E81D398E5DE3}"/>
                </a:ext>
              </a:extLst>
            </p:cNvPr>
            <p:cNvSpPr/>
            <p:nvPr/>
          </p:nvSpPr>
          <p:spPr>
            <a:xfrm>
              <a:off x="9963149" y="6849618"/>
              <a:ext cx="737870" cy="696595"/>
            </a:xfrm>
            <a:custGeom>
              <a:avLst/>
              <a:gdLst/>
              <a:ahLst/>
              <a:cxnLst/>
              <a:rect l="l" t="t" r="r" b="b"/>
              <a:pathLst>
                <a:path w="737870" h="696595">
                  <a:moveTo>
                    <a:pt x="0" y="116078"/>
                  </a:moveTo>
                  <a:lnTo>
                    <a:pt x="23074" y="75574"/>
                  </a:lnTo>
                  <a:lnTo>
                    <a:pt x="86740" y="41289"/>
                  </a:lnTo>
                  <a:lnTo>
                    <a:pt x="131191" y="27299"/>
                  </a:lnTo>
                  <a:lnTo>
                    <a:pt x="182665" y="15847"/>
                  </a:lnTo>
                  <a:lnTo>
                    <a:pt x="240120" y="7261"/>
                  </a:lnTo>
                  <a:lnTo>
                    <a:pt x="302515" y="1870"/>
                  </a:lnTo>
                  <a:lnTo>
                    <a:pt x="368808" y="0"/>
                  </a:lnTo>
                  <a:lnTo>
                    <a:pt x="435100" y="1870"/>
                  </a:lnTo>
                  <a:lnTo>
                    <a:pt x="497495" y="7261"/>
                  </a:lnTo>
                  <a:lnTo>
                    <a:pt x="554950" y="15847"/>
                  </a:lnTo>
                  <a:lnTo>
                    <a:pt x="606424" y="27299"/>
                  </a:lnTo>
                  <a:lnTo>
                    <a:pt x="650875" y="41289"/>
                  </a:lnTo>
                  <a:lnTo>
                    <a:pt x="687261" y="57490"/>
                  </a:lnTo>
                  <a:lnTo>
                    <a:pt x="731673" y="95212"/>
                  </a:lnTo>
                  <a:lnTo>
                    <a:pt x="737616" y="116078"/>
                  </a:lnTo>
                  <a:lnTo>
                    <a:pt x="737616" y="580390"/>
                  </a:lnTo>
                  <a:lnTo>
                    <a:pt x="714541" y="620893"/>
                  </a:lnTo>
                  <a:lnTo>
                    <a:pt x="650875" y="655178"/>
                  </a:lnTo>
                  <a:lnTo>
                    <a:pt x="606424" y="669168"/>
                  </a:lnTo>
                  <a:lnTo>
                    <a:pt x="554950" y="680620"/>
                  </a:lnTo>
                  <a:lnTo>
                    <a:pt x="497495" y="689206"/>
                  </a:lnTo>
                  <a:lnTo>
                    <a:pt x="435100" y="694597"/>
                  </a:lnTo>
                  <a:lnTo>
                    <a:pt x="368808" y="696468"/>
                  </a:lnTo>
                  <a:lnTo>
                    <a:pt x="302515" y="694597"/>
                  </a:lnTo>
                  <a:lnTo>
                    <a:pt x="240120" y="689206"/>
                  </a:lnTo>
                  <a:lnTo>
                    <a:pt x="182665" y="680620"/>
                  </a:lnTo>
                  <a:lnTo>
                    <a:pt x="131191" y="669168"/>
                  </a:lnTo>
                  <a:lnTo>
                    <a:pt x="86740" y="655178"/>
                  </a:lnTo>
                  <a:lnTo>
                    <a:pt x="50354" y="638977"/>
                  </a:lnTo>
                  <a:lnTo>
                    <a:pt x="5942" y="601255"/>
                  </a:lnTo>
                  <a:lnTo>
                    <a:pt x="0" y="580390"/>
                  </a:lnTo>
                  <a:lnTo>
                    <a:pt x="0" y="116078"/>
                  </a:lnTo>
                  <a:close/>
                </a:path>
              </a:pathLst>
            </a:custGeom>
            <a:ln w="25908">
              <a:solidFill>
                <a:srgbClr val="AA4443"/>
              </a:solidFill>
            </a:ln>
          </p:spPr>
          <p:txBody>
            <a:bodyPr wrap="square" lIns="0" tIns="0" rIns="0" bIns="0" rtlCol="0"/>
            <a:lstStyle/>
            <a:p>
              <a:endParaRPr/>
            </a:p>
          </p:txBody>
        </p:sp>
      </p:grpSp>
      <p:sp>
        <p:nvSpPr>
          <p:cNvPr id="99" name="object 64">
            <a:extLst>
              <a:ext uri="{FF2B5EF4-FFF2-40B4-BE49-F238E27FC236}">
                <a16:creationId xmlns:a16="http://schemas.microsoft.com/office/drawing/2014/main" id="{407E492F-35E9-6208-659E-94F9CE87DF87}"/>
              </a:ext>
            </a:extLst>
          </p:cNvPr>
          <p:cNvSpPr txBox="1"/>
          <p:nvPr/>
        </p:nvSpPr>
        <p:spPr>
          <a:xfrm>
            <a:off x="9626922" y="6013668"/>
            <a:ext cx="39370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40" dirty="0">
                <a:latin typeface="Arial"/>
                <a:cs typeface="Arial"/>
              </a:rPr>
              <a:t>ile</a:t>
            </a:r>
            <a:endParaRPr sz="1800">
              <a:latin typeface="Arial"/>
              <a:cs typeface="Arial"/>
            </a:endParaRPr>
          </a:p>
        </p:txBody>
      </p:sp>
      <p:sp>
        <p:nvSpPr>
          <p:cNvPr id="100" name="object 65">
            <a:extLst>
              <a:ext uri="{FF2B5EF4-FFF2-40B4-BE49-F238E27FC236}">
                <a16:creationId xmlns:a16="http://schemas.microsoft.com/office/drawing/2014/main" id="{2266058D-AB3B-7C90-E085-A307A196E557}"/>
              </a:ext>
            </a:extLst>
          </p:cNvPr>
          <p:cNvSpPr txBox="1"/>
          <p:nvPr/>
        </p:nvSpPr>
        <p:spPr>
          <a:xfrm>
            <a:off x="7986031" y="5339069"/>
            <a:ext cx="1991360" cy="299720"/>
          </a:xfrm>
          <a:prstGeom prst="rect">
            <a:avLst/>
          </a:prstGeom>
        </p:spPr>
        <p:txBody>
          <a:bodyPr vert="horz" wrap="square" lIns="0" tIns="12700" rIns="0" bIns="0" rtlCol="0">
            <a:spAutoFit/>
          </a:bodyPr>
          <a:lstStyle/>
          <a:p>
            <a:pPr marL="12700">
              <a:lnSpc>
                <a:spcPct val="100000"/>
              </a:lnSpc>
              <a:spcBef>
                <a:spcPts val="100"/>
              </a:spcBef>
            </a:pPr>
            <a:r>
              <a:rPr sz="1800" spc="-180" dirty="0">
                <a:latin typeface="Arial"/>
                <a:cs typeface="Arial"/>
              </a:rPr>
              <a:t>CF2 </a:t>
            </a:r>
            <a:r>
              <a:rPr sz="1800" spc="15" dirty="0">
                <a:latin typeface="Arial"/>
                <a:cs typeface="Arial"/>
              </a:rPr>
              <a:t>Persistent</a:t>
            </a:r>
            <a:r>
              <a:rPr sz="1800" spc="-195" dirty="0">
                <a:latin typeface="Arial"/>
                <a:cs typeface="Arial"/>
              </a:rPr>
              <a:t> </a:t>
            </a:r>
            <a:r>
              <a:rPr sz="1800" spc="-20" dirty="0">
                <a:latin typeface="Arial"/>
                <a:cs typeface="Arial"/>
              </a:rPr>
              <a:t>Files</a:t>
            </a:r>
            <a:endParaRPr sz="1800">
              <a:latin typeface="Arial"/>
              <a:cs typeface="Arial"/>
            </a:endParaRPr>
          </a:p>
        </p:txBody>
      </p:sp>
      <p:sp>
        <p:nvSpPr>
          <p:cNvPr id="101" name="object 66">
            <a:extLst>
              <a:ext uri="{FF2B5EF4-FFF2-40B4-BE49-F238E27FC236}">
                <a16:creationId xmlns:a16="http://schemas.microsoft.com/office/drawing/2014/main" id="{67483EE6-7578-1DF0-0B3A-172EB93DEF83}"/>
              </a:ext>
            </a:extLst>
          </p:cNvPr>
          <p:cNvSpPr txBox="1"/>
          <p:nvPr/>
        </p:nvSpPr>
        <p:spPr>
          <a:xfrm>
            <a:off x="10874849" y="3872143"/>
            <a:ext cx="1259840" cy="546735"/>
          </a:xfrm>
          <a:prstGeom prst="rect">
            <a:avLst/>
          </a:prstGeom>
        </p:spPr>
        <p:txBody>
          <a:bodyPr vert="horz" wrap="square" lIns="0" tIns="12700" rIns="0" bIns="0" rtlCol="0">
            <a:spAutoFit/>
          </a:bodyPr>
          <a:lstStyle/>
          <a:p>
            <a:pPr marL="12700">
              <a:lnSpc>
                <a:spcPts val="2050"/>
              </a:lnSpc>
              <a:spcBef>
                <a:spcPts val="100"/>
              </a:spcBef>
            </a:pPr>
            <a:r>
              <a:rPr sz="1800" spc="-180" dirty="0">
                <a:latin typeface="Arial"/>
                <a:cs typeface="Arial"/>
              </a:rPr>
              <a:t>CF1</a:t>
            </a:r>
            <a:endParaRPr sz="1800">
              <a:latin typeface="Arial"/>
              <a:cs typeface="Arial"/>
            </a:endParaRPr>
          </a:p>
          <a:p>
            <a:pPr marL="12700">
              <a:lnSpc>
                <a:spcPts val="2050"/>
              </a:lnSpc>
            </a:pPr>
            <a:r>
              <a:rPr sz="1800" spc="5" dirty="0">
                <a:latin typeface="Arial"/>
                <a:cs typeface="Arial"/>
              </a:rPr>
              <a:t>Compaction</a:t>
            </a:r>
            <a:endParaRPr sz="1800">
              <a:latin typeface="Arial"/>
              <a:cs typeface="Arial"/>
            </a:endParaRPr>
          </a:p>
        </p:txBody>
      </p:sp>
      <p:sp>
        <p:nvSpPr>
          <p:cNvPr id="102" name="object 67">
            <a:extLst>
              <a:ext uri="{FF2B5EF4-FFF2-40B4-BE49-F238E27FC236}">
                <a16:creationId xmlns:a16="http://schemas.microsoft.com/office/drawing/2014/main" id="{543E4F83-8BC2-9F29-D2B0-35CCDE27E82B}"/>
              </a:ext>
            </a:extLst>
          </p:cNvPr>
          <p:cNvSpPr txBox="1"/>
          <p:nvPr/>
        </p:nvSpPr>
        <p:spPr>
          <a:xfrm>
            <a:off x="10890851" y="5601273"/>
            <a:ext cx="1259840" cy="546735"/>
          </a:xfrm>
          <a:prstGeom prst="rect">
            <a:avLst/>
          </a:prstGeom>
        </p:spPr>
        <p:txBody>
          <a:bodyPr vert="horz" wrap="square" lIns="0" tIns="12700" rIns="0" bIns="0" rtlCol="0">
            <a:spAutoFit/>
          </a:bodyPr>
          <a:lstStyle/>
          <a:p>
            <a:pPr marL="12700">
              <a:lnSpc>
                <a:spcPts val="2050"/>
              </a:lnSpc>
              <a:spcBef>
                <a:spcPts val="100"/>
              </a:spcBef>
            </a:pPr>
            <a:r>
              <a:rPr sz="1800" spc="-180" dirty="0">
                <a:latin typeface="Arial"/>
                <a:cs typeface="Arial"/>
              </a:rPr>
              <a:t>CF2</a:t>
            </a:r>
            <a:endParaRPr sz="1800">
              <a:latin typeface="Arial"/>
              <a:cs typeface="Arial"/>
            </a:endParaRPr>
          </a:p>
          <a:p>
            <a:pPr marL="12700">
              <a:lnSpc>
                <a:spcPts val="2050"/>
              </a:lnSpc>
            </a:pPr>
            <a:r>
              <a:rPr sz="1800" spc="5" dirty="0">
                <a:latin typeface="Arial"/>
                <a:cs typeface="Arial"/>
              </a:rPr>
              <a:t>Compaction</a:t>
            </a:r>
            <a:endParaRPr sz="1800">
              <a:latin typeface="Arial"/>
              <a:cs typeface="Arial"/>
            </a:endParaRPr>
          </a:p>
        </p:txBody>
      </p:sp>
      <p:sp>
        <p:nvSpPr>
          <p:cNvPr id="103" name="object 68">
            <a:extLst>
              <a:ext uri="{FF2B5EF4-FFF2-40B4-BE49-F238E27FC236}">
                <a16:creationId xmlns:a16="http://schemas.microsoft.com/office/drawing/2014/main" id="{A6800002-CD1C-EECA-0E24-CF05415A3DD4}"/>
              </a:ext>
            </a:extLst>
          </p:cNvPr>
          <p:cNvSpPr/>
          <p:nvPr/>
        </p:nvSpPr>
        <p:spPr>
          <a:xfrm>
            <a:off x="281132" y="2748984"/>
            <a:ext cx="685800" cy="326390"/>
          </a:xfrm>
          <a:custGeom>
            <a:avLst/>
            <a:gdLst/>
            <a:ahLst/>
            <a:cxnLst/>
            <a:rect l="l" t="t" r="r" b="b"/>
            <a:pathLst>
              <a:path w="685800" h="326389">
                <a:moveTo>
                  <a:pt x="522731" y="0"/>
                </a:moveTo>
                <a:lnTo>
                  <a:pt x="522731" y="81534"/>
                </a:lnTo>
                <a:lnTo>
                  <a:pt x="0" y="81534"/>
                </a:lnTo>
                <a:lnTo>
                  <a:pt x="0" y="244602"/>
                </a:lnTo>
                <a:lnTo>
                  <a:pt x="522731" y="244602"/>
                </a:lnTo>
                <a:lnTo>
                  <a:pt x="522731" y="326136"/>
                </a:lnTo>
                <a:lnTo>
                  <a:pt x="685800" y="163068"/>
                </a:lnTo>
                <a:lnTo>
                  <a:pt x="522731" y="0"/>
                </a:lnTo>
                <a:close/>
              </a:path>
            </a:pathLst>
          </a:custGeom>
          <a:solidFill>
            <a:srgbClr val="6C9048"/>
          </a:solidFill>
        </p:spPr>
        <p:txBody>
          <a:bodyPr wrap="square" lIns="0" tIns="0" rIns="0" bIns="0" rtlCol="0"/>
          <a:lstStyle/>
          <a:p>
            <a:endParaRPr/>
          </a:p>
        </p:txBody>
      </p:sp>
      <p:sp>
        <p:nvSpPr>
          <p:cNvPr id="104" name="object 69">
            <a:extLst>
              <a:ext uri="{FF2B5EF4-FFF2-40B4-BE49-F238E27FC236}">
                <a16:creationId xmlns:a16="http://schemas.microsoft.com/office/drawing/2014/main" id="{6D8B0080-A4A4-F729-583F-28AFCBCB4771}"/>
              </a:ext>
            </a:extLst>
          </p:cNvPr>
          <p:cNvSpPr/>
          <p:nvPr/>
        </p:nvSpPr>
        <p:spPr>
          <a:xfrm>
            <a:off x="281132" y="3955992"/>
            <a:ext cx="685800" cy="326390"/>
          </a:xfrm>
          <a:custGeom>
            <a:avLst/>
            <a:gdLst/>
            <a:ahLst/>
            <a:cxnLst/>
            <a:rect l="l" t="t" r="r" b="b"/>
            <a:pathLst>
              <a:path w="685800" h="326389">
                <a:moveTo>
                  <a:pt x="522731" y="0"/>
                </a:moveTo>
                <a:lnTo>
                  <a:pt x="522731" y="81533"/>
                </a:lnTo>
                <a:lnTo>
                  <a:pt x="0" y="81533"/>
                </a:lnTo>
                <a:lnTo>
                  <a:pt x="0" y="244601"/>
                </a:lnTo>
                <a:lnTo>
                  <a:pt x="522731" y="244601"/>
                </a:lnTo>
                <a:lnTo>
                  <a:pt x="522731" y="326135"/>
                </a:lnTo>
                <a:lnTo>
                  <a:pt x="685800" y="163067"/>
                </a:lnTo>
                <a:lnTo>
                  <a:pt x="522731" y="0"/>
                </a:lnTo>
                <a:close/>
              </a:path>
            </a:pathLst>
          </a:custGeom>
          <a:solidFill>
            <a:srgbClr val="6C9048"/>
          </a:solidFill>
        </p:spPr>
        <p:txBody>
          <a:bodyPr wrap="square" lIns="0" tIns="0" rIns="0" bIns="0" rtlCol="0"/>
          <a:lstStyle/>
          <a:p>
            <a:endParaRPr/>
          </a:p>
        </p:txBody>
      </p:sp>
      <p:sp>
        <p:nvSpPr>
          <p:cNvPr id="105" name="object 70">
            <a:extLst>
              <a:ext uri="{FF2B5EF4-FFF2-40B4-BE49-F238E27FC236}">
                <a16:creationId xmlns:a16="http://schemas.microsoft.com/office/drawing/2014/main" id="{C170F152-1D8C-2BDB-D5E4-48032A887219}"/>
              </a:ext>
            </a:extLst>
          </p:cNvPr>
          <p:cNvSpPr/>
          <p:nvPr/>
        </p:nvSpPr>
        <p:spPr>
          <a:xfrm>
            <a:off x="326851" y="5513520"/>
            <a:ext cx="685800" cy="326390"/>
          </a:xfrm>
          <a:custGeom>
            <a:avLst/>
            <a:gdLst/>
            <a:ahLst/>
            <a:cxnLst/>
            <a:rect l="l" t="t" r="r" b="b"/>
            <a:pathLst>
              <a:path w="685800" h="326390">
                <a:moveTo>
                  <a:pt x="522731" y="0"/>
                </a:moveTo>
                <a:lnTo>
                  <a:pt x="522731" y="81534"/>
                </a:lnTo>
                <a:lnTo>
                  <a:pt x="0" y="81534"/>
                </a:lnTo>
                <a:lnTo>
                  <a:pt x="0" y="244602"/>
                </a:lnTo>
                <a:lnTo>
                  <a:pt x="522731" y="244602"/>
                </a:lnTo>
                <a:lnTo>
                  <a:pt x="522731" y="326136"/>
                </a:lnTo>
                <a:lnTo>
                  <a:pt x="685800" y="163068"/>
                </a:lnTo>
                <a:lnTo>
                  <a:pt x="522731" y="0"/>
                </a:lnTo>
                <a:close/>
              </a:path>
            </a:pathLst>
          </a:custGeom>
          <a:solidFill>
            <a:srgbClr val="6C9048"/>
          </a:solidFill>
        </p:spPr>
        <p:txBody>
          <a:bodyPr wrap="square" lIns="0" tIns="0" rIns="0" bIns="0" rtlCol="0"/>
          <a:lstStyle/>
          <a:p>
            <a:endParaRPr/>
          </a:p>
        </p:txBody>
      </p:sp>
      <p:sp>
        <p:nvSpPr>
          <p:cNvPr id="106" name="object 71">
            <a:extLst>
              <a:ext uri="{FF2B5EF4-FFF2-40B4-BE49-F238E27FC236}">
                <a16:creationId xmlns:a16="http://schemas.microsoft.com/office/drawing/2014/main" id="{F5FC194A-B345-1A92-E35F-ED0A1AEA5D1A}"/>
              </a:ext>
            </a:extLst>
          </p:cNvPr>
          <p:cNvSpPr/>
          <p:nvPr/>
        </p:nvSpPr>
        <p:spPr>
          <a:xfrm>
            <a:off x="3595832" y="3955992"/>
            <a:ext cx="3924300" cy="378460"/>
          </a:xfrm>
          <a:custGeom>
            <a:avLst/>
            <a:gdLst/>
            <a:ahLst/>
            <a:cxnLst/>
            <a:rect l="l" t="t" r="r" b="b"/>
            <a:pathLst>
              <a:path w="3924300" h="378460">
                <a:moveTo>
                  <a:pt x="685800" y="163068"/>
                </a:moveTo>
                <a:lnTo>
                  <a:pt x="522732" y="0"/>
                </a:lnTo>
                <a:lnTo>
                  <a:pt x="522732" y="81534"/>
                </a:lnTo>
                <a:lnTo>
                  <a:pt x="0" y="81534"/>
                </a:lnTo>
                <a:lnTo>
                  <a:pt x="0" y="244602"/>
                </a:lnTo>
                <a:lnTo>
                  <a:pt x="522732" y="244602"/>
                </a:lnTo>
                <a:lnTo>
                  <a:pt x="522732" y="326136"/>
                </a:lnTo>
                <a:lnTo>
                  <a:pt x="685800" y="163068"/>
                </a:lnTo>
                <a:close/>
              </a:path>
              <a:path w="3924300" h="378460">
                <a:moveTo>
                  <a:pt x="3924300" y="214884"/>
                </a:moveTo>
                <a:lnTo>
                  <a:pt x="3761232" y="51816"/>
                </a:lnTo>
                <a:lnTo>
                  <a:pt x="3761232" y="133350"/>
                </a:lnTo>
                <a:lnTo>
                  <a:pt x="3238500" y="133350"/>
                </a:lnTo>
                <a:lnTo>
                  <a:pt x="3238500" y="296418"/>
                </a:lnTo>
                <a:lnTo>
                  <a:pt x="3761232" y="296418"/>
                </a:lnTo>
                <a:lnTo>
                  <a:pt x="3761232" y="377952"/>
                </a:lnTo>
                <a:lnTo>
                  <a:pt x="3924300" y="214884"/>
                </a:lnTo>
                <a:close/>
              </a:path>
            </a:pathLst>
          </a:custGeom>
          <a:solidFill>
            <a:srgbClr val="6C9048"/>
          </a:solidFill>
        </p:spPr>
        <p:txBody>
          <a:bodyPr wrap="square" lIns="0" tIns="0" rIns="0" bIns="0" rtlCol="0"/>
          <a:lstStyle/>
          <a:p>
            <a:endParaRPr/>
          </a:p>
        </p:txBody>
      </p:sp>
      <p:sp>
        <p:nvSpPr>
          <p:cNvPr id="107" name="object 72">
            <a:extLst>
              <a:ext uri="{FF2B5EF4-FFF2-40B4-BE49-F238E27FC236}">
                <a16:creationId xmlns:a16="http://schemas.microsoft.com/office/drawing/2014/main" id="{7A6F43CC-5B2C-D1BF-21A7-D04867F08DDC}"/>
              </a:ext>
            </a:extLst>
          </p:cNvPr>
          <p:cNvSpPr/>
          <p:nvPr/>
        </p:nvSpPr>
        <p:spPr>
          <a:xfrm>
            <a:off x="3559256" y="5604960"/>
            <a:ext cx="3961129" cy="459105"/>
          </a:xfrm>
          <a:custGeom>
            <a:avLst/>
            <a:gdLst/>
            <a:ahLst/>
            <a:cxnLst/>
            <a:rect l="l" t="t" r="r" b="b"/>
            <a:pathLst>
              <a:path w="3961129" h="459104">
                <a:moveTo>
                  <a:pt x="685800" y="163068"/>
                </a:moveTo>
                <a:lnTo>
                  <a:pt x="522732" y="0"/>
                </a:lnTo>
                <a:lnTo>
                  <a:pt x="522732" y="81534"/>
                </a:lnTo>
                <a:lnTo>
                  <a:pt x="0" y="81534"/>
                </a:lnTo>
                <a:lnTo>
                  <a:pt x="0" y="244602"/>
                </a:lnTo>
                <a:lnTo>
                  <a:pt x="522732" y="244602"/>
                </a:lnTo>
                <a:lnTo>
                  <a:pt x="522732" y="326136"/>
                </a:lnTo>
                <a:lnTo>
                  <a:pt x="685800" y="163068"/>
                </a:lnTo>
                <a:close/>
              </a:path>
              <a:path w="3961129" h="459104">
                <a:moveTo>
                  <a:pt x="3960876" y="296418"/>
                </a:moveTo>
                <a:lnTo>
                  <a:pt x="3798570" y="134112"/>
                </a:lnTo>
                <a:lnTo>
                  <a:pt x="3798570" y="215265"/>
                </a:lnTo>
                <a:lnTo>
                  <a:pt x="3275076" y="215265"/>
                </a:lnTo>
                <a:lnTo>
                  <a:pt x="3275076" y="377571"/>
                </a:lnTo>
                <a:lnTo>
                  <a:pt x="3798570" y="377571"/>
                </a:lnTo>
                <a:lnTo>
                  <a:pt x="3798570" y="458724"/>
                </a:lnTo>
                <a:lnTo>
                  <a:pt x="3960876" y="296418"/>
                </a:lnTo>
                <a:close/>
              </a:path>
            </a:pathLst>
          </a:custGeom>
          <a:solidFill>
            <a:srgbClr val="6C9048"/>
          </a:solidFill>
        </p:spPr>
        <p:txBody>
          <a:bodyPr wrap="square" lIns="0" tIns="0" rIns="0" bIns="0" rtlCol="0"/>
          <a:lstStyle/>
          <a:p>
            <a:endParaRPr/>
          </a:p>
        </p:txBody>
      </p:sp>
      <p:sp>
        <p:nvSpPr>
          <p:cNvPr id="108" name="object 23">
            <a:extLst>
              <a:ext uri="{FF2B5EF4-FFF2-40B4-BE49-F238E27FC236}">
                <a16:creationId xmlns:a16="http://schemas.microsoft.com/office/drawing/2014/main" id="{DD7B0572-14DA-1F46-4375-202EE86BAE4C}"/>
              </a:ext>
            </a:extLst>
          </p:cNvPr>
          <p:cNvSpPr txBox="1"/>
          <p:nvPr/>
        </p:nvSpPr>
        <p:spPr>
          <a:xfrm>
            <a:off x="4656788" y="5495261"/>
            <a:ext cx="1940243" cy="820738"/>
          </a:xfrm>
          <a:prstGeom prst="rect">
            <a:avLst/>
          </a:prstGeom>
        </p:spPr>
        <p:txBody>
          <a:bodyPr vert="horz" wrap="square" lIns="0" tIns="12700" rIns="0" bIns="0" rtlCol="0">
            <a:spAutoFit/>
          </a:bodyPr>
          <a:lstStyle/>
          <a:p>
            <a:pPr algn="ctr">
              <a:lnSpc>
                <a:spcPts val="2050"/>
              </a:lnSpc>
              <a:spcBef>
                <a:spcPts val="100"/>
              </a:spcBef>
            </a:pPr>
            <a:r>
              <a:rPr kumimoji="1" dirty="0">
                <a:latin typeface="Arial" panose="020B0604020202020204" pitchFamily="34" charset="0"/>
                <a:cs typeface="Arial" panose="020B0604020202020204" pitchFamily="34" charset="0"/>
              </a:rPr>
              <a:t>CF</a:t>
            </a:r>
            <a:r>
              <a:rPr kumimoji="1" lang="en-US" dirty="0">
                <a:latin typeface="Arial" panose="020B0604020202020204" pitchFamily="34" charset="0"/>
                <a:cs typeface="Arial" panose="020B0604020202020204" pitchFamily="34" charset="0"/>
              </a:rPr>
              <a:t>2</a:t>
            </a:r>
            <a:endParaRPr kumimoji="1" dirty="0">
              <a:latin typeface="Arial" panose="020B0604020202020204" pitchFamily="34" charset="0"/>
              <a:cs typeface="Arial" panose="020B0604020202020204" pitchFamily="34" charset="0"/>
            </a:endParaRPr>
          </a:p>
          <a:p>
            <a:pPr algn="ctr">
              <a:lnSpc>
                <a:spcPts val="2050"/>
              </a:lnSpc>
            </a:pPr>
            <a:r>
              <a:rPr kumimoji="1" lang="en-US" altLang="zh-CN" dirty="0">
                <a:latin typeface="Arial" panose="020B0604020202020204" pitchFamily="34" charset="0"/>
                <a:cs typeface="Arial" panose="020B0604020202020204" pitchFamily="34" charset="0"/>
              </a:rPr>
              <a:t>Read</a:t>
            </a:r>
            <a:r>
              <a:rPr kumimoji="1" lang="zh-CN" altLang="en-US" dirty="0">
                <a:latin typeface="Arial" panose="020B0604020202020204" pitchFamily="34" charset="0"/>
                <a:cs typeface="Arial" panose="020B0604020202020204" pitchFamily="34" charset="0"/>
              </a:rPr>
              <a:t> </a:t>
            </a:r>
            <a:r>
              <a:rPr kumimoji="1" lang="en-US" altLang="zh-CN" dirty="0">
                <a:latin typeface="Arial" panose="020B0604020202020204" pitchFamily="34" charset="0"/>
                <a:cs typeface="Arial" panose="020B0604020202020204" pitchFamily="34" charset="0"/>
              </a:rPr>
              <a:t>Only</a:t>
            </a:r>
          </a:p>
          <a:p>
            <a:pPr algn="ctr">
              <a:lnSpc>
                <a:spcPts val="2050"/>
              </a:lnSpc>
            </a:pPr>
            <a:r>
              <a:rPr kumimoji="1" lang="en-US" altLang="zh-CN" sz="1800" dirty="0" err="1">
                <a:latin typeface="Arial" panose="020B0604020202020204" pitchFamily="34" charset="0"/>
                <a:cs typeface="Arial" panose="020B0604020202020204" pitchFamily="34" charset="0"/>
              </a:rPr>
              <a:t>ImmuMemTable</a:t>
            </a:r>
            <a:r>
              <a:rPr kumimoji="1" lang="en-US" sz="1800" dirty="0">
                <a:latin typeface="Arial" panose="020B0604020202020204" pitchFamily="34" charset="0"/>
                <a:cs typeface="Arial" panose="020B0604020202020204" pitchFamily="34" charset="0"/>
              </a:rPr>
              <a:t>(s)</a:t>
            </a:r>
            <a:endParaRPr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4227057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9250"/>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Compression</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In</a:t>
            </a:r>
            <a:r>
              <a:rPr kumimoji="1" lang="zh-CN" altLang="en-US" dirty="0">
                <a:latin typeface="Times New Roman" panose="02020603050405020304" pitchFamily="18" charset="0"/>
                <a:cs typeface="Times New Roman" panose="02020603050405020304" pitchFamily="18" charset="0"/>
              </a:rPr>
              <a:t> </a:t>
            </a:r>
            <a:r>
              <a:rPr kumimoji="1" lang="en-US" altLang="zh-CN" dirty="0" err="1">
                <a:latin typeface="Times New Roman" panose="02020603050405020304" pitchFamily="18" charset="0"/>
                <a:cs typeface="Times New Roman" panose="02020603050405020304" pitchFamily="18" charset="0"/>
              </a:rPr>
              <a:t>RocksDB</a:t>
            </a:r>
            <a:endParaRPr kumimoji="1" lang="zh-CN" altLang="en-US" dirty="0">
              <a:latin typeface="Times New Roman" panose="02020603050405020304" pitchFamily="18" charset="0"/>
              <a:cs typeface="Times New Roman" panose="02020603050405020304" pitchFamily="18" charset="0"/>
            </a:endParaRPr>
          </a:p>
        </p:txBody>
      </p:sp>
      <p:sp>
        <p:nvSpPr>
          <p:cNvPr id="3" name="object 3">
            <a:extLst>
              <a:ext uri="{FF2B5EF4-FFF2-40B4-BE49-F238E27FC236}">
                <a16:creationId xmlns:a16="http://schemas.microsoft.com/office/drawing/2014/main" id="{FF56055D-FF18-86E1-B9E8-414927845EAE}"/>
              </a:ext>
            </a:extLst>
          </p:cNvPr>
          <p:cNvSpPr/>
          <p:nvPr/>
        </p:nvSpPr>
        <p:spPr>
          <a:xfrm>
            <a:off x="548233" y="1149627"/>
            <a:ext cx="4343400" cy="5181600"/>
          </a:xfrm>
          <a:custGeom>
            <a:avLst/>
            <a:gdLst/>
            <a:ahLst/>
            <a:cxnLst/>
            <a:rect l="l" t="t" r="r" b="b"/>
            <a:pathLst>
              <a:path w="4343400" h="5181600">
                <a:moveTo>
                  <a:pt x="4343400" y="0"/>
                </a:moveTo>
                <a:lnTo>
                  <a:pt x="0" y="0"/>
                </a:lnTo>
                <a:lnTo>
                  <a:pt x="0" y="5181600"/>
                </a:lnTo>
                <a:lnTo>
                  <a:pt x="4343400" y="5181600"/>
                </a:lnTo>
                <a:lnTo>
                  <a:pt x="4343400" y="0"/>
                </a:lnTo>
                <a:close/>
              </a:path>
            </a:pathLst>
          </a:custGeom>
          <a:solidFill>
            <a:srgbClr val="EBD5DE"/>
          </a:solidFill>
        </p:spPr>
        <p:txBody>
          <a:bodyPr wrap="square" lIns="0" tIns="0" rIns="0" bIns="0" rtlCol="0"/>
          <a:lstStyle/>
          <a:p>
            <a:endParaRPr/>
          </a:p>
        </p:txBody>
      </p:sp>
      <p:grpSp>
        <p:nvGrpSpPr>
          <p:cNvPr id="4" name="object 4">
            <a:extLst>
              <a:ext uri="{FF2B5EF4-FFF2-40B4-BE49-F238E27FC236}">
                <a16:creationId xmlns:a16="http://schemas.microsoft.com/office/drawing/2014/main" id="{B378D9FD-3DDC-C03E-EF0B-C61E571C9597}"/>
              </a:ext>
            </a:extLst>
          </p:cNvPr>
          <p:cNvGrpSpPr/>
          <p:nvPr/>
        </p:nvGrpSpPr>
        <p:grpSpPr>
          <a:xfrm>
            <a:off x="7087717" y="1138959"/>
            <a:ext cx="3429000" cy="2230120"/>
            <a:chOff x="7341107" y="1844040"/>
            <a:chExt cx="3429000" cy="2230120"/>
          </a:xfrm>
        </p:grpSpPr>
        <p:sp>
          <p:nvSpPr>
            <p:cNvPr id="5" name="object 5">
              <a:extLst>
                <a:ext uri="{FF2B5EF4-FFF2-40B4-BE49-F238E27FC236}">
                  <a16:creationId xmlns:a16="http://schemas.microsoft.com/office/drawing/2014/main" id="{30F4000E-037A-6F6E-C4A6-B313C91722BF}"/>
                </a:ext>
              </a:extLst>
            </p:cNvPr>
            <p:cNvSpPr/>
            <p:nvPr/>
          </p:nvSpPr>
          <p:spPr>
            <a:xfrm>
              <a:off x="7341107" y="1844040"/>
              <a:ext cx="3429000" cy="2230120"/>
            </a:xfrm>
            <a:custGeom>
              <a:avLst/>
              <a:gdLst/>
              <a:ahLst/>
              <a:cxnLst/>
              <a:rect l="l" t="t" r="r" b="b"/>
              <a:pathLst>
                <a:path w="3429000" h="2230120">
                  <a:moveTo>
                    <a:pt x="3429000" y="0"/>
                  </a:moveTo>
                  <a:lnTo>
                    <a:pt x="0" y="0"/>
                  </a:lnTo>
                  <a:lnTo>
                    <a:pt x="0" y="2229612"/>
                  </a:lnTo>
                  <a:lnTo>
                    <a:pt x="3429000" y="2229612"/>
                  </a:lnTo>
                  <a:lnTo>
                    <a:pt x="3429000" y="0"/>
                  </a:lnTo>
                  <a:close/>
                </a:path>
              </a:pathLst>
            </a:custGeom>
            <a:solidFill>
              <a:srgbClr val="EBD5DE"/>
            </a:solidFill>
          </p:spPr>
          <p:txBody>
            <a:bodyPr wrap="square" lIns="0" tIns="0" rIns="0" bIns="0" rtlCol="0"/>
            <a:lstStyle/>
            <a:p>
              <a:endParaRPr/>
            </a:p>
          </p:txBody>
        </p:sp>
        <p:sp>
          <p:nvSpPr>
            <p:cNvPr id="6" name="object 6">
              <a:extLst>
                <a:ext uri="{FF2B5EF4-FFF2-40B4-BE49-F238E27FC236}">
                  <a16:creationId xmlns:a16="http://schemas.microsoft.com/office/drawing/2014/main" id="{5E1BB6DE-FB48-25BC-C6BC-21F79D23E37D}"/>
                </a:ext>
              </a:extLst>
            </p:cNvPr>
            <p:cNvSpPr/>
            <p:nvPr/>
          </p:nvSpPr>
          <p:spPr>
            <a:xfrm>
              <a:off x="7638288" y="2019300"/>
              <a:ext cx="2827020" cy="1903730"/>
            </a:xfrm>
            <a:custGeom>
              <a:avLst/>
              <a:gdLst/>
              <a:ahLst/>
              <a:cxnLst/>
              <a:rect l="l" t="t" r="r" b="b"/>
              <a:pathLst>
                <a:path w="2827020" h="1903729">
                  <a:moveTo>
                    <a:pt x="2819400" y="1027176"/>
                  </a:moveTo>
                  <a:lnTo>
                    <a:pt x="0" y="1027176"/>
                  </a:lnTo>
                  <a:lnTo>
                    <a:pt x="0" y="1903476"/>
                  </a:lnTo>
                  <a:lnTo>
                    <a:pt x="2819400" y="1903476"/>
                  </a:lnTo>
                  <a:lnTo>
                    <a:pt x="2819400" y="1027176"/>
                  </a:lnTo>
                  <a:close/>
                </a:path>
                <a:path w="2827020" h="1903729">
                  <a:moveTo>
                    <a:pt x="2827020" y="0"/>
                  </a:moveTo>
                  <a:lnTo>
                    <a:pt x="7620" y="0"/>
                  </a:lnTo>
                  <a:lnTo>
                    <a:pt x="7620" y="876300"/>
                  </a:lnTo>
                  <a:lnTo>
                    <a:pt x="2827020" y="876300"/>
                  </a:lnTo>
                  <a:lnTo>
                    <a:pt x="2827020" y="0"/>
                  </a:lnTo>
                  <a:close/>
                </a:path>
              </a:pathLst>
            </a:custGeom>
            <a:solidFill>
              <a:srgbClr val="6C9048"/>
            </a:solidFill>
          </p:spPr>
          <p:txBody>
            <a:bodyPr wrap="square" lIns="0" tIns="0" rIns="0" bIns="0" rtlCol="0"/>
            <a:lstStyle/>
            <a:p>
              <a:endParaRPr/>
            </a:p>
          </p:txBody>
        </p:sp>
      </p:grpSp>
      <p:sp>
        <p:nvSpPr>
          <p:cNvPr id="7" name="object 7">
            <a:extLst>
              <a:ext uri="{FF2B5EF4-FFF2-40B4-BE49-F238E27FC236}">
                <a16:creationId xmlns:a16="http://schemas.microsoft.com/office/drawing/2014/main" id="{509D06B9-C025-C2DE-8775-4B4372EEED9E}"/>
              </a:ext>
            </a:extLst>
          </p:cNvPr>
          <p:cNvSpPr txBox="1"/>
          <p:nvPr/>
        </p:nvSpPr>
        <p:spPr>
          <a:xfrm>
            <a:off x="1831949" y="6389647"/>
            <a:ext cx="1856739" cy="391160"/>
          </a:xfrm>
          <a:prstGeom prst="rect">
            <a:avLst/>
          </a:prstGeom>
        </p:spPr>
        <p:txBody>
          <a:bodyPr vert="horz" wrap="square" lIns="0" tIns="12700" rIns="0" bIns="0" rtlCol="0">
            <a:spAutoFit/>
          </a:bodyPr>
          <a:lstStyle/>
          <a:p>
            <a:pPr marL="12700">
              <a:lnSpc>
                <a:spcPct val="100000"/>
              </a:lnSpc>
              <a:spcBef>
                <a:spcPts val="100"/>
              </a:spcBef>
            </a:pPr>
            <a:r>
              <a:rPr sz="2400" spc="-110" dirty="0">
                <a:latin typeface="Arial"/>
                <a:cs typeface="Arial"/>
              </a:rPr>
              <a:t>16MB </a:t>
            </a:r>
            <a:r>
              <a:rPr sz="2400" spc="-325" dirty="0">
                <a:latin typeface="Arial"/>
                <a:cs typeface="Arial"/>
              </a:rPr>
              <a:t>SST</a:t>
            </a:r>
            <a:r>
              <a:rPr sz="2400" spc="-315" dirty="0">
                <a:latin typeface="Arial"/>
                <a:cs typeface="Arial"/>
              </a:rPr>
              <a:t> </a:t>
            </a:r>
            <a:r>
              <a:rPr sz="2400" dirty="0">
                <a:latin typeface="Arial"/>
                <a:cs typeface="Arial"/>
              </a:rPr>
              <a:t>File</a:t>
            </a:r>
            <a:endParaRPr sz="2400">
              <a:latin typeface="Arial"/>
              <a:cs typeface="Arial"/>
            </a:endParaRPr>
          </a:p>
        </p:txBody>
      </p:sp>
      <p:sp>
        <p:nvSpPr>
          <p:cNvPr id="8" name="object 8">
            <a:extLst>
              <a:ext uri="{FF2B5EF4-FFF2-40B4-BE49-F238E27FC236}">
                <a16:creationId xmlns:a16="http://schemas.microsoft.com/office/drawing/2014/main" id="{599897BF-DCCF-6940-8B9A-CCFF4DBD2994}"/>
              </a:ext>
            </a:extLst>
          </p:cNvPr>
          <p:cNvSpPr txBox="1"/>
          <p:nvPr/>
        </p:nvSpPr>
        <p:spPr>
          <a:xfrm>
            <a:off x="8004150" y="3422419"/>
            <a:ext cx="1811879" cy="382156"/>
          </a:xfrm>
          <a:prstGeom prst="rect">
            <a:avLst/>
          </a:prstGeom>
        </p:spPr>
        <p:txBody>
          <a:bodyPr vert="horz" wrap="square" lIns="0" tIns="12700" rIns="0" bIns="0" rtlCol="0">
            <a:spAutoFit/>
          </a:bodyPr>
          <a:lstStyle/>
          <a:p>
            <a:pPr marL="12700">
              <a:lnSpc>
                <a:spcPct val="100000"/>
              </a:lnSpc>
              <a:spcBef>
                <a:spcPts val="100"/>
              </a:spcBef>
            </a:pPr>
            <a:r>
              <a:rPr sz="2400" spc="-100" dirty="0">
                <a:latin typeface="Arial"/>
                <a:cs typeface="Arial"/>
              </a:rPr>
              <a:t>5MB </a:t>
            </a:r>
            <a:r>
              <a:rPr sz="2400" spc="-325" dirty="0">
                <a:latin typeface="Arial"/>
                <a:cs typeface="Arial"/>
              </a:rPr>
              <a:t>SST</a:t>
            </a:r>
            <a:r>
              <a:rPr sz="2400" spc="-330" dirty="0">
                <a:latin typeface="Arial"/>
                <a:cs typeface="Arial"/>
              </a:rPr>
              <a:t> </a:t>
            </a:r>
            <a:r>
              <a:rPr lang="zh-CN" altLang="en-US" sz="2400" spc="-330" dirty="0">
                <a:latin typeface="Arial"/>
                <a:cs typeface="Arial"/>
              </a:rPr>
              <a:t> </a:t>
            </a:r>
            <a:r>
              <a:rPr sz="2400" dirty="0">
                <a:latin typeface="Arial"/>
                <a:cs typeface="Arial"/>
              </a:rPr>
              <a:t>File</a:t>
            </a:r>
          </a:p>
        </p:txBody>
      </p:sp>
      <p:sp>
        <p:nvSpPr>
          <p:cNvPr id="9" name="object 9">
            <a:extLst>
              <a:ext uri="{FF2B5EF4-FFF2-40B4-BE49-F238E27FC236}">
                <a16:creationId xmlns:a16="http://schemas.microsoft.com/office/drawing/2014/main" id="{28F62FD7-8F91-E58E-AB93-8590029DCF6E}"/>
              </a:ext>
            </a:extLst>
          </p:cNvPr>
          <p:cNvSpPr txBox="1"/>
          <p:nvPr/>
        </p:nvSpPr>
        <p:spPr>
          <a:xfrm>
            <a:off x="915518" y="1378227"/>
            <a:ext cx="3505200" cy="1524000"/>
          </a:xfrm>
          <a:prstGeom prst="rect">
            <a:avLst/>
          </a:prstGeom>
          <a:solidFill>
            <a:srgbClr val="6C9048"/>
          </a:solidFill>
        </p:spPr>
        <p:txBody>
          <a:bodyPr vert="horz" wrap="square" lIns="0" tIns="0" rIns="0" bIns="0" rtlCol="0">
            <a:spAutoFit/>
          </a:bodyPr>
          <a:lstStyle/>
          <a:p>
            <a:pPr>
              <a:lnSpc>
                <a:spcPct val="100000"/>
              </a:lnSpc>
            </a:pPr>
            <a:endParaRPr sz="1900" dirty="0">
              <a:latin typeface="Times New Roman"/>
              <a:cs typeface="Times New Roman"/>
            </a:endParaRPr>
          </a:p>
          <a:p>
            <a:pPr>
              <a:lnSpc>
                <a:spcPct val="100000"/>
              </a:lnSpc>
            </a:pPr>
            <a:endParaRPr sz="1900" dirty="0">
              <a:latin typeface="Times New Roman"/>
              <a:cs typeface="Times New Roman"/>
            </a:endParaRPr>
          </a:p>
          <a:p>
            <a:pPr>
              <a:lnSpc>
                <a:spcPct val="100000"/>
              </a:lnSpc>
            </a:pPr>
            <a:endParaRPr sz="1900" dirty="0">
              <a:latin typeface="Times New Roman"/>
              <a:cs typeface="Times New Roman"/>
            </a:endParaRPr>
          </a:p>
          <a:p>
            <a:pPr>
              <a:lnSpc>
                <a:spcPct val="100000"/>
              </a:lnSpc>
              <a:spcBef>
                <a:spcPts val="30"/>
              </a:spcBef>
            </a:pPr>
            <a:endParaRPr sz="2300" dirty="0">
              <a:latin typeface="Times New Roman"/>
              <a:cs typeface="Times New Roman"/>
            </a:endParaRPr>
          </a:p>
          <a:p>
            <a:pPr marR="26670" algn="r">
              <a:lnSpc>
                <a:spcPct val="100000"/>
              </a:lnSpc>
            </a:pPr>
            <a:r>
              <a:rPr lang="en-US" altLang="zh-CN" sz="1800" spc="-30" dirty="0">
                <a:latin typeface="Arial"/>
                <a:cs typeface="Arial"/>
              </a:rPr>
              <a:t>Page</a:t>
            </a:r>
            <a:endParaRPr sz="1800" dirty="0">
              <a:latin typeface="Arial"/>
              <a:cs typeface="Arial"/>
            </a:endParaRPr>
          </a:p>
        </p:txBody>
      </p:sp>
      <p:sp>
        <p:nvSpPr>
          <p:cNvPr id="10" name="object 10">
            <a:extLst>
              <a:ext uri="{FF2B5EF4-FFF2-40B4-BE49-F238E27FC236}">
                <a16:creationId xmlns:a16="http://schemas.microsoft.com/office/drawing/2014/main" id="{A2B3F942-1C03-2E1F-C6AE-28694FA9E74D}"/>
              </a:ext>
            </a:extLst>
          </p:cNvPr>
          <p:cNvSpPr txBox="1"/>
          <p:nvPr/>
        </p:nvSpPr>
        <p:spPr>
          <a:xfrm>
            <a:off x="915518" y="3139971"/>
            <a:ext cx="3505200" cy="1524000"/>
          </a:xfrm>
          <a:prstGeom prst="rect">
            <a:avLst/>
          </a:prstGeom>
          <a:solidFill>
            <a:srgbClr val="6C9048"/>
          </a:solidFill>
        </p:spPr>
        <p:txBody>
          <a:bodyPr vert="horz" wrap="square" lIns="0" tIns="0" rIns="0" bIns="0" rtlCol="0">
            <a:spAutoFit/>
          </a:bodyPr>
          <a:lstStyle/>
          <a:p>
            <a:pPr>
              <a:lnSpc>
                <a:spcPct val="100000"/>
              </a:lnSpc>
            </a:pPr>
            <a:endParaRPr sz="1900" dirty="0">
              <a:latin typeface="Times New Roman"/>
              <a:cs typeface="Times New Roman"/>
            </a:endParaRPr>
          </a:p>
          <a:p>
            <a:pPr>
              <a:lnSpc>
                <a:spcPct val="100000"/>
              </a:lnSpc>
            </a:pPr>
            <a:endParaRPr sz="1900" dirty="0">
              <a:latin typeface="Times New Roman"/>
              <a:cs typeface="Times New Roman"/>
            </a:endParaRPr>
          </a:p>
          <a:p>
            <a:pPr>
              <a:lnSpc>
                <a:spcPct val="100000"/>
              </a:lnSpc>
            </a:pPr>
            <a:endParaRPr sz="1900" dirty="0">
              <a:latin typeface="Times New Roman"/>
              <a:cs typeface="Times New Roman"/>
            </a:endParaRPr>
          </a:p>
          <a:p>
            <a:pPr>
              <a:lnSpc>
                <a:spcPct val="100000"/>
              </a:lnSpc>
              <a:spcBef>
                <a:spcPts val="45"/>
              </a:spcBef>
            </a:pPr>
            <a:endParaRPr sz="2350" dirty="0">
              <a:latin typeface="Times New Roman"/>
              <a:cs typeface="Times New Roman"/>
            </a:endParaRPr>
          </a:p>
          <a:p>
            <a:pPr marR="50165" algn="r">
              <a:lnSpc>
                <a:spcPct val="100000"/>
              </a:lnSpc>
            </a:pPr>
            <a:r>
              <a:rPr lang="en-US" altLang="zh-CN" sz="1800" spc="-30" dirty="0">
                <a:latin typeface="Arial"/>
                <a:cs typeface="Arial"/>
              </a:rPr>
              <a:t>Page</a:t>
            </a:r>
            <a:endParaRPr sz="1800" dirty="0">
              <a:latin typeface="Arial"/>
              <a:cs typeface="Arial"/>
            </a:endParaRPr>
          </a:p>
        </p:txBody>
      </p:sp>
      <p:sp>
        <p:nvSpPr>
          <p:cNvPr id="11" name="object 11">
            <a:extLst>
              <a:ext uri="{FF2B5EF4-FFF2-40B4-BE49-F238E27FC236}">
                <a16:creationId xmlns:a16="http://schemas.microsoft.com/office/drawing/2014/main" id="{35F1ABD1-C65D-150D-2DF6-8C75803A29B1}"/>
              </a:ext>
            </a:extLst>
          </p:cNvPr>
          <p:cNvSpPr txBox="1"/>
          <p:nvPr/>
        </p:nvSpPr>
        <p:spPr>
          <a:xfrm>
            <a:off x="1045057" y="1475763"/>
            <a:ext cx="2696210" cy="457200"/>
          </a:xfrm>
          <a:prstGeom prst="rect">
            <a:avLst/>
          </a:prstGeom>
          <a:solidFill>
            <a:srgbClr val="E0B1B1"/>
          </a:solidFill>
        </p:spPr>
        <p:txBody>
          <a:bodyPr vert="horz" wrap="square" lIns="0" tIns="68580" rIns="0" bIns="0" rtlCol="0">
            <a:spAutoFit/>
          </a:bodyPr>
          <a:lstStyle/>
          <a:p>
            <a:pPr algn="ctr">
              <a:lnSpc>
                <a:spcPct val="100000"/>
              </a:lnSpc>
              <a:spcBef>
                <a:spcPts val="540"/>
              </a:spcBef>
            </a:pPr>
            <a:r>
              <a:rPr sz="1800" spc="-35" dirty="0">
                <a:solidFill>
                  <a:srgbClr val="6B84B5"/>
                </a:solidFill>
                <a:latin typeface="Arial"/>
                <a:cs typeface="Arial"/>
              </a:rPr>
              <a:t>Row</a:t>
            </a:r>
            <a:endParaRPr sz="1800">
              <a:latin typeface="Arial"/>
              <a:cs typeface="Arial"/>
            </a:endParaRPr>
          </a:p>
        </p:txBody>
      </p:sp>
      <p:sp>
        <p:nvSpPr>
          <p:cNvPr id="12" name="object 12">
            <a:extLst>
              <a:ext uri="{FF2B5EF4-FFF2-40B4-BE49-F238E27FC236}">
                <a16:creationId xmlns:a16="http://schemas.microsoft.com/office/drawing/2014/main" id="{E77AE8B6-4C20-D758-83AE-AC87C9507ED4}"/>
              </a:ext>
            </a:extLst>
          </p:cNvPr>
          <p:cNvSpPr txBox="1"/>
          <p:nvPr/>
        </p:nvSpPr>
        <p:spPr>
          <a:xfrm>
            <a:off x="1026770" y="2024403"/>
            <a:ext cx="2714625" cy="457200"/>
          </a:xfrm>
          <a:prstGeom prst="rect">
            <a:avLst/>
          </a:prstGeom>
          <a:solidFill>
            <a:srgbClr val="E0B1B1"/>
          </a:solidFill>
        </p:spPr>
        <p:txBody>
          <a:bodyPr vert="horz" wrap="square" lIns="0" tIns="68580" rIns="0" bIns="0" rtlCol="0">
            <a:spAutoFit/>
          </a:bodyPr>
          <a:lstStyle/>
          <a:p>
            <a:pPr algn="ctr">
              <a:lnSpc>
                <a:spcPct val="100000"/>
              </a:lnSpc>
              <a:spcBef>
                <a:spcPts val="540"/>
              </a:spcBef>
            </a:pPr>
            <a:r>
              <a:rPr sz="1800" spc="-35" dirty="0">
                <a:solidFill>
                  <a:srgbClr val="6B84B5"/>
                </a:solidFill>
                <a:latin typeface="Arial"/>
                <a:cs typeface="Arial"/>
              </a:rPr>
              <a:t>Row</a:t>
            </a:r>
            <a:endParaRPr sz="1800">
              <a:latin typeface="Arial"/>
              <a:cs typeface="Arial"/>
            </a:endParaRPr>
          </a:p>
        </p:txBody>
      </p:sp>
      <p:sp>
        <p:nvSpPr>
          <p:cNvPr id="13" name="object 13">
            <a:extLst>
              <a:ext uri="{FF2B5EF4-FFF2-40B4-BE49-F238E27FC236}">
                <a16:creationId xmlns:a16="http://schemas.microsoft.com/office/drawing/2014/main" id="{01062FD0-5297-F805-0B2D-BDA8C9D02A43}"/>
              </a:ext>
            </a:extLst>
          </p:cNvPr>
          <p:cNvSpPr txBox="1"/>
          <p:nvPr/>
        </p:nvSpPr>
        <p:spPr>
          <a:xfrm>
            <a:off x="1008482" y="3278655"/>
            <a:ext cx="2733040" cy="457200"/>
          </a:xfrm>
          <a:prstGeom prst="rect">
            <a:avLst/>
          </a:prstGeom>
          <a:solidFill>
            <a:srgbClr val="E0B1B1"/>
          </a:solidFill>
        </p:spPr>
        <p:txBody>
          <a:bodyPr vert="horz" wrap="square" lIns="0" tIns="67945" rIns="0" bIns="0" rtlCol="0">
            <a:spAutoFit/>
          </a:bodyPr>
          <a:lstStyle/>
          <a:p>
            <a:pPr algn="ctr">
              <a:lnSpc>
                <a:spcPct val="100000"/>
              </a:lnSpc>
              <a:spcBef>
                <a:spcPts val="535"/>
              </a:spcBef>
            </a:pPr>
            <a:r>
              <a:rPr sz="1800" spc="-35" dirty="0">
                <a:solidFill>
                  <a:srgbClr val="6B84B5"/>
                </a:solidFill>
                <a:latin typeface="Arial"/>
                <a:cs typeface="Arial"/>
              </a:rPr>
              <a:t>Row</a:t>
            </a:r>
            <a:endParaRPr sz="1800">
              <a:latin typeface="Arial"/>
              <a:cs typeface="Arial"/>
            </a:endParaRPr>
          </a:p>
        </p:txBody>
      </p:sp>
      <p:sp>
        <p:nvSpPr>
          <p:cNvPr id="14" name="object 14">
            <a:extLst>
              <a:ext uri="{FF2B5EF4-FFF2-40B4-BE49-F238E27FC236}">
                <a16:creationId xmlns:a16="http://schemas.microsoft.com/office/drawing/2014/main" id="{483623B4-41E2-BFB6-C682-9E2A2DF6CFCF}"/>
              </a:ext>
            </a:extLst>
          </p:cNvPr>
          <p:cNvSpPr txBox="1"/>
          <p:nvPr/>
        </p:nvSpPr>
        <p:spPr>
          <a:xfrm>
            <a:off x="1017626" y="3822723"/>
            <a:ext cx="2733040" cy="457200"/>
          </a:xfrm>
          <a:prstGeom prst="rect">
            <a:avLst/>
          </a:prstGeom>
          <a:solidFill>
            <a:srgbClr val="E0B1B1"/>
          </a:solidFill>
        </p:spPr>
        <p:txBody>
          <a:bodyPr vert="horz" wrap="square" lIns="0" tIns="68580" rIns="0" bIns="0" rtlCol="0">
            <a:spAutoFit/>
          </a:bodyPr>
          <a:lstStyle/>
          <a:p>
            <a:pPr algn="ctr">
              <a:lnSpc>
                <a:spcPct val="100000"/>
              </a:lnSpc>
              <a:spcBef>
                <a:spcPts val="540"/>
              </a:spcBef>
            </a:pPr>
            <a:r>
              <a:rPr sz="1800" spc="-35" dirty="0">
                <a:solidFill>
                  <a:srgbClr val="6B84B5"/>
                </a:solidFill>
                <a:latin typeface="Arial"/>
                <a:cs typeface="Arial"/>
              </a:rPr>
              <a:t>Row</a:t>
            </a:r>
            <a:endParaRPr sz="1800">
              <a:latin typeface="Arial"/>
              <a:cs typeface="Arial"/>
            </a:endParaRPr>
          </a:p>
        </p:txBody>
      </p:sp>
      <p:sp>
        <p:nvSpPr>
          <p:cNvPr id="15" name="object 15">
            <a:extLst>
              <a:ext uri="{FF2B5EF4-FFF2-40B4-BE49-F238E27FC236}">
                <a16:creationId xmlns:a16="http://schemas.microsoft.com/office/drawing/2014/main" id="{E97C7AC1-3C76-F5BA-E7B2-2C8E870E1AA8}"/>
              </a:ext>
            </a:extLst>
          </p:cNvPr>
          <p:cNvSpPr txBox="1"/>
          <p:nvPr/>
        </p:nvSpPr>
        <p:spPr>
          <a:xfrm>
            <a:off x="7515962" y="1445283"/>
            <a:ext cx="2467610" cy="238125"/>
          </a:xfrm>
          <a:prstGeom prst="rect">
            <a:avLst/>
          </a:prstGeom>
          <a:solidFill>
            <a:srgbClr val="E0B1B1"/>
          </a:solidFill>
        </p:spPr>
        <p:txBody>
          <a:bodyPr vert="horz" wrap="square" lIns="0" tIns="0" rIns="0" bIns="0" rtlCol="0">
            <a:spAutoFit/>
          </a:bodyPr>
          <a:lstStyle/>
          <a:p>
            <a:pPr algn="ctr">
              <a:lnSpc>
                <a:spcPts val="1830"/>
              </a:lnSpc>
            </a:pPr>
            <a:r>
              <a:rPr sz="1800" spc="-35" dirty="0">
                <a:solidFill>
                  <a:srgbClr val="6B84B5"/>
                </a:solidFill>
                <a:latin typeface="Arial"/>
                <a:cs typeface="Arial"/>
              </a:rPr>
              <a:t>Row</a:t>
            </a:r>
            <a:endParaRPr sz="1800">
              <a:latin typeface="Arial"/>
              <a:cs typeface="Arial"/>
            </a:endParaRPr>
          </a:p>
        </p:txBody>
      </p:sp>
      <p:sp>
        <p:nvSpPr>
          <p:cNvPr id="16" name="object 16">
            <a:extLst>
              <a:ext uri="{FF2B5EF4-FFF2-40B4-BE49-F238E27FC236}">
                <a16:creationId xmlns:a16="http://schemas.microsoft.com/office/drawing/2014/main" id="{AF3DB67B-C4D8-47B9-C751-87572F675057}"/>
              </a:ext>
            </a:extLst>
          </p:cNvPr>
          <p:cNvSpPr txBox="1"/>
          <p:nvPr/>
        </p:nvSpPr>
        <p:spPr>
          <a:xfrm>
            <a:off x="7515962" y="1792755"/>
            <a:ext cx="2467610" cy="238125"/>
          </a:xfrm>
          <a:prstGeom prst="rect">
            <a:avLst/>
          </a:prstGeom>
          <a:solidFill>
            <a:srgbClr val="E0B1B1"/>
          </a:solidFill>
        </p:spPr>
        <p:txBody>
          <a:bodyPr vert="horz" wrap="square" lIns="0" tIns="0" rIns="0" bIns="0" rtlCol="0">
            <a:spAutoFit/>
          </a:bodyPr>
          <a:lstStyle/>
          <a:p>
            <a:pPr algn="ctr">
              <a:lnSpc>
                <a:spcPts val="1830"/>
              </a:lnSpc>
            </a:pPr>
            <a:r>
              <a:rPr sz="1800" spc="-35" dirty="0">
                <a:solidFill>
                  <a:srgbClr val="6B84B5"/>
                </a:solidFill>
                <a:latin typeface="Arial"/>
                <a:cs typeface="Arial"/>
              </a:rPr>
              <a:t>Row</a:t>
            </a:r>
            <a:endParaRPr sz="1800">
              <a:latin typeface="Arial"/>
              <a:cs typeface="Arial"/>
            </a:endParaRPr>
          </a:p>
        </p:txBody>
      </p:sp>
      <p:sp>
        <p:nvSpPr>
          <p:cNvPr id="17" name="object 17">
            <a:extLst>
              <a:ext uri="{FF2B5EF4-FFF2-40B4-BE49-F238E27FC236}">
                <a16:creationId xmlns:a16="http://schemas.microsoft.com/office/drawing/2014/main" id="{AC4EDAE0-9B08-F342-41B6-287A4F1C0CEB}"/>
              </a:ext>
            </a:extLst>
          </p:cNvPr>
          <p:cNvSpPr txBox="1"/>
          <p:nvPr/>
        </p:nvSpPr>
        <p:spPr>
          <a:xfrm>
            <a:off x="7515962" y="2463315"/>
            <a:ext cx="2467610" cy="238125"/>
          </a:xfrm>
          <a:prstGeom prst="rect">
            <a:avLst/>
          </a:prstGeom>
          <a:solidFill>
            <a:srgbClr val="E0B1B1"/>
          </a:solidFill>
        </p:spPr>
        <p:txBody>
          <a:bodyPr vert="horz" wrap="square" lIns="0" tIns="0" rIns="0" bIns="0" rtlCol="0">
            <a:spAutoFit/>
          </a:bodyPr>
          <a:lstStyle/>
          <a:p>
            <a:pPr algn="ctr">
              <a:lnSpc>
                <a:spcPts val="1835"/>
              </a:lnSpc>
            </a:pPr>
            <a:r>
              <a:rPr sz="1800" spc="-35" dirty="0">
                <a:solidFill>
                  <a:srgbClr val="6B84B5"/>
                </a:solidFill>
                <a:latin typeface="Arial"/>
                <a:cs typeface="Arial"/>
              </a:rPr>
              <a:t>Row</a:t>
            </a:r>
            <a:endParaRPr sz="1800">
              <a:latin typeface="Arial"/>
              <a:cs typeface="Arial"/>
            </a:endParaRPr>
          </a:p>
        </p:txBody>
      </p:sp>
      <p:sp>
        <p:nvSpPr>
          <p:cNvPr id="18" name="object 18">
            <a:extLst>
              <a:ext uri="{FF2B5EF4-FFF2-40B4-BE49-F238E27FC236}">
                <a16:creationId xmlns:a16="http://schemas.microsoft.com/office/drawing/2014/main" id="{77BD6388-7B27-7EA7-9FF8-1589DE93FEFF}"/>
              </a:ext>
            </a:extLst>
          </p:cNvPr>
          <p:cNvSpPr txBox="1"/>
          <p:nvPr/>
        </p:nvSpPr>
        <p:spPr>
          <a:xfrm>
            <a:off x="7515962" y="2839743"/>
            <a:ext cx="2467610" cy="238125"/>
          </a:xfrm>
          <a:prstGeom prst="rect">
            <a:avLst/>
          </a:prstGeom>
          <a:solidFill>
            <a:srgbClr val="E0B1B1"/>
          </a:solidFill>
        </p:spPr>
        <p:txBody>
          <a:bodyPr vert="horz" wrap="square" lIns="0" tIns="0" rIns="0" bIns="0" rtlCol="0">
            <a:spAutoFit/>
          </a:bodyPr>
          <a:lstStyle/>
          <a:p>
            <a:pPr algn="ctr">
              <a:lnSpc>
                <a:spcPts val="1839"/>
              </a:lnSpc>
            </a:pPr>
            <a:r>
              <a:rPr sz="1800" spc="-35" dirty="0">
                <a:solidFill>
                  <a:srgbClr val="6B84B5"/>
                </a:solidFill>
                <a:latin typeface="Arial"/>
                <a:cs typeface="Arial"/>
              </a:rPr>
              <a:t>Row</a:t>
            </a:r>
            <a:endParaRPr sz="1800">
              <a:latin typeface="Arial"/>
              <a:cs typeface="Arial"/>
            </a:endParaRPr>
          </a:p>
        </p:txBody>
      </p:sp>
      <p:sp>
        <p:nvSpPr>
          <p:cNvPr id="19" name="object 19">
            <a:extLst>
              <a:ext uri="{FF2B5EF4-FFF2-40B4-BE49-F238E27FC236}">
                <a16:creationId xmlns:a16="http://schemas.microsoft.com/office/drawing/2014/main" id="{AFB7E801-5B3F-DC6A-1B06-AB451F557DCE}"/>
              </a:ext>
            </a:extLst>
          </p:cNvPr>
          <p:cNvSpPr txBox="1"/>
          <p:nvPr/>
        </p:nvSpPr>
        <p:spPr>
          <a:xfrm>
            <a:off x="5487518" y="4663971"/>
            <a:ext cx="6140167" cy="948978"/>
          </a:xfrm>
          <a:prstGeom prst="rect">
            <a:avLst/>
          </a:prstGeom>
        </p:spPr>
        <p:txBody>
          <a:bodyPr vert="horz" wrap="square" lIns="0" tIns="12700" rIns="0" bIns="0" rtlCol="0">
            <a:spAutoFit/>
          </a:bodyPr>
          <a:lstStyle/>
          <a:p>
            <a:pPr marL="355600" indent="-342900">
              <a:spcBef>
                <a:spcPts val="100"/>
              </a:spcBef>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压缩后的</a:t>
            </a:r>
            <a:r>
              <a:rPr kumimoji="1" lang="en-US" altLang="zh-CN" sz="2000" dirty="0">
                <a:latin typeface="Times New Roman" panose="02020603050405020304" pitchFamily="18" charset="0"/>
                <a:cs typeface="Times New Roman" panose="02020603050405020304" pitchFamily="18" charset="0"/>
              </a:rPr>
              <a:t>page</a:t>
            </a:r>
            <a:r>
              <a:rPr kumimoji="1" lang="zh-CN" altLang="en-US" sz="2000" dirty="0">
                <a:latin typeface="Times New Roman" panose="02020603050405020304" pitchFamily="18" charset="0"/>
                <a:cs typeface="Times New Roman" panose="02020603050405020304" pitchFamily="18" charset="0"/>
              </a:rPr>
              <a:t>无需与</a:t>
            </a:r>
            <a:r>
              <a:rPr kumimoji="1" lang="en-US" altLang="zh-CN" sz="2000" dirty="0">
                <a:latin typeface="Times New Roman" panose="02020603050405020304" pitchFamily="18" charset="0"/>
                <a:cs typeface="Times New Roman" panose="02020603050405020304" pitchFamily="18" charset="0"/>
              </a:rPr>
              <a:t>OS</a:t>
            </a:r>
            <a:r>
              <a:rPr kumimoji="1" lang="zh-CN" altLang="en-US" sz="2000" dirty="0">
                <a:latin typeface="Times New Roman" panose="02020603050405020304" pitchFamily="18" charset="0"/>
                <a:cs typeface="Times New Roman" panose="02020603050405020304" pitchFamily="18" charset="0"/>
              </a:rPr>
              <a:t>扇区对齐</a:t>
            </a:r>
            <a:endParaRPr kumimoji="1" lang="en-US" altLang="zh-CN" sz="2000" dirty="0">
              <a:latin typeface="Times New Roman" panose="02020603050405020304" pitchFamily="18" charset="0"/>
              <a:cs typeface="Times New Roman" panose="02020603050405020304" pitchFamily="18" charset="0"/>
            </a:endParaRPr>
          </a:p>
          <a:p>
            <a:pPr marL="355600" indent="-342900">
              <a:spcBef>
                <a:spcPts val="100"/>
              </a:spcBef>
              <a:buFont typeface="Arial" panose="020B0604020202020204" pitchFamily="34" charset="0"/>
              <a:buChar char="•"/>
            </a:pPr>
            <a:r>
              <a:rPr kumimoji="1" lang="en-US" altLang="zh-CN" sz="2000" dirty="0">
                <a:latin typeface="Times New Roman" panose="02020603050405020304" pitchFamily="18" charset="0"/>
                <a:cs typeface="Times New Roman" panose="02020603050405020304" pitchFamily="18" charset="0"/>
              </a:rPr>
              <a:t>SST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File</a:t>
            </a:r>
            <a:r>
              <a:rPr kumimoji="1" lang="zh-CN" altLang="en-US" sz="2000" dirty="0">
                <a:latin typeface="Times New Roman" panose="02020603050405020304" pitchFamily="18" charset="0"/>
                <a:cs typeface="Times New Roman" panose="02020603050405020304" pitchFamily="18" charset="0"/>
              </a:rPr>
              <a:t>大小需要与扇区对其，但</a:t>
            </a:r>
            <a:r>
              <a:rPr kumimoji="1" lang="en-US" altLang="zh-CN" sz="2000" dirty="0">
                <a:latin typeface="Times New Roman" panose="02020603050405020304" pitchFamily="18" charset="0"/>
                <a:cs typeface="Times New Roman" panose="02020603050405020304" pitchFamily="18" charset="0"/>
              </a:rPr>
              <a:t>SST</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File</a:t>
            </a:r>
            <a:r>
              <a:rPr kumimoji="1" lang="zh-CN" altLang="en-US" sz="2000" dirty="0">
                <a:latin typeface="Times New Roman" panose="02020603050405020304" pitchFamily="18" charset="0"/>
                <a:cs typeface="Times New Roman" panose="02020603050405020304" pitchFamily="18" charset="0"/>
              </a:rPr>
              <a:t>大小会大得多，所以对齐的开销可以忽略</a:t>
            </a:r>
            <a:endParaRPr kumimoji="1" lang="en-US" altLang="zh-CN" sz="2000" dirty="0">
              <a:latin typeface="Times New Roman" panose="02020603050405020304" pitchFamily="18" charset="0"/>
              <a:cs typeface="Times New Roman" panose="02020603050405020304" pitchFamily="18" charset="0"/>
            </a:endParaRPr>
          </a:p>
        </p:txBody>
      </p:sp>
      <p:sp>
        <p:nvSpPr>
          <p:cNvPr id="20" name="object 20">
            <a:extLst>
              <a:ext uri="{FF2B5EF4-FFF2-40B4-BE49-F238E27FC236}">
                <a16:creationId xmlns:a16="http://schemas.microsoft.com/office/drawing/2014/main" id="{25BABEAF-3A95-F932-2699-5F33F1D2E20F}"/>
              </a:ext>
            </a:extLst>
          </p:cNvPr>
          <p:cNvSpPr/>
          <p:nvPr/>
        </p:nvSpPr>
        <p:spPr>
          <a:xfrm>
            <a:off x="5487518" y="2024403"/>
            <a:ext cx="990600" cy="676910"/>
          </a:xfrm>
          <a:custGeom>
            <a:avLst/>
            <a:gdLst/>
            <a:ahLst/>
            <a:cxnLst/>
            <a:rect l="l" t="t" r="r" b="b"/>
            <a:pathLst>
              <a:path w="990600" h="676910">
                <a:moveTo>
                  <a:pt x="652272" y="0"/>
                </a:moveTo>
                <a:lnTo>
                  <a:pt x="652272" y="169163"/>
                </a:lnTo>
                <a:lnTo>
                  <a:pt x="0" y="169163"/>
                </a:lnTo>
                <a:lnTo>
                  <a:pt x="0" y="507491"/>
                </a:lnTo>
                <a:lnTo>
                  <a:pt x="652272" y="507491"/>
                </a:lnTo>
                <a:lnTo>
                  <a:pt x="652272" y="676655"/>
                </a:lnTo>
                <a:lnTo>
                  <a:pt x="990600" y="338327"/>
                </a:lnTo>
                <a:lnTo>
                  <a:pt x="652272" y="0"/>
                </a:lnTo>
                <a:close/>
              </a:path>
            </a:pathLst>
          </a:custGeom>
          <a:solidFill>
            <a:srgbClr val="6C9048"/>
          </a:solidFill>
        </p:spPr>
        <p:txBody>
          <a:bodyPr wrap="square" lIns="0" tIns="0" rIns="0" bIns="0" rtlCol="0"/>
          <a:lstStyle/>
          <a:p>
            <a:endParaRPr/>
          </a:p>
        </p:txBody>
      </p:sp>
    </p:spTree>
    <p:extLst>
      <p:ext uri="{BB962C8B-B14F-4D97-AF65-F5344CB8AC3E}">
        <p14:creationId xmlns:p14="http://schemas.microsoft.com/office/powerpoint/2010/main" val="111761570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9250"/>
            <a:ext cx="10515600" cy="1325563"/>
          </a:xfrm>
        </p:spPr>
        <p:txBody>
          <a:bodyPr/>
          <a:lstStyle/>
          <a:p>
            <a:r>
              <a:rPr kumimoji="1" lang="zh-CN" altLang="en-US" dirty="0">
                <a:latin typeface="Times New Roman" panose="02020603050405020304" pitchFamily="18" charset="0"/>
                <a:cs typeface="Times New Roman" panose="02020603050405020304" pitchFamily="18" charset="0"/>
              </a:rPr>
              <a:t>减少写放大与空间放大</a:t>
            </a:r>
          </a:p>
        </p:txBody>
      </p:sp>
      <p:grpSp>
        <p:nvGrpSpPr>
          <p:cNvPr id="45" name="object 5">
            <a:extLst>
              <a:ext uri="{FF2B5EF4-FFF2-40B4-BE49-F238E27FC236}">
                <a16:creationId xmlns:a16="http://schemas.microsoft.com/office/drawing/2014/main" id="{C6F26A59-8A24-494C-6936-A330DB1F0752}"/>
              </a:ext>
            </a:extLst>
          </p:cNvPr>
          <p:cNvGrpSpPr/>
          <p:nvPr/>
        </p:nvGrpSpPr>
        <p:grpSpPr>
          <a:xfrm>
            <a:off x="560970" y="3348712"/>
            <a:ext cx="1397635" cy="1169035"/>
            <a:chOff x="891476" y="4070540"/>
            <a:chExt cx="1397635" cy="1169035"/>
          </a:xfrm>
        </p:grpSpPr>
        <p:sp>
          <p:nvSpPr>
            <p:cNvPr id="46" name="object 6">
              <a:extLst>
                <a:ext uri="{FF2B5EF4-FFF2-40B4-BE49-F238E27FC236}">
                  <a16:creationId xmlns:a16="http://schemas.microsoft.com/office/drawing/2014/main" id="{4E91A4B0-5EB6-BB68-6400-2BF4E6EBC762}"/>
                </a:ext>
              </a:extLst>
            </p:cNvPr>
            <p:cNvSpPr/>
            <p:nvPr/>
          </p:nvSpPr>
          <p:spPr>
            <a:xfrm>
              <a:off x="904493" y="4083558"/>
              <a:ext cx="1371600" cy="1143000"/>
            </a:xfrm>
            <a:custGeom>
              <a:avLst/>
              <a:gdLst/>
              <a:ahLst/>
              <a:cxnLst/>
              <a:rect l="l" t="t" r="r" b="b"/>
              <a:pathLst>
                <a:path w="1371600" h="1143000">
                  <a:moveTo>
                    <a:pt x="685800" y="0"/>
                  </a:moveTo>
                  <a:lnTo>
                    <a:pt x="615681" y="983"/>
                  </a:lnTo>
                  <a:lnTo>
                    <a:pt x="547588" y="3870"/>
                  </a:lnTo>
                  <a:lnTo>
                    <a:pt x="481865" y="8564"/>
                  </a:lnTo>
                  <a:lnTo>
                    <a:pt x="418857" y="14970"/>
                  </a:lnTo>
                  <a:lnTo>
                    <a:pt x="358909" y="22993"/>
                  </a:lnTo>
                  <a:lnTo>
                    <a:pt x="302364" y="32535"/>
                  </a:lnTo>
                  <a:lnTo>
                    <a:pt x="249569" y="43502"/>
                  </a:lnTo>
                  <a:lnTo>
                    <a:pt x="200867" y="55797"/>
                  </a:lnTo>
                  <a:lnTo>
                    <a:pt x="156604" y="69325"/>
                  </a:lnTo>
                  <a:lnTo>
                    <a:pt x="117125" y="83991"/>
                  </a:lnTo>
                  <a:lnTo>
                    <a:pt x="53894" y="116350"/>
                  </a:lnTo>
                  <a:lnTo>
                    <a:pt x="13933" y="152108"/>
                  </a:lnTo>
                  <a:lnTo>
                    <a:pt x="0" y="190500"/>
                  </a:lnTo>
                  <a:lnTo>
                    <a:pt x="0" y="952500"/>
                  </a:lnTo>
                  <a:lnTo>
                    <a:pt x="13933" y="990891"/>
                  </a:lnTo>
                  <a:lnTo>
                    <a:pt x="53894" y="1026649"/>
                  </a:lnTo>
                  <a:lnTo>
                    <a:pt x="117125" y="1059008"/>
                  </a:lnTo>
                  <a:lnTo>
                    <a:pt x="156604" y="1073674"/>
                  </a:lnTo>
                  <a:lnTo>
                    <a:pt x="200867" y="1087202"/>
                  </a:lnTo>
                  <a:lnTo>
                    <a:pt x="249569" y="1099497"/>
                  </a:lnTo>
                  <a:lnTo>
                    <a:pt x="302364" y="1110464"/>
                  </a:lnTo>
                  <a:lnTo>
                    <a:pt x="358909" y="1120006"/>
                  </a:lnTo>
                  <a:lnTo>
                    <a:pt x="418857" y="1128029"/>
                  </a:lnTo>
                  <a:lnTo>
                    <a:pt x="481865" y="1134435"/>
                  </a:lnTo>
                  <a:lnTo>
                    <a:pt x="547588" y="1139129"/>
                  </a:lnTo>
                  <a:lnTo>
                    <a:pt x="615681" y="1142016"/>
                  </a:lnTo>
                  <a:lnTo>
                    <a:pt x="685800" y="1143000"/>
                  </a:lnTo>
                  <a:lnTo>
                    <a:pt x="755918" y="1142016"/>
                  </a:lnTo>
                  <a:lnTo>
                    <a:pt x="824011" y="1139129"/>
                  </a:lnTo>
                  <a:lnTo>
                    <a:pt x="889734" y="1134435"/>
                  </a:lnTo>
                  <a:lnTo>
                    <a:pt x="952742" y="1128029"/>
                  </a:lnTo>
                  <a:lnTo>
                    <a:pt x="1012690" y="1120006"/>
                  </a:lnTo>
                  <a:lnTo>
                    <a:pt x="1069235" y="1110464"/>
                  </a:lnTo>
                  <a:lnTo>
                    <a:pt x="1122030" y="1099497"/>
                  </a:lnTo>
                  <a:lnTo>
                    <a:pt x="1170732" y="1087202"/>
                  </a:lnTo>
                  <a:lnTo>
                    <a:pt x="1214995" y="1073674"/>
                  </a:lnTo>
                  <a:lnTo>
                    <a:pt x="1254474" y="1059008"/>
                  </a:lnTo>
                  <a:lnTo>
                    <a:pt x="1317705" y="1026649"/>
                  </a:lnTo>
                  <a:lnTo>
                    <a:pt x="1357666" y="990891"/>
                  </a:lnTo>
                  <a:lnTo>
                    <a:pt x="1371600" y="952500"/>
                  </a:lnTo>
                  <a:lnTo>
                    <a:pt x="1371600" y="190500"/>
                  </a:lnTo>
                  <a:lnTo>
                    <a:pt x="1357666" y="152108"/>
                  </a:lnTo>
                  <a:lnTo>
                    <a:pt x="1317705" y="116350"/>
                  </a:lnTo>
                  <a:lnTo>
                    <a:pt x="1254474" y="83991"/>
                  </a:lnTo>
                  <a:lnTo>
                    <a:pt x="1214995" y="69325"/>
                  </a:lnTo>
                  <a:lnTo>
                    <a:pt x="1170732" y="55797"/>
                  </a:lnTo>
                  <a:lnTo>
                    <a:pt x="1122030" y="43502"/>
                  </a:lnTo>
                  <a:lnTo>
                    <a:pt x="1069235" y="32535"/>
                  </a:lnTo>
                  <a:lnTo>
                    <a:pt x="1012690" y="22993"/>
                  </a:lnTo>
                  <a:lnTo>
                    <a:pt x="952742" y="14970"/>
                  </a:lnTo>
                  <a:lnTo>
                    <a:pt x="889734" y="8564"/>
                  </a:lnTo>
                  <a:lnTo>
                    <a:pt x="824011" y="3870"/>
                  </a:lnTo>
                  <a:lnTo>
                    <a:pt x="755918" y="983"/>
                  </a:lnTo>
                  <a:lnTo>
                    <a:pt x="685800" y="0"/>
                  </a:lnTo>
                  <a:close/>
                </a:path>
              </a:pathLst>
            </a:custGeom>
            <a:solidFill>
              <a:srgbClr val="6C9048"/>
            </a:solidFill>
          </p:spPr>
          <p:txBody>
            <a:bodyPr wrap="square" lIns="0" tIns="0" rIns="0" bIns="0" rtlCol="0"/>
            <a:lstStyle/>
            <a:p>
              <a:endParaRPr/>
            </a:p>
          </p:txBody>
        </p:sp>
        <p:sp>
          <p:nvSpPr>
            <p:cNvPr id="47" name="object 7">
              <a:extLst>
                <a:ext uri="{FF2B5EF4-FFF2-40B4-BE49-F238E27FC236}">
                  <a16:creationId xmlns:a16="http://schemas.microsoft.com/office/drawing/2014/main" id="{8A6EAFDC-0A17-BCAC-D535-65C4A10641E2}"/>
                </a:ext>
              </a:extLst>
            </p:cNvPr>
            <p:cNvSpPr/>
            <p:nvPr/>
          </p:nvSpPr>
          <p:spPr>
            <a:xfrm>
              <a:off x="904493" y="4274058"/>
              <a:ext cx="1371600" cy="190500"/>
            </a:xfrm>
            <a:custGeom>
              <a:avLst/>
              <a:gdLst/>
              <a:ahLst/>
              <a:cxnLst/>
              <a:rect l="l" t="t" r="r" b="b"/>
              <a:pathLst>
                <a:path w="1371600" h="190500">
                  <a:moveTo>
                    <a:pt x="1371600" y="0"/>
                  </a:moveTo>
                  <a:lnTo>
                    <a:pt x="1357666" y="38391"/>
                  </a:lnTo>
                  <a:lnTo>
                    <a:pt x="1317705" y="74149"/>
                  </a:lnTo>
                  <a:lnTo>
                    <a:pt x="1254474" y="106508"/>
                  </a:lnTo>
                  <a:lnTo>
                    <a:pt x="1214995" y="121174"/>
                  </a:lnTo>
                  <a:lnTo>
                    <a:pt x="1170732" y="134702"/>
                  </a:lnTo>
                  <a:lnTo>
                    <a:pt x="1122030" y="146997"/>
                  </a:lnTo>
                  <a:lnTo>
                    <a:pt x="1069235" y="157964"/>
                  </a:lnTo>
                  <a:lnTo>
                    <a:pt x="1012690" y="167506"/>
                  </a:lnTo>
                  <a:lnTo>
                    <a:pt x="952742" y="175529"/>
                  </a:lnTo>
                  <a:lnTo>
                    <a:pt x="889734" y="181935"/>
                  </a:lnTo>
                  <a:lnTo>
                    <a:pt x="824011" y="186629"/>
                  </a:lnTo>
                  <a:lnTo>
                    <a:pt x="755918" y="189516"/>
                  </a:lnTo>
                  <a:lnTo>
                    <a:pt x="685800" y="190500"/>
                  </a:lnTo>
                  <a:lnTo>
                    <a:pt x="615681" y="189516"/>
                  </a:lnTo>
                  <a:lnTo>
                    <a:pt x="547588" y="186629"/>
                  </a:lnTo>
                  <a:lnTo>
                    <a:pt x="481865" y="181935"/>
                  </a:lnTo>
                  <a:lnTo>
                    <a:pt x="418857" y="175529"/>
                  </a:lnTo>
                  <a:lnTo>
                    <a:pt x="358909" y="167506"/>
                  </a:lnTo>
                  <a:lnTo>
                    <a:pt x="302364" y="157964"/>
                  </a:lnTo>
                  <a:lnTo>
                    <a:pt x="249569" y="146997"/>
                  </a:lnTo>
                  <a:lnTo>
                    <a:pt x="200867" y="134702"/>
                  </a:lnTo>
                  <a:lnTo>
                    <a:pt x="156604" y="121174"/>
                  </a:lnTo>
                  <a:lnTo>
                    <a:pt x="117125" y="106508"/>
                  </a:lnTo>
                  <a:lnTo>
                    <a:pt x="53894" y="74149"/>
                  </a:lnTo>
                  <a:lnTo>
                    <a:pt x="13933" y="38391"/>
                  </a:lnTo>
                  <a:lnTo>
                    <a:pt x="3540" y="19476"/>
                  </a:lnTo>
                  <a:lnTo>
                    <a:pt x="0" y="0"/>
                  </a:lnTo>
                </a:path>
              </a:pathLst>
            </a:custGeom>
            <a:ln w="25908">
              <a:solidFill>
                <a:srgbClr val="3E3E3E"/>
              </a:solidFill>
            </a:ln>
          </p:spPr>
          <p:txBody>
            <a:bodyPr wrap="square" lIns="0" tIns="0" rIns="0" bIns="0" rtlCol="0"/>
            <a:lstStyle/>
            <a:p>
              <a:endParaRPr/>
            </a:p>
          </p:txBody>
        </p:sp>
        <p:sp>
          <p:nvSpPr>
            <p:cNvPr id="48" name="object 8">
              <a:extLst>
                <a:ext uri="{FF2B5EF4-FFF2-40B4-BE49-F238E27FC236}">
                  <a16:creationId xmlns:a16="http://schemas.microsoft.com/office/drawing/2014/main" id="{C0C7FD09-3B62-2187-8822-D4FB2CF1A565}"/>
                </a:ext>
              </a:extLst>
            </p:cNvPr>
            <p:cNvSpPr/>
            <p:nvPr/>
          </p:nvSpPr>
          <p:spPr>
            <a:xfrm>
              <a:off x="904493" y="4083558"/>
              <a:ext cx="1371600" cy="1143000"/>
            </a:xfrm>
            <a:custGeom>
              <a:avLst/>
              <a:gdLst/>
              <a:ahLst/>
              <a:cxnLst/>
              <a:rect l="l" t="t" r="r" b="b"/>
              <a:pathLst>
                <a:path w="1371600" h="1143000">
                  <a:moveTo>
                    <a:pt x="0" y="190500"/>
                  </a:moveTo>
                  <a:lnTo>
                    <a:pt x="13933" y="152108"/>
                  </a:lnTo>
                  <a:lnTo>
                    <a:pt x="53894" y="116350"/>
                  </a:lnTo>
                  <a:lnTo>
                    <a:pt x="117125" y="83991"/>
                  </a:lnTo>
                  <a:lnTo>
                    <a:pt x="156604" y="69325"/>
                  </a:lnTo>
                  <a:lnTo>
                    <a:pt x="200867" y="55797"/>
                  </a:lnTo>
                  <a:lnTo>
                    <a:pt x="249569" y="43502"/>
                  </a:lnTo>
                  <a:lnTo>
                    <a:pt x="302364" y="32535"/>
                  </a:lnTo>
                  <a:lnTo>
                    <a:pt x="358909" y="22993"/>
                  </a:lnTo>
                  <a:lnTo>
                    <a:pt x="418857" y="14970"/>
                  </a:lnTo>
                  <a:lnTo>
                    <a:pt x="481865" y="8564"/>
                  </a:lnTo>
                  <a:lnTo>
                    <a:pt x="547588" y="3870"/>
                  </a:lnTo>
                  <a:lnTo>
                    <a:pt x="615681" y="983"/>
                  </a:lnTo>
                  <a:lnTo>
                    <a:pt x="685800" y="0"/>
                  </a:lnTo>
                  <a:lnTo>
                    <a:pt x="755918" y="983"/>
                  </a:lnTo>
                  <a:lnTo>
                    <a:pt x="824011" y="3870"/>
                  </a:lnTo>
                  <a:lnTo>
                    <a:pt x="889734" y="8564"/>
                  </a:lnTo>
                  <a:lnTo>
                    <a:pt x="952742" y="14970"/>
                  </a:lnTo>
                  <a:lnTo>
                    <a:pt x="1012690" y="22993"/>
                  </a:lnTo>
                  <a:lnTo>
                    <a:pt x="1069235" y="32535"/>
                  </a:lnTo>
                  <a:lnTo>
                    <a:pt x="1122030" y="43502"/>
                  </a:lnTo>
                  <a:lnTo>
                    <a:pt x="1170732" y="55797"/>
                  </a:lnTo>
                  <a:lnTo>
                    <a:pt x="1214995" y="69325"/>
                  </a:lnTo>
                  <a:lnTo>
                    <a:pt x="1254474" y="83991"/>
                  </a:lnTo>
                  <a:lnTo>
                    <a:pt x="1317705" y="116350"/>
                  </a:lnTo>
                  <a:lnTo>
                    <a:pt x="1357666" y="152108"/>
                  </a:lnTo>
                  <a:lnTo>
                    <a:pt x="1371600" y="190500"/>
                  </a:lnTo>
                  <a:lnTo>
                    <a:pt x="1371600" y="952500"/>
                  </a:lnTo>
                  <a:lnTo>
                    <a:pt x="1357666" y="990891"/>
                  </a:lnTo>
                  <a:lnTo>
                    <a:pt x="1317705" y="1026649"/>
                  </a:lnTo>
                  <a:lnTo>
                    <a:pt x="1254474" y="1059008"/>
                  </a:lnTo>
                  <a:lnTo>
                    <a:pt x="1214995" y="1073674"/>
                  </a:lnTo>
                  <a:lnTo>
                    <a:pt x="1170732" y="1087202"/>
                  </a:lnTo>
                  <a:lnTo>
                    <a:pt x="1122030" y="1099497"/>
                  </a:lnTo>
                  <a:lnTo>
                    <a:pt x="1069235" y="1110464"/>
                  </a:lnTo>
                  <a:lnTo>
                    <a:pt x="1012690" y="1120006"/>
                  </a:lnTo>
                  <a:lnTo>
                    <a:pt x="952742" y="1128029"/>
                  </a:lnTo>
                  <a:lnTo>
                    <a:pt x="889734" y="1134435"/>
                  </a:lnTo>
                  <a:lnTo>
                    <a:pt x="824011" y="1139129"/>
                  </a:lnTo>
                  <a:lnTo>
                    <a:pt x="755918" y="1142016"/>
                  </a:lnTo>
                  <a:lnTo>
                    <a:pt x="685800" y="1143000"/>
                  </a:lnTo>
                  <a:lnTo>
                    <a:pt x="615681" y="1142016"/>
                  </a:lnTo>
                  <a:lnTo>
                    <a:pt x="547588" y="1139129"/>
                  </a:lnTo>
                  <a:lnTo>
                    <a:pt x="481865" y="1134435"/>
                  </a:lnTo>
                  <a:lnTo>
                    <a:pt x="418857" y="1128029"/>
                  </a:lnTo>
                  <a:lnTo>
                    <a:pt x="358909" y="1120006"/>
                  </a:lnTo>
                  <a:lnTo>
                    <a:pt x="302364" y="1110464"/>
                  </a:lnTo>
                  <a:lnTo>
                    <a:pt x="249569" y="1099497"/>
                  </a:lnTo>
                  <a:lnTo>
                    <a:pt x="200867" y="1087202"/>
                  </a:lnTo>
                  <a:lnTo>
                    <a:pt x="156604" y="1073674"/>
                  </a:lnTo>
                  <a:lnTo>
                    <a:pt x="117125" y="1059008"/>
                  </a:lnTo>
                  <a:lnTo>
                    <a:pt x="53894" y="1026649"/>
                  </a:lnTo>
                  <a:lnTo>
                    <a:pt x="13933" y="990891"/>
                  </a:lnTo>
                  <a:lnTo>
                    <a:pt x="0" y="952500"/>
                  </a:lnTo>
                  <a:lnTo>
                    <a:pt x="0" y="190500"/>
                  </a:lnTo>
                  <a:close/>
                </a:path>
              </a:pathLst>
            </a:custGeom>
            <a:ln w="25908">
              <a:solidFill>
                <a:srgbClr val="3E3E3E"/>
              </a:solidFill>
            </a:ln>
          </p:spPr>
          <p:txBody>
            <a:bodyPr wrap="square" lIns="0" tIns="0" rIns="0" bIns="0" rtlCol="0"/>
            <a:lstStyle/>
            <a:p>
              <a:endParaRPr/>
            </a:p>
          </p:txBody>
        </p:sp>
      </p:grpSp>
      <p:sp>
        <p:nvSpPr>
          <p:cNvPr id="49" name="object 9">
            <a:extLst>
              <a:ext uri="{FF2B5EF4-FFF2-40B4-BE49-F238E27FC236}">
                <a16:creationId xmlns:a16="http://schemas.microsoft.com/office/drawing/2014/main" id="{E0AE15A6-DC56-76BC-A433-BDC8F55C96E4}"/>
              </a:ext>
            </a:extLst>
          </p:cNvPr>
          <p:cNvSpPr txBox="1"/>
          <p:nvPr/>
        </p:nvSpPr>
        <p:spPr>
          <a:xfrm>
            <a:off x="666634" y="3777794"/>
            <a:ext cx="1181735" cy="582147"/>
          </a:xfrm>
          <a:prstGeom prst="rect">
            <a:avLst/>
          </a:prstGeom>
        </p:spPr>
        <p:txBody>
          <a:bodyPr vert="horz" wrap="square" lIns="0" tIns="13335" rIns="0" bIns="0" rtlCol="0">
            <a:spAutoFit/>
          </a:bodyPr>
          <a:lstStyle/>
          <a:p>
            <a:pPr algn="ctr">
              <a:lnSpc>
                <a:spcPts val="2280"/>
              </a:lnSpc>
              <a:spcBef>
                <a:spcPts val="105"/>
              </a:spcBef>
            </a:pPr>
            <a:r>
              <a:rPr spc="-50" dirty="0">
                <a:solidFill>
                  <a:srgbClr val="FFFFFF"/>
                </a:solidFill>
                <a:latin typeface="Arial"/>
                <a:cs typeface="Arial"/>
              </a:rPr>
              <a:t>WAL/</a:t>
            </a:r>
            <a:endParaRPr dirty="0">
              <a:latin typeface="Arial"/>
              <a:cs typeface="Arial"/>
            </a:endParaRPr>
          </a:p>
          <a:p>
            <a:pPr algn="ctr">
              <a:lnSpc>
                <a:spcPts val="2280"/>
              </a:lnSpc>
            </a:pPr>
            <a:r>
              <a:rPr spc="20" dirty="0">
                <a:solidFill>
                  <a:srgbClr val="FFFFFF"/>
                </a:solidFill>
                <a:latin typeface="Arial"/>
                <a:cs typeface="Arial"/>
              </a:rPr>
              <a:t>Memstore</a:t>
            </a:r>
            <a:endParaRPr dirty="0">
              <a:latin typeface="Arial"/>
              <a:cs typeface="Arial"/>
            </a:endParaRPr>
          </a:p>
        </p:txBody>
      </p:sp>
      <p:sp>
        <p:nvSpPr>
          <p:cNvPr id="50" name="object 10">
            <a:extLst>
              <a:ext uri="{FF2B5EF4-FFF2-40B4-BE49-F238E27FC236}">
                <a16:creationId xmlns:a16="http://schemas.microsoft.com/office/drawing/2014/main" id="{8A1FF108-F397-276B-7937-FC7B5160C542}"/>
              </a:ext>
            </a:extLst>
          </p:cNvPr>
          <p:cNvSpPr txBox="1"/>
          <p:nvPr/>
        </p:nvSpPr>
        <p:spPr>
          <a:xfrm>
            <a:off x="506169" y="2422184"/>
            <a:ext cx="1504315" cy="433070"/>
          </a:xfrm>
          <a:prstGeom prst="rect">
            <a:avLst/>
          </a:prstGeom>
          <a:solidFill>
            <a:srgbClr val="FF0000"/>
          </a:solidFill>
        </p:spPr>
        <p:txBody>
          <a:bodyPr vert="horz" wrap="square" lIns="0" tIns="55880" rIns="0" bIns="0" rtlCol="0">
            <a:spAutoFit/>
          </a:bodyPr>
          <a:lstStyle/>
          <a:p>
            <a:pPr algn="ctr">
              <a:lnSpc>
                <a:spcPct val="100000"/>
              </a:lnSpc>
              <a:spcBef>
                <a:spcPts val="440"/>
              </a:spcBef>
            </a:pPr>
            <a:r>
              <a:rPr sz="1800" spc="-35" dirty="0">
                <a:solidFill>
                  <a:srgbClr val="FFFFFF"/>
                </a:solidFill>
                <a:latin typeface="Arial"/>
                <a:cs typeface="Arial"/>
              </a:rPr>
              <a:t>Row</a:t>
            </a:r>
            <a:endParaRPr sz="1800">
              <a:latin typeface="Arial"/>
              <a:cs typeface="Arial"/>
            </a:endParaRPr>
          </a:p>
        </p:txBody>
      </p:sp>
      <p:sp>
        <p:nvSpPr>
          <p:cNvPr id="51" name="object 11">
            <a:extLst>
              <a:ext uri="{FF2B5EF4-FFF2-40B4-BE49-F238E27FC236}">
                <a16:creationId xmlns:a16="http://schemas.microsoft.com/office/drawing/2014/main" id="{9F157915-57D5-5F1F-7EDB-2EBAB6424010}"/>
              </a:ext>
            </a:extLst>
          </p:cNvPr>
          <p:cNvSpPr txBox="1"/>
          <p:nvPr/>
        </p:nvSpPr>
        <p:spPr>
          <a:xfrm>
            <a:off x="506169" y="1926884"/>
            <a:ext cx="1504315" cy="433070"/>
          </a:xfrm>
          <a:prstGeom prst="rect">
            <a:avLst/>
          </a:prstGeom>
          <a:solidFill>
            <a:srgbClr val="FF0000"/>
          </a:solidFill>
        </p:spPr>
        <p:txBody>
          <a:bodyPr vert="horz" wrap="square" lIns="0" tIns="55880" rIns="0" bIns="0" rtlCol="0">
            <a:spAutoFit/>
          </a:bodyPr>
          <a:lstStyle/>
          <a:p>
            <a:pPr algn="ctr">
              <a:lnSpc>
                <a:spcPct val="100000"/>
              </a:lnSpc>
              <a:spcBef>
                <a:spcPts val="440"/>
              </a:spcBef>
            </a:pPr>
            <a:r>
              <a:rPr sz="1800" spc="-35" dirty="0">
                <a:solidFill>
                  <a:srgbClr val="FFFFFF"/>
                </a:solidFill>
                <a:latin typeface="Arial"/>
                <a:cs typeface="Arial"/>
              </a:rPr>
              <a:t>Row</a:t>
            </a:r>
            <a:endParaRPr sz="1800">
              <a:latin typeface="Arial"/>
              <a:cs typeface="Arial"/>
            </a:endParaRPr>
          </a:p>
        </p:txBody>
      </p:sp>
      <p:sp>
        <p:nvSpPr>
          <p:cNvPr id="52" name="object 12">
            <a:extLst>
              <a:ext uri="{FF2B5EF4-FFF2-40B4-BE49-F238E27FC236}">
                <a16:creationId xmlns:a16="http://schemas.microsoft.com/office/drawing/2014/main" id="{8C26C4B6-20F1-48CE-F6A3-7F9B23C2274A}"/>
              </a:ext>
            </a:extLst>
          </p:cNvPr>
          <p:cNvSpPr txBox="1"/>
          <p:nvPr/>
        </p:nvSpPr>
        <p:spPr>
          <a:xfrm>
            <a:off x="506169" y="1431584"/>
            <a:ext cx="1504315" cy="433070"/>
          </a:xfrm>
          <a:prstGeom prst="rect">
            <a:avLst/>
          </a:prstGeom>
          <a:solidFill>
            <a:srgbClr val="FF0000"/>
          </a:solidFill>
        </p:spPr>
        <p:txBody>
          <a:bodyPr vert="horz" wrap="square" lIns="0" tIns="56515" rIns="0" bIns="0" rtlCol="0">
            <a:spAutoFit/>
          </a:bodyPr>
          <a:lstStyle/>
          <a:p>
            <a:pPr algn="ctr">
              <a:lnSpc>
                <a:spcPct val="100000"/>
              </a:lnSpc>
              <a:spcBef>
                <a:spcPts val="445"/>
              </a:spcBef>
            </a:pPr>
            <a:r>
              <a:rPr sz="1800" spc="-35" dirty="0">
                <a:solidFill>
                  <a:srgbClr val="FFFFFF"/>
                </a:solidFill>
                <a:latin typeface="Arial"/>
                <a:cs typeface="Arial"/>
              </a:rPr>
              <a:t>Row</a:t>
            </a:r>
            <a:endParaRPr sz="1800">
              <a:latin typeface="Arial"/>
              <a:cs typeface="Arial"/>
            </a:endParaRPr>
          </a:p>
        </p:txBody>
      </p:sp>
      <p:sp>
        <p:nvSpPr>
          <p:cNvPr id="53" name="object 13">
            <a:extLst>
              <a:ext uri="{FF2B5EF4-FFF2-40B4-BE49-F238E27FC236}">
                <a16:creationId xmlns:a16="http://schemas.microsoft.com/office/drawing/2014/main" id="{A94F44D7-8F73-68E0-80B0-95CF5BE4D805}"/>
              </a:ext>
            </a:extLst>
          </p:cNvPr>
          <p:cNvSpPr/>
          <p:nvPr/>
        </p:nvSpPr>
        <p:spPr>
          <a:xfrm>
            <a:off x="1067002" y="2903768"/>
            <a:ext cx="381000" cy="429895"/>
          </a:xfrm>
          <a:custGeom>
            <a:avLst/>
            <a:gdLst/>
            <a:ahLst/>
            <a:cxnLst/>
            <a:rect l="l" t="t" r="r" b="b"/>
            <a:pathLst>
              <a:path w="381000" h="429895">
                <a:moveTo>
                  <a:pt x="285750" y="0"/>
                </a:moveTo>
                <a:lnTo>
                  <a:pt x="95250" y="0"/>
                </a:lnTo>
                <a:lnTo>
                  <a:pt x="95250" y="239267"/>
                </a:lnTo>
                <a:lnTo>
                  <a:pt x="0" y="239267"/>
                </a:lnTo>
                <a:lnTo>
                  <a:pt x="190500" y="429767"/>
                </a:lnTo>
                <a:lnTo>
                  <a:pt x="381000" y="239267"/>
                </a:lnTo>
                <a:lnTo>
                  <a:pt x="285750" y="239267"/>
                </a:lnTo>
                <a:lnTo>
                  <a:pt x="285750" y="0"/>
                </a:lnTo>
                <a:close/>
              </a:path>
            </a:pathLst>
          </a:custGeom>
          <a:solidFill>
            <a:srgbClr val="D7ABBE"/>
          </a:solidFill>
        </p:spPr>
        <p:txBody>
          <a:bodyPr wrap="square" lIns="0" tIns="0" rIns="0" bIns="0" rtlCol="0"/>
          <a:lstStyle/>
          <a:p>
            <a:endParaRPr/>
          </a:p>
        </p:txBody>
      </p:sp>
      <p:grpSp>
        <p:nvGrpSpPr>
          <p:cNvPr id="54" name="object 14">
            <a:extLst>
              <a:ext uri="{FF2B5EF4-FFF2-40B4-BE49-F238E27FC236}">
                <a16:creationId xmlns:a16="http://schemas.microsoft.com/office/drawing/2014/main" id="{EE7E9050-856B-668E-339B-FB6F37235A75}"/>
              </a:ext>
            </a:extLst>
          </p:cNvPr>
          <p:cNvGrpSpPr/>
          <p:nvPr/>
        </p:nvGrpSpPr>
        <p:grpSpPr>
          <a:xfrm>
            <a:off x="449781" y="5107472"/>
            <a:ext cx="1684020" cy="1066800"/>
            <a:chOff x="780287" y="5829300"/>
            <a:chExt cx="1684020" cy="1066800"/>
          </a:xfrm>
        </p:grpSpPr>
        <p:sp>
          <p:nvSpPr>
            <p:cNvPr id="55" name="object 15">
              <a:extLst>
                <a:ext uri="{FF2B5EF4-FFF2-40B4-BE49-F238E27FC236}">
                  <a16:creationId xmlns:a16="http://schemas.microsoft.com/office/drawing/2014/main" id="{7716154D-5E5C-AEF3-D4AE-BC3D8B90E587}"/>
                </a:ext>
              </a:extLst>
            </p:cNvPr>
            <p:cNvSpPr/>
            <p:nvPr/>
          </p:nvSpPr>
          <p:spPr>
            <a:xfrm>
              <a:off x="780287" y="5829300"/>
              <a:ext cx="1684020" cy="1066800"/>
            </a:xfrm>
            <a:custGeom>
              <a:avLst/>
              <a:gdLst/>
              <a:ahLst/>
              <a:cxnLst/>
              <a:rect l="l" t="t" r="r" b="b"/>
              <a:pathLst>
                <a:path w="1684020" h="1066800">
                  <a:moveTo>
                    <a:pt x="1684020" y="0"/>
                  </a:moveTo>
                  <a:lnTo>
                    <a:pt x="0" y="0"/>
                  </a:lnTo>
                  <a:lnTo>
                    <a:pt x="0" y="1066800"/>
                  </a:lnTo>
                  <a:lnTo>
                    <a:pt x="1684020" y="1066800"/>
                  </a:lnTo>
                  <a:lnTo>
                    <a:pt x="1684020" y="0"/>
                  </a:lnTo>
                  <a:close/>
                </a:path>
              </a:pathLst>
            </a:custGeom>
            <a:solidFill>
              <a:srgbClr val="6C9048"/>
            </a:solidFill>
          </p:spPr>
          <p:txBody>
            <a:bodyPr wrap="square" lIns="0" tIns="0" rIns="0" bIns="0" rtlCol="0"/>
            <a:lstStyle/>
            <a:p>
              <a:endParaRPr/>
            </a:p>
          </p:txBody>
        </p:sp>
        <p:sp>
          <p:nvSpPr>
            <p:cNvPr id="56" name="object 16">
              <a:extLst>
                <a:ext uri="{FF2B5EF4-FFF2-40B4-BE49-F238E27FC236}">
                  <a16:creationId xmlns:a16="http://schemas.microsoft.com/office/drawing/2014/main" id="{F93DCFBA-54B4-6B48-F048-035A86214202}"/>
                </a:ext>
              </a:extLst>
            </p:cNvPr>
            <p:cNvSpPr/>
            <p:nvPr/>
          </p:nvSpPr>
          <p:spPr>
            <a:xfrm>
              <a:off x="864108" y="5981700"/>
              <a:ext cx="1503045" cy="762000"/>
            </a:xfrm>
            <a:custGeom>
              <a:avLst/>
              <a:gdLst/>
              <a:ahLst/>
              <a:cxnLst/>
              <a:rect l="l" t="t" r="r" b="b"/>
              <a:pathLst>
                <a:path w="1503045" h="762000">
                  <a:moveTo>
                    <a:pt x="1502664" y="533400"/>
                  </a:moveTo>
                  <a:lnTo>
                    <a:pt x="0" y="533400"/>
                  </a:lnTo>
                  <a:lnTo>
                    <a:pt x="0" y="762000"/>
                  </a:lnTo>
                  <a:lnTo>
                    <a:pt x="1502664" y="762000"/>
                  </a:lnTo>
                  <a:lnTo>
                    <a:pt x="1502664" y="533400"/>
                  </a:lnTo>
                  <a:close/>
                </a:path>
                <a:path w="1503045" h="762000">
                  <a:moveTo>
                    <a:pt x="1502664" y="266700"/>
                  </a:moveTo>
                  <a:lnTo>
                    <a:pt x="0" y="266700"/>
                  </a:lnTo>
                  <a:lnTo>
                    <a:pt x="0" y="495300"/>
                  </a:lnTo>
                  <a:lnTo>
                    <a:pt x="1502664" y="495300"/>
                  </a:lnTo>
                  <a:lnTo>
                    <a:pt x="1502664" y="266700"/>
                  </a:lnTo>
                  <a:close/>
                </a:path>
                <a:path w="1503045" h="762000">
                  <a:moveTo>
                    <a:pt x="1502664" y="0"/>
                  </a:moveTo>
                  <a:lnTo>
                    <a:pt x="0" y="0"/>
                  </a:lnTo>
                  <a:lnTo>
                    <a:pt x="0" y="228600"/>
                  </a:lnTo>
                  <a:lnTo>
                    <a:pt x="1502664" y="228600"/>
                  </a:lnTo>
                  <a:lnTo>
                    <a:pt x="1502664" y="0"/>
                  </a:lnTo>
                  <a:close/>
                </a:path>
              </a:pathLst>
            </a:custGeom>
            <a:solidFill>
              <a:srgbClr val="FF0000"/>
            </a:solidFill>
          </p:spPr>
          <p:txBody>
            <a:bodyPr wrap="square" lIns="0" tIns="0" rIns="0" bIns="0" rtlCol="0"/>
            <a:lstStyle/>
            <a:p>
              <a:endParaRPr/>
            </a:p>
          </p:txBody>
        </p:sp>
      </p:grpSp>
      <p:sp>
        <p:nvSpPr>
          <p:cNvPr id="57" name="object 17">
            <a:extLst>
              <a:ext uri="{FF2B5EF4-FFF2-40B4-BE49-F238E27FC236}">
                <a16:creationId xmlns:a16="http://schemas.microsoft.com/office/drawing/2014/main" id="{C90D3B80-B01C-FCD3-5BBD-69DEFA384EE9}"/>
              </a:ext>
            </a:extLst>
          </p:cNvPr>
          <p:cNvSpPr txBox="1"/>
          <p:nvPr/>
        </p:nvSpPr>
        <p:spPr>
          <a:xfrm>
            <a:off x="449781" y="5107472"/>
            <a:ext cx="1684020" cy="1066800"/>
          </a:xfrm>
          <a:prstGeom prst="rect">
            <a:avLst/>
          </a:prstGeom>
        </p:spPr>
        <p:txBody>
          <a:bodyPr vert="horz" wrap="square" lIns="0" tIns="121285" rIns="0" bIns="0" rtlCol="0">
            <a:spAutoFit/>
          </a:bodyPr>
          <a:lstStyle/>
          <a:p>
            <a:pPr marL="612140" marR="618490" algn="just">
              <a:lnSpc>
                <a:spcPts val="2100"/>
              </a:lnSpc>
              <a:spcBef>
                <a:spcPts val="955"/>
              </a:spcBef>
            </a:pPr>
            <a:r>
              <a:rPr sz="1800" spc="-30" dirty="0">
                <a:solidFill>
                  <a:srgbClr val="FFFFFF"/>
                </a:solidFill>
                <a:latin typeface="Arial"/>
                <a:cs typeface="Arial"/>
              </a:rPr>
              <a:t>Row  Row  Row</a:t>
            </a:r>
            <a:endParaRPr sz="1800">
              <a:latin typeface="Arial"/>
              <a:cs typeface="Arial"/>
            </a:endParaRPr>
          </a:p>
        </p:txBody>
      </p:sp>
      <p:sp>
        <p:nvSpPr>
          <p:cNvPr id="58" name="object 18">
            <a:extLst>
              <a:ext uri="{FF2B5EF4-FFF2-40B4-BE49-F238E27FC236}">
                <a16:creationId xmlns:a16="http://schemas.microsoft.com/office/drawing/2014/main" id="{91FD42E4-6CA3-D293-DE7E-7B4B4BF4B23A}"/>
              </a:ext>
            </a:extLst>
          </p:cNvPr>
          <p:cNvSpPr txBox="1"/>
          <p:nvPr/>
        </p:nvSpPr>
        <p:spPr>
          <a:xfrm>
            <a:off x="1067002" y="6244028"/>
            <a:ext cx="418465" cy="289823"/>
          </a:xfrm>
          <a:prstGeom prst="rect">
            <a:avLst/>
          </a:prstGeom>
        </p:spPr>
        <p:txBody>
          <a:bodyPr vert="horz" wrap="square" lIns="0" tIns="12700" rIns="0" bIns="0" rtlCol="0">
            <a:spAutoFit/>
          </a:bodyPr>
          <a:lstStyle/>
          <a:p>
            <a:pPr marL="12700">
              <a:lnSpc>
                <a:spcPct val="100000"/>
              </a:lnSpc>
              <a:spcBef>
                <a:spcPts val="100"/>
              </a:spcBef>
            </a:pPr>
            <a:r>
              <a:rPr spc="5" dirty="0">
                <a:latin typeface="Arial"/>
                <a:cs typeface="Arial"/>
              </a:rPr>
              <a:t>sst</a:t>
            </a:r>
            <a:endParaRPr dirty="0">
              <a:latin typeface="Arial"/>
              <a:cs typeface="Arial"/>
            </a:endParaRPr>
          </a:p>
        </p:txBody>
      </p:sp>
      <p:sp>
        <p:nvSpPr>
          <p:cNvPr id="59" name="object 19">
            <a:extLst>
              <a:ext uri="{FF2B5EF4-FFF2-40B4-BE49-F238E27FC236}">
                <a16:creationId xmlns:a16="http://schemas.microsoft.com/office/drawing/2014/main" id="{041556AF-36A1-5FC2-E1CD-8130BA499731}"/>
              </a:ext>
            </a:extLst>
          </p:cNvPr>
          <p:cNvSpPr/>
          <p:nvPr/>
        </p:nvSpPr>
        <p:spPr>
          <a:xfrm>
            <a:off x="1067002" y="4607600"/>
            <a:ext cx="381000" cy="429895"/>
          </a:xfrm>
          <a:custGeom>
            <a:avLst/>
            <a:gdLst/>
            <a:ahLst/>
            <a:cxnLst/>
            <a:rect l="l" t="t" r="r" b="b"/>
            <a:pathLst>
              <a:path w="381000" h="429895">
                <a:moveTo>
                  <a:pt x="285750" y="0"/>
                </a:moveTo>
                <a:lnTo>
                  <a:pt x="95250" y="0"/>
                </a:lnTo>
                <a:lnTo>
                  <a:pt x="95250" y="239268"/>
                </a:lnTo>
                <a:lnTo>
                  <a:pt x="0" y="239268"/>
                </a:lnTo>
                <a:lnTo>
                  <a:pt x="190500" y="429768"/>
                </a:lnTo>
                <a:lnTo>
                  <a:pt x="381000" y="239268"/>
                </a:lnTo>
                <a:lnTo>
                  <a:pt x="285750" y="239268"/>
                </a:lnTo>
                <a:lnTo>
                  <a:pt x="285750" y="0"/>
                </a:lnTo>
                <a:close/>
              </a:path>
            </a:pathLst>
          </a:custGeom>
          <a:solidFill>
            <a:srgbClr val="D7ABBE"/>
          </a:solidFill>
        </p:spPr>
        <p:txBody>
          <a:bodyPr wrap="square" lIns="0" tIns="0" rIns="0" bIns="0" rtlCol="0"/>
          <a:lstStyle/>
          <a:p>
            <a:endParaRPr/>
          </a:p>
        </p:txBody>
      </p:sp>
      <p:sp>
        <p:nvSpPr>
          <p:cNvPr id="61" name="文本框 60">
            <a:extLst>
              <a:ext uri="{FF2B5EF4-FFF2-40B4-BE49-F238E27FC236}">
                <a16:creationId xmlns:a16="http://schemas.microsoft.com/office/drawing/2014/main" id="{CF22C563-4070-760B-D9CF-651032C92374}"/>
              </a:ext>
            </a:extLst>
          </p:cNvPr>
          <p:cNvSpPr txBox="1"/>
          <p:nvPr/>
        </p:nvSpPr>
        <p:spPr>
          <a:xfrm>
            <a:off x="551125" y="1010817"/>
            <a:ext cx="1467998" cy="369332"/>
          </a:xfrm>
          <a:prstGeom prst="rect">
            <a:avLst/>
          </a:prstGeom>
          <a:noFill/>
        </p:spPr>
        <p:txBody>
          <a:bodyPr wrap="square">
            <a:spAutoFit/>
          </a:bodyPr>
          <a:lstStyle/>
          <a:p>
            <a:r>
              <a:rPr lang="en" altLang="zh-CN" sz="1800" spc="-20" dirty="0">
                <a:latin typeface="Arial"/>
                <a:cs typeface="Arial"/>
              </a:rPr>
              <a:t>Append</a:t>
            </a:r>
            <a:r>
              <a:rPr lang="en" altLang="zh-CN" sz="1800" spc="-160" dirty="0">
                <a:latin typeface="Arial"/>
                <a:cs typeface="Arial"/>
              </a:rPr>
              <a:t> </a:t>
            </a:r>
            <a:r>
              <a:rPr lang="en" altLang="zh-CN" sz="1800" spc="-5" dirty="0">
                <a:latin typeface="Arial"/>
                <a:cs typeface="Arial"/>
              </a:rPr>
              <a:t>Only</a:t>
            </a:r>
            <a:endParaRPr lang="zh-CN" altLang="en-US" dirty="0"/>
          </a:p>
        </p:txBody>
      </p:sp>
      <p:sp>
        <p:nvSpPr>
          <p:cNvPr id="63" name="文本框 62">
            <a:extLst>
              <a:ext uri="{FF2B5EF4-FFF2-40B4-BE49-F238E27FC236}">
                <a16:creationId xmlns:a16="http://schemas.microsoft.com/office/drawing/2014/main" id="{EEA53908-1687-6A22-AC38-03E7B2484ADC}"/>
              </a:ext>
            </a:extLst>
          </p:cNvPr>
          <p:cNvSpPr txBox="1"/>
          <p:nvPr/>
        </p:nvSpPr>
        <p:spPr>
          <a:xfrm>
            <a:off x="4334734" y="978899"/>
            <a:ext cx="2272229" cy="369332"/>
          </a:xfrm>
          <a:prstGeom prst="rect">
            <a:avLst/>
          </a:prstGeom>
          <a:noFill/>
        </p:spPr>
        <p:txBody>
          <a:bodyPr wrap="square">
            <a:spAutoFit/>
          </a:bodyPr>
          <a:lstStyle/>
          <a:p>
            <a:r>
              <a:rPr lang="en" altLang="zh-CN" sz="1800" spc="25" dirty="0">
                <a:latin typeface="Arial"/>
                <a:cs typeface="Arial"/>
              </a:rPr>
              <a:t>Prefix </a:t>
            </a:r>
            <a:r>
              <a:rPr lang="en" altLang="zh-CN" sz="1800" spc="-55" dirty="0">
                <a:latin typeface="Arial"/>
                <a:cs typeface="Arial"/>
              </a:rPr>
              <a:t>Key</a:t>
            </a:r>
            <a:r>
              <a:rPr lang="en" altLang="zh-CN" sz="1800" spc="-420" dirty="0">
                <a:latin typeface="Arial"/>
                <a:cs typeface="Arial"/>
              </a:rPr>
              <a:t> </a:t>
            </a:r>
            <a:r>
              <a:rPr lang="zh-CN" altLang="en-US" sz="1800" spc="-420" dirty="0">
                <a:latin typeface="Arial"/>
                <a:cs typeface="Arial"/>
              </a:rPr>
              <a:t>    </a:t>
            </a:r>
            <a:r>
              <a:rPr lang="en" altLang="zh-CN" sz="1800" spc="-10" dirty="0">
                <a:latin typeface="Arial"/>
                <a:cs typeface="Arial"/>
              </a:rPr>
              <a:t>Encoding</a:t>
            </a:r>
            <a:endParaRPr lang="zh-CN" altLang="en-US" dirty="0"/>
          </a:p>
        </p:txBody>
      </p:sp>
      <p:graphicFrame>
        <p:nvGraphicFramePr>
          <p:cNvPr id="64" name="object 20">
            <a:extLst>
              <a:ext uri="{FF2B5EF4-FFF2-40B4-BE49-F238E27FC236}">
                <a16:creationId xmlns:a16="http://schemas.microsoft.com/office/drawing/2014/main" id="{6D8D5F82-29D2-36D2-E7DC-2BFD592F1F86}"/>
              </a:ext>
            </a:extLst>
          </p:cNvPr>
          <p:cNvGraphicFramePr>
            <a:graphicFrameLocks noGrp="1"/>
          </p:cNvGraphicFramePr>
          <p:nvPr>
            <p:extLst>
              <p:ext uri="{D42A27DB-BD31-4B8C-83A1-F6EECF244321}">
                <p14:modId xmlns:p14="http://schemas.microsoft.com/office/powerpoint/2010/main" val="3138063754"/>
              </p:ext>
            </p:extLst>
          </p:nvPr>
        </p:nvGraphicFramePr>
        <p:xfrm>
          <a:off x="3604787" y="1386591"/>
          <a:ext cx="3941766" cy="2154505"/>
        </p:xfrm>
        <a:graphic>
          <a:graphicData uri="http://schemas.openxmlformats.org/drawingml/2006/table">
            <a:tbl>
              <a:tblPr firstRow="1" bandRow="1">
                <a:tableStyleId>{2D5ABB26-0587-4C30-8999-92F81FD0307C}</a:tableStyleId>
              </a:tblPr>
              <a:tblGrid>
                <a:gridCol w="958518">
                  <a:extLst>
                    <a:ext uri="{9D8B030D-6E8A-4147-A177-3AD203B41FA5}">
                      <a16:colId xmlns:a16="http://schemas.microsoft.com/office/drawing/2014/main" val="20000"/>
                    </a:ext>
                  </a:extLst>
                </a:gridCol>
                <a:gridCol w="1313921">
                  <a:extLst>
                    <a:ext uri="{9D8B030D-6E8A-4147-A177-3AD203B41FA5}">
                      <a16:colId xmlns:a16="http://schemas.microsoft.com/office/drawing/2014/main" val="20001"/>
                    </a:ext>
                  </a:extLst>
                </a:gridCol>
                <a:gridCol w="1669327">
                  <a:extLst>
                    <a:ext uri="{9D8B030D-6E8A-4147-A177-3AD203B41FA5}">
                      <a16:colId xmlns:a16="http://schemas.microsoft.com/office/drawing/2014/main" val="20002"/>
                    </a:ext>
                  </a:extLst>
                </a:gridCol>
              </a:tblGrid>
              <a:tr h="430901">
                <a:tc>
                  <a:txBody>
                    <a:bodyPr/>
                    <a:lstStyle/>
                    <a:p>
                      <a:pPr marL="90805">
                        <a:lnSpc>
                          <a:spcPct val="100000"/>
                        </a:lnSpc>
                        <a:spcBef>
                          <a:spcPts val="250"/>
                        </a:spcBef>
                      </a:pPr>
                      <a:r>
                        <a:rPr sz="2400" b="1" spc="-30" dirty="0">
                          <a:solidFill>
                            <a:srgbClr val="DFE5EF"/>
                          </a:solidFill>
                          <a:latin typeface="Arial"/>
                          <a:cs typeface="Arial"/>
                        </a:rPr>
                        <a:t>id1</a:t>
                      </a:r>
                      <a:endParaRPr sz="2400" dirty="0">
                        <a:latin typeface="Arial"/>
                        <a:cs typeface="Arial"/>
                      </a:endParaRPr>
                    </a:p>
                  </a:txBody>
                  <a:tcPr marL="0" marR="0" marT="31750" marB="0">
                    <a:solidFill>
                      <a:srgbClr val="398382"/>
                    </a:solidFill>
                  </a:tcPr>
                </a:tc>
                <a:tc>
                  <a:txBody>
                    <a:bodyPr/>
                    <a:lstStyle/>
                    <a:p>
                      <a:pPr marL="467995">
                        <a:lnSpc>
                          <a:spcPct val="100000"/>
                        </a:lnSpc>
                        <a:spcBef>
                          <a:spcPts val="250"/>
                        </a:spcBef>
                      </a:pPr>
                      <a:r>
                        <a:rPr sz="2400" b="1" spc="-30" dirty="0">
                          <a:solidFill>
                            <a:srgbClr val="DFE5EF"/>
                          </a:solidFill>
                          <a:latin typeface="Arial"/>
                          <a:cs typeface="Arial"/>
                        </a:rPr>
                        <a:t>id2</a:t>
                      </a:r>
                      <a:endParaRPr sz="2400">
                        <a:latin typeface="Arial"/>
                        <a:cs typeface="Arial"/>
                      </a:endParaRPr>
                    </a:p>
                  </a:txBody>
                  <a:tcPr marL="0" marR="0" marT="31750" marB="0">
                    <a:solidFill>
                      <a:srgbClr val="398382"/>
                    </a:solidFill>
                  </a:tcPr>
                </a:tc>
                <a:tc>
                  <a:txBody>
                    <a:bodyPr/>
                    <a:lstStyle/>
                    <a:p>
                      <a:pPr marL="467995">
                        <a:lnSpc>
                          <a:spcPct val="100000"/>
                        </a:lnSpc>
                        <a:spcBef>
                          <a:spcPts val="250"/>
                        </a:spcBef>
                      </a:pPr>
                      <a:r>
                        <a:rPr sz="2400" b="1" spc="-30" dirty="0">
                          <a:solidFill>
                            <a:srgbClr val="DFE5EF"/>
                          </a:solidFill>
                          <a:latin typeface="Arial"/>
                          <a:cs typeface="Arial"/>
                        </a:rPr>
                        <a:t>id3</a:t>
                      </a:r>
                      <a:endParaRPr sz="2400">
                        <a:latin typeface="Arial"/>
                        <a:cs typeface="Arial"/>
                      </a:endParaRPr>
                    </a:p>
                  </a:txBody>
                  <a:tcPr marL="0" marR="0" marT="31750" marB="0">
                    <a:solidFill>
                      <a:srgbClr val="398382"/>
                    </a:solidFill>
                  </a:tcPr>
                </a:tc>
                <a:extLst>
                  <a:ext uri="{0D108BD9-81ED-4DB2-BD59-A6C34878D82A}">
                    <a16:rowId xmlns:a16="http://schemas.microsoft.com/office/drawing/2014/main" val="10000"/>
                  </a:ext>
                </a:extLst>
              </a:tr>
              <a:tr h="430901">
                <a:tc>
                  <a:txBody>
                    <a:bodyPr/>
                    <a:lstStyle/>
                    <a:p>
                      <a:pPr marL="90805">
                        <a:lnSpc>
                          <a:spcPct val="100000"/>
                        </a:lnSpc>
                        <a:spcBef>
                          <a:spcPts val="250"/>
                        </a:spcBef>
                      </a:pPr>
                      <a:r>
                        <a:rPr sz="2400" spc="-135" dirty="0">
                          <a:latin typeface="Arial"/>
                          <a:cs typeface="Arial"/>
                        </a:rPr>
                        <a:t>100</a:t>
                      </a:r>
                      <a:endParaRPr sz="2400" dirty="0">
                        <a:latin typeface="Arial"/>
                        <a:cs typeface="Arial"/>
                      </a:endParaRPr>
                    </a:p>
                  </a:txBody>
                  <a:tcPr marL="0" marR="0" marT="31750" marB="0">
                    <a:solidFill>
                      <a:srgbClr val="CED9D8"/>
                    </a:solidFill>
                  </a:tcPr>
                </a:tc>
                <a:tc>
                  <a:txBody>
                    <a:bodyPr/>
                    <a:lstStyle/>
                    <a:p>
                      <a:pPr marL="467995">
                        <a:lnSpc>
                          <a:spcPct val="100000"/>
                        </a:lnSpc>
                        <a:spcBef>
                          <a:spcPts val="250"/>
                        </a:spcBef>
                      </a:pPr>
                      <a:r>
                        <a:rPr sz="2400" spc="-135" dirty="0">
                          <a:latin typeface="Arial"/>
                          <a:cs typeface="Arial"/>
                        </a:rPr>
                        <a:t>200</a:t>
                      </a:r>
                      <a:endParaRPr sz="2400" dirty="0">
                        <a:latin typeface="Arial"/>
                        <a:cs typeface="Arial"/>
                      </a:endParaRPr>
                    </a:p>
                  </a:txBody>
                  <a:tcPr marL="0" marR="0" marT="31750" marB="0">
                    <a:solidFill>
                      <a:srgbClr val="CED9D8"/>
                    </a:solidFill>
                  </a:tcPr>
                </a:tc>
                <a:tc>
                  <a:txBody>
                    <a:bodyPr/>
                    <a:lstStyle/>
                    <a:p>
                      <a:pPr marL="467995">
                        <a:lnSpc>
                          <a:spcPct val="100000"/>
                        </a:lnSpc>
                        <a:spcBef>
                          <a:spcPts val="250"/>
                        </a:spcBef>
                      </a:pPr>
                      <a:r>
                        <a:rPr sz="2400" dirty="0">
                          <a:latin typeface="Arial"/>
                          <a:cs typeface="Arial"/>
                        </a:rPr>
                        <a:t>1</a:t>
                      </a:r>
                    </a:p>
                  </a:txBody>
                  <a:tcPr marL="0" marR="0" marT="31750" marB="0">
                    <a:solidFill>
                      <a:srgbClr val="CED9D8"/>
                    </a:solidFill>
                  </a:tcPr>
                </a:tc>
                <a:extLst>
                  <a:ext uri="{0D108BD9-81ED-4DB2-BD59-A6C34878D82A}">
                    <a16:rowId xmlns:a16="http://schemas.microsoft.com/office/drawing/2014/main" val="10001"/>
                  </a:ext>
                </a:extLst>
              </a:tr>
              <a:tr h="430901">
                <a:tc>
                  <a:txBody>
                    <a:bodyPr/>
                    <a:lstStyle/>
                    <a:p>
                      <a:pPr marL="90805">
                        <a:lnSpc>
                          <a:spcPct val="100000"/>
                        </a:lnSpc>
                        <a:spcBef>
                          <a:spcPts val="250"/>
                        </a:spcBef>
                      </a:pPr>
                      <a:r>
                        <a:rPr sz="2400" spc="-135" dirty="0">
                          <a:latin typeface="Arial"/>
                          <a:cs typeface="Arial"/>
                        </a:rPr>
                        <a:t>100</a:t>
                      </a:r>
                      <a:endParaRPr sz="2400">
                        <a:latin typeface="Arial"/>
                        <a:cs typeface="Arial"/>
                      </a:endParaRPr>
                    </a:p>
                  </a:txBody>
                  <a:tcPr marL="0" marR="0" marT="31750" marB="0">
                    <a:solidFill>
                      <a:srgbClr val="E8EDED"/>
                    </a:solidFill>
                  </a:tcPr>
                </a:tc>
                <a:tc>
                  <a:txBody>
                    <a:bodyPr/>
                    <a:lstStyle/>
                    <a:p>
                      <a:pPr marL="467995">
                        <a:lnSpc>
                          <a:spcPct val="100000"/>
                        </a:lnSpc>
                        <a:spcBef>
                          <a:spcPts val="250"/>
                        </a:spcBef>
                      </a:pPr>
                      <a:r>
                        <a:rPr sz="2400" spc="-135" dirty="0">
                          <a:latin typeface="Arial"/>
                          <a:cs typeface="Arial"/>
                        </a:rPr>
                        <a:t>200</a:t>
                      </a:r>
                      <a:endParaRPr sz="2400" dirty="0">
                        <a:latin typeface="Arial"/>
                        <a:cs typeface="Arial"/>
                      </a:endParaRPr>
                    </a:p>
                  </a:txBody>
                  <a:tcPr marL="0" marR="0" marT="31750" marB="0">
                    <a:solidFill>
                      <a:srgbClr val="E8EDED"/>
                    </a:solidFill>
                  </a:tcPr>
                </a:tc>
                <a:tc>
                  <a:txBody>
                    <a:bodyPr/>
                    <a:lstStyle/>
                    <a:p>
                      <a:pPr marL="467995">
                        <a:lnSpc>
                          <a:spcPct val="100000"/>
                        </a:lnSpc>
                        <a:spcBef>
                          <a:spcPts val="250"/>
                        </a:spcBef>
                      </a:pPr>
                      <a:r>
                        <a:rPr sz="2400" dirty="0">
                          <a:latin typeface="Arial"/>
                          <a:cs typeface="Arial"/>
                        </a:rPr>
                        <a:t>2</a:t>
                      </a:r>
                    </a:p>
                  </a:txBody>
                  <a:tcPr marL="0" marR="0" marT="31750" marB="0">
                    <a:solidFill>
                      <a:srgbClr val="E8EDED"/>
                    </a:solidFill>
                  </a:tcPr>
                </a:tc>
                <a:extLst>
                  <a:ext uri="{0D108BD9-81ED-4DB2-BD59-A6C34878D82A}">
                    <a16:rowId xmlns:a16="http://schemas.microsoft.com/office/drawing/2014/main" val="10002"/>
                  </a:ext>
                </a:extLst>
              </a:tr>
              <a:tr h="430901">
                <a:tc>
                  <a:txBody>
                    <a:bodyPr/>
                    <a:lstStyle/>
                    <a:p>
                      <a:pPr marL="90805">
                        <a:lnSpc>
                          <a:spcPct val="100000"/>
                        </a:lnSpc>
                        <a:spcBef>
                          <a:spcPts val="250"/>
                        </a:spcBef>
                      </a:pPr>
                      <a:r>
                        <a:rPr sz="2400" spc="-135" dirty="0">
                          <a:latin typeface="Arial"/>
                          <a:cs typeface="Arial"/>
                        </a:rPr>
                        <a:t>100</a:t>
                      </a:r>
                      <a:endParaRPr sz="2400">
                        <a:latin typeface="Arial"/>
                        <a:cs typeface="Arial"/>
                      </a:endParaRPr>
                    </a:p>
                  </a:txBody>
                  <a:tcPr marL="0" marR="0" marT="31750" marB="0">
                    <a:solidFill>
                      <a:srgbClr val="CED9D8"/>
                    </a:solidFill>
                  </a:tcPr>
                </a:tc>
                <a:tc>
                  <a:txBody>
                    <a:bodyPr/>
                    <a:lstStyle/>
                    <a:p>
                      <a:pPr marL="467995">
                        <a:lnSpc>
                          <a:spcPct val="100000"/>
                        </a:lnSpc>
                        <a:spcBef>
                          <a:spcPts val="250"/>
                        </a:spcBef>
                      </a:pPr>
                      <a:r>
                        <a:rPr sz="2400" spc="-135" dirty="0">
                          <a:latin typeface="Arial"/>
                          <a:cs typeface="Arial"/>
                        </a:rPr>
                        <a:t>200</a:t>
                      </a:r>
                      <a:endParaRPr sz="2400">
                        <a:latin typeface="Arial"/>
                        <a:cs typeface="Arial"/>
                      </a:endParaRPr>
                    </a:p>
                  </a:txBody>
                  <a:tcPr marL="0" marR="0" marT="31750" marB="0">
                    <a:solidFill>
                      <a:srgbClr val="CED9D8"/>
                    </a:solidFill>
                  </a:tcPr>
                </a:tc>
                <a:tc>
                  <a:txBody>
                    <a:bodyPr/>
                    <a:lstStyle/>
                    <a:p>
                      <a:pPr marL="467995">
                        <a:lnSpc>
                          <a:spcPct val="100000"/>
                        </a:lnSpc>
                        <a:spcBef>
                          <a:spcPts val="250"/>
                        </a:spcBef>
                      </a:pPr>
                      <a:r>
                        <a:rPr sz="2400" dirty="0">
                          <a:latin typeface="Arial"/>
                          <a:cs typeface="Arial"/>
                        </a:rPr>
                        <a:t>3</a:t>
                      </a:r>
                    </a:p>
                  </a:txBody>
                  <a:tcPr marL="0" marR="0" marT="31750" marB="0">
                    <a:solidFill>
                      <a:srgbClr val="CED9D8"/>
                    </a:solidFill>
                  </a:tcPr>
                </a:tc>
                <a:extLst>
                  <a:ext uri="{0D108BD9-81ED-4DB2-BD59-A6C34878D82A}">
                    <a16:rowId xmlns:a16="http://schemas.microsoft.com/office/drawing/2014/main" val="10003"/>
                  </a:ext>
                </a:extLst>
              </a:tr>
              <a:tr h="430901">
                <a:tc>
                  <a:txBody>
                    <a:bodyPr/>
                    <a:lstStyle/>
                    <a:p>
                      <a:pPr marL="90805">
                        <a:lnSpc>
                          <a:spcPct val="100000"/>
                        </a:lnSpc>
                        <a:spcBef>
                          <a:spcPts val="250"/>
                        </a:spcBef>
                      </a:pPr>
                      <a:r>
                        <a:rPr sz="2400" spc="-135" dirty="0">
                          <a:latin typeface="Arial"/>
                          <a:cs typeface="Arial"/>
                        </a:rPr>
                        <a:t>100</a:t>
                      </a:r>
                      <a:endParaRPr sz="2400">
                        <a:latin typeface="Arial"/>
                        <a:cs typeface="Arial"/>
                      </a:endParaRPr>
                    </a:p>
                  </a:txBody>
                  <a:tcPr marL="0" marR="0" marT="31750" marB="0">
                    <a:solidFill>
                      <a:srgbClr val="E8EDED"/>
                    </a:solidFill>
                  </a:tcPr>
                </a:tc>
                <a:tc>
                  <a:txBody>
                    <a:bodyPr/>
                    <a:lstStyle/>
                    <a:p>
                      <a:pPr marL="467995">
                        <a:lnSpc>
                          <a:spcPct val="100000"/>
                        </a:lnSpc>
                        <a:spcBef>
                          <a:spcPts val="250"/>
                        </a:spcBef>
                      </a:pPr>
                      <a:r>
                        <a:rPr sz="2400" spc="-135" dirty="0">
                          <a:latin typeface="Arial"/>
                          <a:cs typeface="Arial"/>
                        </a:rPr>
                        <a:t>200</a:t>
                      </a:r>
                      <a:endParaRPr sz="2400">
                        <a:latin typeface="Arial"/>
                        <a:cs typeface="Arial"/>
                      </a:endParaRPr>
                    </a:p>
                  </a:txBody>
                  <a:tcPr marL="0" marR="0" marT="31750" marB="0">
                    <a:solidFill>
                      <a:srgbClr val="E8EDED"/>
                    </a:solidFill>
                  </a:tcPr>
                </a:tc>
                <a:tc>
                  <a:txBody>
                    <a:bodyPr/>
                    <a:lstStyle/>
                    <a:p>
                      <a:pPr marL="467995">
                        <a:lnSpc>
                          <a:spcPct val="100000"/>
                        </a:lnSpc>
                        <a:spcBef>
                          <a:spcPts val="250"/>
                        </a:spcBef>
                      </a:pPr>
                      <a:r>
                        <a:rPr sz="2400" dirty="0">
                          <a:latin typeface="Arial"/>
                          <a:cs typeface="Arial"/>
                        </a:rPr>
                        <a:t>4</a:t>
                      </a:r>
                    </a:p>
                  </a:txBody>
                  <a:tcPr marL="0" marR="0" marT="31750" marB="0">
                    <a:solidFill>
                      <a:srgbClr val="E8EDED"/>
                    </a:solidFill>
                  </a:tcPr>
                </a:tc>
                <a:extLst>
                  <a:ext uri="{0D108BD9-81ED-4DB2-BD59-A6C34878D82A}">
                    <a16:rowId xmlns:a16="http://schemas.microsoft.com/office/drawing/2014/main" val="10004"/>
                  </a:ext>
                </a:extLst>
              </a:tr>
            </a:tbl>
          </a:graphicData>
        </a:graphic>
      </p:graphicFrame>
      <p:sp>
        <p:nvSpPr>
          <p:cNvPr id="66" name="object 22">
            <a:extLst>
              <a:ext uri="{FF2B5EF4-FFF2-40B4-BE49-F238E27FC236}">
                <a16:creationId xmlns:a16="http://schemas.microsoft.com/office/drawing/2014/main" id="{79CA1B84-7C2C-7CEA-A82A-D4961C656565}"/>
              </a:ext>
            </a:extLst>
          </p:cNvPr>
          <p:cNvSpPr/>
          <p:nvPr/>
        </p:nvSpPr>
        <p:spPr>
          <a:xfrm>
            <a:off x="5321746" y="3585489"/>
            <a:ext cx="457200" cy="571500"/>
          </a:xfrm>
          <a:custGeom>
            <a:avLst/>
            <a:gdLst/>
            <a:ahLst/>
            <a:cxnLst/>
            <a:rect l="l" t="t" r="r" b="b"/>
            <a:pathLst>
              <a:path w="457200" h="571500">
                <a:moveTo>
                  <a:pt x="342900" y="0"/>
                </a:moveTo>
                <a:lnTo>
                  <a:pt x="114300" y="0"/>
                </a:lnTo>
                <a:lnTo>
                  <a:pt x="114300" y="342900"/>
                </a:lnTo>
                <a:lnTo>
                  <a:pt x="0" y="342900"/>
                </a:lnTo>
                <a:lnTo>
                  <a:pt x="228600" y="571500"/>
                </a:lnTo>
                <a:lnTo>
                  <a:pt x="457200" y="342900"/>
                </a:lnTo>
                <a:lnTo>
                  <a:pt x="342900" y="342900"/>
                </a:lnTo>
                <a:lnTo>
                  <a:pt x="342900" y="0"/>
                </a:lnTo>
                <a:close/>
              </a:path>
            </a:pathLst>
          </a:custGeom>
          <a:solidFill>
            <a:srgbClr val="D7ABBE"/>
          </a:solidFill>
        </p:spPr>
        <p:txBody>
          <a:bodyPr wrap="square" lIns="0" tIns="0" rIns="0" bIns="0" rtlCol="0"/>
          <a:lstStyle/>
          <a:p>
            <a:endParaRPr/>
          </a:p>
        </p:txBody>
      </p:sp>
      <p:sp>
        <p:nvSpPr>
          <p:cNvPr id="67" name="object 4">
            <a:extLst>
              <a:ext uri="{FF2B5EF4-FFF2-40B4-BE49-F238E27FC236}">
                <a16:creationId xmlns:a16="http://schemas.microsoft.com/office/drawing/2014/main" id="{6D0BE56F-0FE8-D67A-78E2-0A8DB97AFE83}"/>
              </a:ext>
            </a:extLst>
          </p:cNvPr>
          <p:cNvSpPr txBox="1"/>
          <p:nvPr/>
        </p:nvSpPr>
        <p:spPr>
          <a:xfrm>
            <a:off x="8762944" y="1042449"/>
            <a:ext cx="2949575" cy="289823"/>
          </a:xfrm>
          <a:prstGeom prst="rect">
            <a:avLst/>
          </a:prstGeom>
        </p:spPr>
        <p:txBody>
          <a:bodyPr vert="horz" wrap="square" lIns="0" tIns="12700" rIns="0" bIns="0" rtlCol="0">
            <a:spAutoFit/>
          </a:bodyPr>
          <a:lstStyle/>
          <a:p>
            <a:pPr marL="12700">
              <a:lnSpc>
                <a:spcPct val="100000"/>
              </a:lnSpc>
              <a:spcBef>
                <a:spcPts val="100"/>
              </a:spcBef>
            </a:pPr>
            <a:r>
              <a:rPr spc="10" dirty="0">
                <a:latin typeface="Arial"/>
                <a:cs typeface="Arial"/>
              </a:rPr>
              <a:t>Zero-Filling</a:t>
            </a:r>
            <a:r>
              <a:rPr spc="-265" dirty="0">
                <a:latin typeface="Arial"/>
                <a:cs typeface="Arial"/>
              </a:rPr>
              <a:t> </a:t>
            </a:r>
            <a:r>
              <a:rPr lang="en-US" altLang="zh-CN" spc="45" dirty="0">
                <a:latin typeface="Arial"/>
                <a:cs typeface="Arial"/>
              </a:rPr>
              <a:t>M</a:t>
            </a:r>
            <a:r>
              <a:rPr spc="45" dirty="0">
                <a:latin typeface="Arial"/>
                <a:cs typeface="Arial"/>
              </a:rPr>
              <a:t>etadata</a:t>
            </a:r>
            <a:endParaRPr dirty="0">
              <a:latin typeface="Arial"/>
              <a:cs typeface="Arial"/>
            </a:endParaRPr>
          </a:p>
        </p:txBody>
      </p:sp>
      <p:graphicFrame>
        <p:nvGraphicFramePr>
          <p:cNvPr id="68" name="object 23">
            <a:extLst>
              <a:ext uri="{FF2B5EF4-FFF2-40B4-BE49-F238E27FC236}">
                <a16:creationId xmlns:a16="http://schemas.microsoft.com/office/drawing/2014/main" id="{35F504C9-121B-EE4E-3870-39ACFF4F437F}"/>
              </a:ext>
            </a:extLst>
          </p:cNvPr>
          <p:cNvGraphicFramePr>
            <a:graphicFrameLocks noGrp="1"/>
          </p:cNvGraphicFramePr>
          <p:nvPr>
            <p:extLst>
              <p:ext uri="{D42A27DB-BD31-4B8C-83A1-F6EECF244321}">
                <p14:modId xmlns:p14="http://schemas.microsoft.com/office/powerpoint/2010/main" val="2320049957"/>
              </p:ext>
            </p:extLst>
          </p:nvPr>
        </p:nvGraphicFramePr>
        <p:xfrm>
          <a:off x="8030470" y="1364271"/>
          <a:ext cx="3627928" cy="2154504"/>
        </p:xfrm>
        <a:graphic>
          <a:graphicData uri="http://schemas.openxmlformats.org/drawingml/2006/table">
            <a:tbl>
              <a:tblPr firstRow="1" bandRow="1">
                <a:tableStyleId>{2D5ABB26-0587-4C30-8999-92F81FD0307C}</a:tableStyleId>
              </a:tblPr>
              <a:tblGrid>
                <a:gridCol w="627911">
                  <a:extLst>
                    <a:ext uri="{9D8B030D-6E8A-4147-A177-3AD203B41FA5}">
                      <a16:colId xmlns:a16="http://schemas.microsoft.com/office/drawing/2014/main" val="20000"/>
                    </a:ext>
                  </a:extLst>
                </a:gridCol>
                <a:gridCol w="906982">
                  <a:extLst>
                    <a:ext uri="{9D8B030D-6E8A-4147-A177-3AD203B41FA5}">
                      <a16:colId xmlns:a16="http://schemas.microsoft.com/office/drawing/2014/main" val="20001"/>
                    </a:ext>
                  </a:extLst>
                </a:gridCol>
                <a:gridCol w="1255821">
                  <a:extLst>
                    <a:ext uri="{9D8B030D-6E8A-4147-A177-3AD203B41FA5}">
                      <a16:colId xmlns:a16="http://schemas.microsoft.com/office/drawing/2014/main" val="20002"/>
                    </a:ext>
                  </a:extLst>
                </a:gridCol>
                <a:gridCol w="837214">
                  <a:extLst>
                    <a:ext uri="{9D8B030D-6E8A-4147-A177-3AD203B41FA5}">
                      <a16:colId xmlns:a16="http://schemas.microsoft.com/office/drawing/2014/main" val="20003"/>
                    </a:ext>
                  </a:extLst>
                </a:gridCol>
              </a:tblGrid>
              <a:tr h="430901">
                <a:tc>
                  <a:txBody>
                    <a:bodyPr/>
                    <a:lstStyle/>
                    <a:p>
                      <a:pPr marL="91440">
                        <a:lnSpc>
                          <a:spcPct val="100000"/>
                        </a:lnSpc>
                        <a:spcBef>
                          <a:spcPts val="250"/>
                        </a:spcBef>
                      </a:pPr>
                      <a:r>
                        <a:rPr sz="2400" b="1" spc="-50" dirty="0">
                          <a:solidFill>
                            <a:srgbClr val="DFE5EF"/>
                          </a:solidFill>
                          <a:latin typeface="Arial"/>
                          <a:cs typeface="Arial"/>
                        </a:rPr>
                        <a:t>key</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38100">
                      <a:solidFill>
                        <a:srgbClr val="DFE5EF"/>
                      </a:solidFill>
                      <a:prstDash val="solid"/>
                    </a:lnB>
                    <a:solidFill>
                      <a:srgbClr val="398382"/>
                    </a:solidFill>
                  </a:tcPr>
                </a:tc>
                <a:tc>
                  <a:txBody>
                    <a:bodyPr/>
                    <a:lstStyle/>
                    <a:p>
                      <a:pPr marL="91440">
                        <a:lnSpc>
                          <a:spcPct val="100000"/>
                        </a:lnSpc>
                        <a:spcBef>
                          <a:spcPts val="250"/>
                        </a:spcBef>
                      </a:pPr>
                      <a:r>
                        <a:rPr sz="2400" b="1" spc="-15" dirty="0">
                          <a:solidFill>
                            <a:srgbClr val="DFE5EF"/>
                          </a:solidFill>
                          <a:latin typeface="Arial"/>
                          <a:cs typeface="Arial"/>
                        </a:rPr>
                        <a:t>value</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38100">
                      <a:solidFill>
                        <a:srgbClr val="DFE5EF"/>
                      </a:solidFill>
                      <a:prstDash val="solid"/>
                    </a:lnB>
                    <a:solidFill>
                      <a:srgbClr val="398382"/>
                    </a:solidFill>
                  </a:tcPr>
                </a:tc>
                <a:tc>
                  <a:txBody>
                    <a:bodyPr/>
                    <a:lstStyle/>
                    <a:p>
                      <a:pPr marL="91440">
                        <a:lnSpc>
                          <a:spcPct val="100000"/>
                        </a:lnSpc>
                        <a:spcBef>
                          <a:spcPts val="250"/>
                        </a:spcBef>
                      </a:pPr>
                      <a:r>
                        <a:rPr sz="2400" b="1" spc="-95" dirty="0">
                          <a:solidFill>
                            <a:srgbClr val="DFE5EF"/>
                          </a:solidFill>
                          <a:latin typeface="Arial"/>
                          <a:cs typeface="Arial"/>
                        </a:rPr>
                        <a:t>seq</a:t>
                      </a:r>
                      <a:r>
                        <a:rPr sz="2400" b="1" spc="-75" dirty="0">
                          <a:solidFill>
                            <a:srgbClr val="DFE5EF"/>
                          </a:solidFill>
                          <a:latin typeface="Arial"/>
                          <a:cs typeface="Arial"/>
                        </a:rPr>
                        <a:t> </a:t>
                      </a:r>
                      <a:r>
                        <a:rPr sz="2400" b="1" spc="25" dirty="0">
                          <a:solidFill>
                            <a:srgbClr val="DFE5EF"/>
                          </a:solidFill>
                          <a:latin typeface="Arial"/>
                          <a:cs typeface="Arial"/>
                        </a:rPr>
                        <a:t>id</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38100">
                      <a:solidFill>
                        <a:srgbClr val="DFE5EF"/>
                      </a:solidFill>
                      <a:prstDash val="solid"/>
                    </a:lnB>
                    <a:solidFill>
                      <a:srgbClr val="7F3332"/>
                    </a:solidFill>
                  </a:tcPr>
                </a:tc>
                <a:tc>
                  <a:txBody>
                    <a:bodyPr/>
                    <a:lstStyle/>
                    <a:p>
                      <a:pPr marL="91440">
                        <a:lnSpc>
                          <a:spcPct val="100000"/>
                        </a:lnSpc>
                        <a:spcBef>
                          <a:spcPts val="265"/>
                        </a:spcBef>
                      </a:pPr>
                      <a:r>
                        <a:rPr sz="2000" b="1" spc="5" dirty="0">
                          <a:solidFill>
                            <a:srgbClr val="DFE5EF"/>
                          </a:solidFill>
                          <a:latin typeface="Arial"/>
                          <a:cs typeface="Arial"/>
                        </a:rPr>
                        <a:t>flag</a:t>
                      </a:r>
                      <a:endParaRPr sz="2000">
                        <a:latin typeface="Arial"/>
                        <a:cs typeface="Arial"/>
                      </a:endParaRPr>
                    </a:p>
                  </a:txBody>
                  <a:tcPr marL="0" marR="0" marT="33655" marB="0">
                    <a:lnL w="12700">
                      <a:solidFill>
                        <a:srgbClr val="DFE5EF"/>
                      </a:solidFill>
                      <a:prstDash val="solid"/>
                    </a:lnL>
                    <a:lnR w="12700">
                      <a:solidFill>
                        <a:srgbClr val="DFE5EF"/>
                      </a:solidFill>
                      <a:prstDash val="solid"/>
                    </a:lnR>
                    <a:lnT w="12700">
                      <a:solidFill>
                        <a:srgbClr val="DFE5EF"/>
                      </a:solidFill>
                      <a:prstDash val="solid"/>
                    </a:lnT>
                    <a:lnB w="38100">
                      <a:solidFill>
                        <a:srgbClr val="DFE5EF"/>
                      </a:solidFill>
                      <a:prstDash val="solid"/>
                    </a:lnB>
                    <a:solidFill>
                      <a:srgbClr val="7F3332"/>
                    </a:solidFill>
                  </a:tcPr>
                </a:tc>
                <a:extLst>
                  <a:ext uri="{0D108BD9-81ED-4DB2-BD59-A6C34878D82A}">
                    <a16:rowId xmlns:a16="http://schemas.microsoft.com/office/drawing/2014/main" val="10000"/>
                  </a:ext>
                </a:extLst>
              </a:tr>
              <a:tr h="430901">
                <a:tc>
                  <a:txBody>
                    <a:bodyPr/>
                    <a:lstStyle/>
                    <a:p>
                      <a:pPr marL="91440">
                        <a:lnSpc>
                          <a:spcPct val="100000"/>
                        </a:lnSpc>
                        <a:spcBef>
                          <a:spcPts val="250"/>
                        </a:spcBef>
                      </a:pPr>
                      <a:r>
                        <a:rPr sz="2400" spc="-50" dirty="0">
                          <a:latin typeface="Arial"/>
                          <a:cs typeface="Arial"/>
                        </a:rPr>
                        <a:t>k1</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38100">
                      <a:solidFill>
                        <a:srgbClr val="DFE5EF"/>
                      </a:solidFill>
                      <a:prstDash val="solid"/>
                    </a:lnT>
                    <a:lnB w="12700">
                      <a:solidFill>
                        <a:srgbClr val="DFE5EF"/>
                      </a:solidFill>
                      <a:prstDash val="solid"/>
                    </a:lnB>
                    <a:solidFill>
                      <a:srgbClr val="CED9D8"/>
                    </a:solidFill>
                  </a:tcPr>
                </a:tc>
                <a:tc>
                  <a:txBody>
                    <a:bodyPr/>
                    <a:lstStyle/>
                    <a:p>
                      <a:pPr marL="91440">
                        <a:lnSpc>
                          <a:spcPct val="100000"/>
                        </a:lnSpc>
                        <a:spcBef>
                          <a:spcPts val="250"/>
                        </a:spcBef>
                      </a:pPr>
                      <a:r>
                        <a:rPr sz="2400" spc="-75" dirty="0">
                          <a:latin typeface="Arial"/>
                          <a:cs typeface="Arial"/>
                        </a:rPr>
                        <a:t>v1</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38100">
                      <a:solidFill>
                        <a:srgbClr val="DFE5EF"/>
                      </a:solidFill>
                      <a:prstDash val="solid"/>
                    </a:lnT>
                    <a:lnB w="12700">
                      <a:solidFill>
                        <a:srgbClr val="DFE5EF"/>
                      </a:solidFill>
                      <a:prstDash val="solid"/>
                    </a:lnB>
                    <a:solidFill>
                      <a:srgbClr val="CED9D8"/>
                    </a:solidFill>
                  </a:tcPr>
                </a:tc>
                <a:tc>
                  <a:txBody>
                    <a:bodyPr/>
                    <a:lstStyle/>
                    <a:p>
                      <a:pPr marL="91440">
                        <a:lnSpc>
                          <a:spcPct val="100000"/>
                        </a:lnSpc>
                        <a:spcBef>
                          <a:spcPts val="250"/>
                        </a:spcBef>
                      </a:pPr>
                      <a:r>
                        <a:rPr sz="2400" spc="-135" dirty="0">
                          <a:latin typeface="Arial"/>
                          <a:cs typeface="Arial"/>
                        </a:rPr>
                        <a:t>1234561</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38100">
                      <a:solidFill>
                        <a:srgbClr val="DFE5EF"/>
                      </a:solidFill>
                      <a:prstDash val="solid"/>
                    </a:lnT>
                    <a:lnB w="12700">
                      <a:solidFill>
                        <a:srgbClr val="DFE5EF"/>
                      </a:solidFill>
                      <a:prstDash val="solid"/>
                    </a:lnB>
                    <a:solidFill>
                      <a:srgbClr val="CED9D8"/>
                    </a:solidFill>
                  </a:tcPr>
                </a:tc>
                <a:tc>
                  <a:txBody>
                    <a:bodyPr/>
                    <a:lstStyle/>
                    <a:p>
                      <a:pPr marL="91440">
                        <a:lnSpc>
                          <a:spcPct val="100000"/>
                        </a:lnSpc>
                        <a:spcBef>
                          <a:spcPts val="250"/>
                        </a:spcBef>
                      </a:pPr>
                      <a:r>
                        <a:rPr sz="2400" dirty="0">
                          <a:latin typeface="Arial"/>
                          <a:cs typeface="Arial"/>
                        </a:rPr>
                        <a:t>W</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38100">
                      <a:solidFill>
                        <a:srgbClr val="DFE5EF"/>
                      </a:solidFill>
                      <a:prstDash val="solid"/>
                    </a:lnT>
                    <a:lnB w="12700">
                      <a:solidFill>
                        <a:srgbClr val="DFE5EF"/>
                      </a:solidFill>
                      <a:prstDash val="solid"/>
                    </a:lnB>
                    <a:solidFill>
                      <a:srgbClr val="CED9D8"/>
                    </a:solidFill>
                  </a:tcPr>
                </a:tc>
                <a:extLst>
                  <a:ext uri="{0D108BD9-81ED-4DB2-BD59-A6C34878D82A}">
                    <a16:rowId xmlns:a16="http://schemas.microsoft.com/office/drawing/2014/main" val="10001"/>
                  </a:ext>
                </a:extLst>
              </a:tr>
              <a:tr h="430901">
                <a:tc>
                  <a:txBody>
                    <a:bodyPr/>
                    <a:lstStyle/>
                    <a:p>
                      <a:pPr marL="91440">
                        <a:lnSpc>
                          <a:spcPct val="100000"/>
                        </a:lnSpc>
                        <a:spcBef>
                          <a:spcPts val="250"/>
                        </a:spcBef>
                      </a:pPr>
                      <a:r>
                        <a:rPr sz="2400" spc="-50" dirty="0">
                          <a:latin typeface="Arial"/>
                          <a:cs typeface="Arial"/>
                        </a:rPr>
                        <a:t>k2</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12700">
                      <a:solidFill>
                        <a:srgbClr val="DFE5EF"/>
                      </a:solidFill>
                      <a:prstDash val="solid"/>
                    </a:lnB>
                    <a:solidFill>
                      <a:srgbClr val="E8EDED"/>
                    </a:solidFill>
                  </a:tcPr>
                </a:tc>
                <a:tc>
                  <a:txBody>
                    <a:bodyPr/>
                    <a:lstStyle/>
                    <a:p>
                      <a:pPr marL="91440">
                        <a:lnSpc>
                          <a:spcPct val="100000"/>
                        </a:lnSpc>
                        <a:spcBef>
                          <a:spcPts val="250"/>
                        </a:spcBef>
                      </a:pPr>
                      <a:r>
                        <a:rPr sz="2400" spc="-75" dirty="0">
                          <a:latin typeface="Arial"/>
                          <a:cs typeface="Arial"/>
                        </a:rPr>
                        <a:t>v2</a:t>
                      </a:r>
                      <a:endParaRPr sz="2400" dirty="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12700">
                      <a:solidFill>
                        <a:srgbClr val="DFE5EF"/>
                      </a:solidFill>
                      <a:prstDash val="solid"/>
                    </a:lnB>
                    <a:solidFill>
                      <a:srgbClr val="E8EDED"/>
                    </a:solidFill>
                  </a:tcPr>
                </a:tc>
                <a:tc>
                  <a:txBody>
                    <a:bodyPr/>
                    <a:lstStyle/>
                    <a:p>
                      <a:pPr marL="91440">
                        <a:lnSpc>
                          <a:spcPct val="100000"/>
                        </a:lnSpc>
                        <a:spcBef>
                          <a:spcPts val="250"/>
                        </a:spcBef>
                      </a:pPr>
                      <a:r>
                        <a:rPr sz="2400" spc="-135" dirty="0">
                          <a:latin typeface="Arial"/>
                          <a:cs typeface="Arial"/>
                        </a:rPr>
                        <a:t>1234562</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12700">
                      <a:solidFill>
                        <a:srgbClr val="DFE5EF"/>
                      </a:solidFill>
                      <a:prstDash val="solid"/>
                    </a:lnB>
                    <a:solidFill>
                      <a:srgbClr val="E8EDED"/>
                    </a:solidFill>
                  </a:tcPr>
                </a:tc>
                <a:tc>
                  <a:txBody>
                    <a:bodyPr/>
                    <a:lstStyle/>
                    <a:p>
                      <a:pPr marL="91440">
                        <a:lnSpc>
                          <a:spcPct val="100000"/>
                        </a:lnSpc>
                        <a:spcBef>
                          <a:spcPts val="250"/>
                        </a:spcBef>
                      </a:pPr>
                      <a:r>
                        <a:rPr sz="2400" dirty="0">
                          <a:latin typeface="Arial"/>
                          <a:cs typeface="Arial"/>
                        </a:rPr>
                        <a:t>W</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12700">
                      <a:solidFill>
                        <a:srgbClr val="DFE5EF"/>
                      </a:solidFill>
                      <a:prstDash val="solid"/>
                    </a:lnB>
                    <a:solidFill>
                      <a:srgbClr val="E8EDED"/>
                    </a:solidFill>
                  </a:tcPr>
                </a:tc>
                <a:extLst>
                  <a:ext uri="{0D108BD9-81ED-4DB2-BD59-A6C34878D82A}">
                    <a16:rowId xmlns:a16="http://schemas.microsoft.com/office/drawing/2014/main" val="10002"/>
                  </a:ext>
                </a:extLst>
              </a:tr>
              <a:tr h="430889">
                <a:tc>
                  <a:txBody>
                    <a:bodyPr/>
                    <a:lstStyle/>
                    <a:p>
                      <a:pPr marL="91440">
                        <a:lnSpc>
                          <a:spcPct val="100000"/>
                        </a:lnSpc>
                        <a:spcBef>
                          <a:spcPts val="250"/>
                        </a:spcBef>
                      </a:pPr>
                      <a:r>
                        <a:rPr sz="2400" spc="-50" dirty="0">
                          <a:latin typeface="Arial"/>
                          <a:cs typeface="Arial"/>
                        </a:rPr>
                        <a:t>k3</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solidFill>
                      <a:srgbClr val="CED9D8"/>
                    </a:solidFill>
                  </a:tcPr>
                </a:tc>
                <a:tc>
                  <a:txBody>
                    <a:bodyPr/>
                    <a:lstStyle/>
                    <a:p>
                      <a:pPr marL="91440">
                        <a:lnSpc>
                          <a:spcPct val="100000"/>
                        </a:lnSpc>
                        <a:spcBef>
                          <a:spcPts val="250"/>
                        </a:spcBef>
                      </a:pPr>
                      <a:r>
                        <a:rPr sz="2400" spc="-75" dirty="0">
                          <a:latin typeface="Arial"/>
                          <a:cs typeface="Arial"/>
                        </a:rPr>
                        <a:t>v3</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solidFill>
                      <a:srgbClr val="CED9D8"/>
                    </a:solidFill>
                  </a:tcPr>
                </a:tc>
                <a:tc>
                  <a:txBody>
                    <a:bodyPr/>
                    <a:lstStyle/>
                    <a:p>
                      <a:pPr marL="91440">
                        <a:lnSpc>
                          <a:spcPct val="100000"/>
                        </a:lnSpc>
                        <a:spcBef>
                          <a:spcPts val="250"/>
                        </a:spcBef>
                      </a:pPr>
                      <a:r>
                        <a:rPr sz="2400" spc="-135" dirty="0">
                          <a:latin typeface="Arial"/>
                          <a:cs typeface="Arial"/>
                        </a:rPr>
                        <a:t>1234563</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solidFill>
                      <a:srgbClr val="CED9D8"/>
                    </a:solidFill>
                  </a:tcPr>
                </a:tc>
                <a:tc>
                  <a:txBody>
                    <a:bodyPr/>
                    <a:lstStyle/>
                    <a:p>
                      <a:pPr marL="91440">
                        <a:lnSpc>
                          <a:spcPct val="100000"/>
                        </a:lnSpc>
                        <a:spcBef>
                          <a:spcPts val="250"/>
                        </a:spcBef>
                      </a:pPr>
                      <a:r>
                        <a:rPr sz="2400" dirty="0">
                          <a:latin typeface="Arial"/>
                          <a:cs typeface="Arial"/>
                        </a:rPr>
                        <a:t>W</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solidFill>
                      <a:srgbClr val="CED9D8"/>
                    </a:solidFill>
                  </a:tcPr>
                </a:tc>
                <a:extLst>
                  <a:ext uri="{0D108BD9-81ED-4DB2-BD59-A6C34878D82A}">
                    <a16:rowId xmlns:a16="http://schemas.microsoft.com/office/drawing/2014/main" val="10003"/>
                  </a:ext>
                </a:extLst>
              </a:tr>
              <a:tr h="430912">
                <a:tc>
                  <a:txBody>
                    <a:bodyPr/>
                    <a:lstStyle/>
                    <a:p>
                      <a:pPr marL="91440">
                        <a:lnSpc>
                          <a:spcPct val="100000"/>
                        </a:lnSpc>
                        <a:spcBef>
                          <a:spcPts val="250"/>
                        </a:spcBef>
                      </a:pPr>
                      <a:r>
                        <a:rPr sz="2400" spc="-50" dirty="0">
                          <a:latin typeface="Arial"/>
                          <a:cs typeface="Arial"/>
                        </a:rPr>
                        <a:t>k4</a:t>
                      </a:r>
                      <a:endParaRPr sz="2400">
                        <a:latin typeface="Arial"/>
                        <a:cs typeface="Arial"/>
                      </a:endParaRPr>
                    </a:p>
                  </a:txBody>
                  <a:tcPr marL="0" marR="0" marT="31750" marB="0">
                    <a:lnL w="12700">
                      <a:solidFill>
                        <a:srgbClr val="DFE5EF"/>
                      </a:solidFill>
                      <a:prstDash val="solid"/>
                    </a:lnL>
                    <a:lnR w="12700">
                      <a:solidFill>
                        <a:srgbClr val="DFE5EF"/>
                      </a:solidFill>
                      <a:prstDash val="solid"/>
                    </a:lnR>
                    <a:lnB w="12700">
                      <a:solidFill>
                        <a:srgbClr val="DFE5EF"/>
                      </a:solidFill>
                      <a:prstDash val="solid"/>
                    </a:lnB>
                    <a:solidFill>
                      <a:srgbClr val="E8EDED"/>
                    </a:solidFill>
                  </a:tcPr>
                </a:tc>
                <a:tc>
                  <a:txBody>
                    <a:bodyPr/>
                    <a:lstStyle/>
                    <a:p>
                      <a:pPr marL="91440">
                        <a:lnSpc>
                          <a:spcPct val="100000"/>
                        </a:lnSpc>
                        <a:spcBef>
                          <a:spcPts val="250"/>
                        </a:spcBef>
                      </a:pPr>
                      <a:r>
                        <a:rPr sz="2400" spc="-75" dirty="0">
                          <a:latin typeface="Arial"/>
                          <a:cs typeface="Arial"/>
                        </a:rPr>
                        <a:t>v4</a:t>
                      </a:r>
                      <a:endParaRPr sz="2400">
                        <a:latin typeface="Arial"/>
                        <a:cs typeface="Arial"/>
                      </a:endParaRPr>
                    </a:p>
                  </a:txBody>
                  <a:tcPr marL="0" marR="0" marT="31750" marB="0">
                    <a:lnL w="12700">
                      <a:solidFill>
                        <a:srgbClr val="DFE5EF"/>
                      </a:solidFill>
                      <a:prstDash val="solid"/>
                    </a:lnL>
                    <a:lnR w="12700">
                      <a:solidFill>
                        <a:srgbClr val="DFE5EF"/>
                      </a:solidFill>
                      <a:prstDash val="solid"/>
                    </a:lnR>
                    <a:lnB w="12700">
                      <a:solidFill>
                        <a:srgbClr val="DFE5EF"/>
                      </a:solidFill>
                      <a:prstDash val="solid"/>
                    </a:lnB>
                    <a:solidFill>
                      <a:srgbClr val="E8EDED"/>
                    </a:solidFill>
                  </a:tcPr>
                </a:tc>
                <a:tc>
                  <a:txBody>
                    <a:bodyPr/>
                    <a:lstStyle/>
                    <a:p>
                      <a:pPr marL="91440">
                        <a:lnSpc>
                          <a:spcPct val="100000"/>
                        </a:lnSpc>
                        <a:spcBef>
                          <a:spcPts val="250"/>
                        </a:spcBef>
                      </a:pPr>
                      <a:r>
                        <a:rPr sz="2400" spc="-135" dirty="0">
                          <a:latin typeface="Arial"/>
                          <a:cs typeface="Arial"/>
                        </a:rPr>
                        <a:t>1234564</a:t>
                      </a:r>
                      <a:endParaRPr sz="2400">
                        <a:latin typeface="Arial"/>
                        <a:cs typeface="Arial"/>
                      </a:endParaRPr>
                    </a:p>
                  </a:txBody>
                  <a:tcPr marL="0" marR="0" marT="31750" marB="0">
                    <a:lnL w="12700">
                      <a:solidFill>
                        <a:srgbClr val="DFE5EF"/>
                      </a:solidFill>
                      <a:prstDash val="solid"/>
                    </a:lnL>
                    <a:lnR w="12700">
                      <a:solidFill>
                        <a:srgbClr val="DFE5EF"/>
                      </a:solidFill>
                      <a:prstDash val="solid"/>
                    </a:lnR>
                    <a:lnB w="12700">
                      <a:solidFill>
                        <a:srgbClr val="DFE5EF"/>
                      </a:solidFill>
                      <a:prstDash val="solid"/>
                    </a:lnB>
                    <a:solidFill>
                      <a:srgbClr val="E8EDED"/>
                    </a:solidFill>
                  </a:tcPr>
                </a:tc>
                <a:tc>
                  <a:txBody>
                    <a:bodyPr/>
                    <a:lstStyle/>
                    <a:p>
                      <a:pPr marL="91440">
                        <a:lnSpc>
                          <a:spcPct val="100000"/>
                        </a:lnSpc>
                        <a:spcBef>
                          <a:spcPts val="250"/>
                        </a:spcBef>
                      </a:pPr>
                      <a:r>
                        <a:rPr sz="2400" dirty="0">
                          <a:latin typeface="Arial"/>
                          <a:cs typeface="Arial"/>
                        </a:rPr>
                        <a:t>W</a:t>
                      </a:r>
                    </a:p>
                  </a:txBody>
                  <a:tcPr marL="0" marR="0" marT="31750" marB="0">
                    <a:lnL w="12700">
                      <a:solidFill>
                        <a:srgbClr val="DFE5EF"/>
                      </a:solidFill>
                      <a:prstDash val="solid"/>
                    </a:lnL>
                    <a:lnR w="12700">
                      <a:solidFill>
                        <a:srgbClr val="DFE5EF"/>
                      </a:solidFill>
                      <a:prstDash val="solid"/>
                    </a:lnR>
                    <a:lnB w="12700">
                      <a:solidFill>
                        <a:srgbClr val="DFE5EF"/>
                      </a:solidFill>
                      <a:prstDash val="solid"/>
                    </a:lnB>
                    <a:solidFill>
                      <a:srgbClr val="E8EDED"/>
                    </a:solidFill>
                  </a:tcPr>
                </a:tc>
                <a:extLst>
                  <a:ext uri="{0D108BD9-81ED-4DB2-BD59-A6C34878D82A}">
                    <a16:rowId xmlns:a16="http://schemas.microsoft.com/office/drawing/2014/main" val="10004"/>
                  </a:ext>
                </a:extLst>
              </a:tr>
            </a:tbl>
          </a:graphicData>
        </a:graphic>
      </p:graphicFrame>
      <p:sp>
        <p:nvSpPr>
          <p:cNvPr id="69" name="object 24">
            <a:extLst>
              <a:ext uri="{FF2B5EF4-FFF2-40B4-BE49-F238E27FC236}">
                <a16:creationId xmlns:a16="http://schemas.microsoft.com/office/drawing/2014/main" id="{24372A4A-84A7-8482-A9B6-F29FFFE6B7FC}"/>
              </a:ext>
            </a:extLst>
          </p:cNvPr>
          <p:cNvSpPr/>
          <p:nvPr/>
        </p:nvSpPr>
        <p:spPr>
          <a:xfrm>
            <a:off x="9615834" y="3566733"/>
            <a:ext cx="457200" cy="571500"/>
          </a:xfrm>
          <a:custGeom>
            <a:avLst/>
            <a:gdLst/>
            <a:ahLst/>
            <a:cxnLst/>
            <a:rect l="l" t="t" r="r" b="b"/>
            <a:pathLst>
              <a:path w="457200" h="571500">
                <a:moveTo>
                  <a:pt x="342900" y="0"/>
                </a:moveTo>
                <a:lnTo>
                  <a:pt x="114300" y="0"/>
                </a:lnTo>
                <a:lnTo>
                  <a:pt x="114300" y="342900"/>
                </a:lnTo>
                <a:lnTo>
                  <a:pt x="0" y="342900"/>
                </a:lnTo>
                <a:lnTo>
                  <a:pt x="228600" y="571500"/>
                </a:lnTo>
                <a:lnTo>
                  <a:pt x="457200" y="342900"/>
                </a:lnTo>
                <a:lnTo>
                  <a:pt x="342900" y="342900"/>
                </a:lnTo>
                <a:lnTo>
                  <a:pt x="342900" y="0"/>
                </a:lnTo>
                <a:close/>
              </a:path>
            </a:pathLst>
          </a:custGeom>
          <a:solidFill>
            <a:srgbClr val="D7ABBE"/>
          </a:solidFill>
        </p:spPr>
        <p:txBody>
          <a:bodyPr wrap="square" lIns="0" tIns="0" rIns="0" bIns="0" rtlCol="0"/>
          <a:lstStyle/>
          <a:p>
            <a:endParaRPr/>
          </a:p>
        </p:txBody>
      </p:sp>
      <p:graphicFrame>
        <p:nvGraphicFramePr>
          <p:cNvPr id="70" name="object 26">
            <a:extLst>
              <a:ext uri="{FF2B5EF4-FFF2-40B4-BE49-F238E27FC236}">
                <a16:creationId xmlns:a16="http://schemas.microsoft.com/office/drawing/2014/main" id="{35F59E2F-3DF5-661F-1F13-EA3F30ECE675}"/>
              </a:ext>
            </a:extLst>
          </p:cNvPr>
          <p:cNvGraphicFramePr>
            <a:graphicFrameLocks noGrp="1"/>
          </p:cNvGraphicFramePr>
          <p:nvPr>
            <p:extLst>
              <p:ext uri="{D42A27DB-BD31-4B8C-83A1-F6EECF244321}">
                <p14:modId xmlns:p14="http://schemas.microsoft.com/office/powerpoint/2010/main" val="505181720"/>
              </p:ext>
            </p:extLst>
          </p:nvPr>
        </p:nvGraphicFramePr>
        <p:xfrm>
          <a:off x="8084591" y="4196801"/>
          <a:ext cx="3627928" cy="2154498"/>
        </p:xfrm>
        <a:graphic>
          <a:graphicData uri="http://schemas.openxmlformats.org/drawingml/2006/table">
            <a:tbl>
              <a:tblPr firstRow="1" bandRow="1">
                <a:tableStyleId>{2D5ABB26-0587-4C30-8999-92F81FD0307C}</a:tableStyleId>
              </a:tblPr>
              <a:tblGrid>
                <a:gridCol w="627911">
                  <a:extLst>
                    <a:ext uri="{9D8B030D-6E8A-4147-A177-3AD203B41FA5}">
                      <a16:colId xmlns:a16="http://schemas.microsoft.com/office/drawing/2014/main" val="20000"/>
                    </a:ext>
                  </a:extLst>
                </a:gridCol>
                <a:gridCol w="906982">
                  <a:extLst>
                    <a:ext uri="{9D8B030D-6E8A-4147-A177-3AD203B41FA5}">
                      <a16:colId xmlns:a16="http://schemas.microsoft.com/office/drawing/2014/main" val="20001"/>
                    </a:ext>
                  </a:extLst>
                </a:gridCol>
                <a:gridCol w="1255821">
                  <a:extLst>
                    <a:ext uri="{9D8B030D-6E8A-4147-A177-3AD203B41FA5}">
                      <a16:colId xmlns:a16="http://schemas.microsoft.com/office/drawing/2014/main" val="20002"/>
                    </a:ext>
                  </a:extLst>
                </a:gridCol>
                <a:gridCol w="837214">
                  <a:extLst>
                    <a:ext uri="{9D8B030D-6E8A-4147-A177-3AD203B41FA5}">
                      <a16:colId xmlns:a16="http://schemas.microsoft.com/office/drawing/2014/main" val="20003"/>
                    </a:ext>
                  </a:extLst>
                </a:gridCol>
              </a:tblGrid>
              <a:tr h="430889">
                <a:tc>
                  <a:txBody>
                    <a:bodyPr/>
                    <a:lstStyle/>
                    <a:p>
                      <a:pPr marL="91440">
                        <a:lnSpc>
                          <a:spcPct val="100000"/>
                        </a:lnSpc>
                        <a:spcBef>
                          <a:spcPts val="250"/>
                        </a:spcBef>
                      </a:pPr>
                      <a:r>
                        <a:rPr sz="2400" b="1" spc="-50" dirty="0">
                          <a:solidFill>
                            <a:srgbClr val="DFE5EF"/>
                          </a:solidFill>
                          <a:latin typeface="Arial"/>
                          <a:cs typeface="Arial"/>
                        </a:rPr>
                        <a:t>key</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38100">
                      <a:solidFill>
                        <a:srgbClr val="DFE5EF"/>
                      </a:solidFill>
                      <a:prstDash val="solid"/>
                    </a:lnB>
                    <a:solidFill>
                      <a:srgbClr val="398382"/>
                    </a:solidFill>
                  </a:tcPr>
                </a:tc>
                <a:tc>
                  <a:txBody>
                    <a:bodyPr/>
                    <a:lstStyle/>
                    <a:p>
                      <a:pPr marL="91440">
                        <a:lnSpc>
                          <a:spcPct val="100000"/>
                        </a:lnSpc>
                        <a:spcBef>
                          <a:spcPts val="250"/>
                        </a:spcBef>
                      </a:pPr>
                      <a:r>
                        <a:rPr sz="2400" b="1" spc="-15" dirty="0">
                          <a:solidFill>
                            <a:srgbClr val="DFE5EF"/>
                          </a:solidFill>
                          <a:latin typeface="Arial"/>
                          <a:cs typeface="Arial"/>
                        </a:rPr>
                        <a:t>value</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38100">
                      <a:solidFill>
                        <a:srgbClr val="DFE5EF"/>
                      </a:solidFill>
                      <a:prstDash val="solid"/>
                    </a:lnB>
                    <a:solidFill>
                      <a:srgbClr val="398382"/>
                    </a:solidFill>
                  </a:tcPr>
                </a:tc>
                <a:tc>
                  <a:txBody>
                    <a:bodyPr/>
                    <a:lstStyle/>
                    <a:p>
                      <a:pPr marL="91440">
                        <a:lnSpc>
                          <a:spcPct val="100000"/>
                        </a:lnSpc>
                        <a:spcBef>
                          <a:spcPts val="250"/>
                        </a:spcBef>
                      </a:pPr>
                      <a:r>
                        <a:rPr sz="2400" b="1" spc="-95" dirty="0">
                          <a:solidFill>
                            <a:srgbClr val="DFE5EF"/>
                          </a:solidFill>
                          <a:latin typeface="Arial"/>
                          <a:cs typeface="Arial"/>
                        </a:rPr>
                        <a:t>seq</a:t>
                      </a:r>
                      <a:r>
                        <a:rPr sz="2400" b="1" spc="-75" dirty="0">
                          <a:solidFill>
                            <a:srgbClr val="DFE5EF"/>
                          </a:solidFill>
                          <a:latin typeface="Arial"/>
                          <a:cs typeface="Arial"/>
                        </a:rPr>
                        <a:t> </a:t>
                      </a:r>
                      <a:r>
                        <a:rPr sz="2400" b="1" spc="25" dirty="0">
                          <a:solidFill>
                            <a:srgbClr val="DFE5EF"/>
                          </a:solidFill>
                          <a:latin typeface="Arial"/>
                          <a:cs typeface="Arial"/>
                        </a:rPr>
                        <a:t>id</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38100">
                      <a:solidFill>
                        <a:srgbClr val="DFE5EF"/>
                      </a:solidFill>
                      <a:prstDash val="solid"/>
                    </a:lnB>
                    <a:solidFill>
                      <a:srgbClr val="7F3332"/>
                    </a:solidFill>
                  </a:tcPr>
                </a:tc>
                <a:tc>
                  <a:txBody>
                    <a:bodyPr/>
                    <a:lstStyle/>
                    <a:p>
                      <a:pPr marL="91440">
                        <a:lnSpc>
                          <a:spcPct val="100000"/>
                        </a:lnSpc>
                        <a:spcBef>
                          <a:spcPts val="265"/>
                        </a:spcBef>
                      </a:pPr>
                      <a:r>
                        <a:rPr sz="2000" b="1" spc="5" dirty="0">
                          <a:solidFill>
                            <a:srgbClr val="DFE5EF"/>
                          </a:solidFill>
                          <a:latin typeface="Arial"/>
                          <a:cs typeface="Arial"/>
                        </a:rPr>
                        <a:t>flag</a:t>
                      </a:r>
                      <a:endParaRPr sz="2000">
                        <a:latin typeface="Arial"/>
                        <a:cs typeface="Arial"/>
                      </a:endParaRPr>
                    </a:p>
                  </a:txBody>
                  <a:tcPr marL="0" marR="0" marT="33655" marB="0">
                    <a:lnL w="12700">
                      <a:solidFill>
                        <a:srgbClr val="DFE5EF"/>
                      </a:solidFill>
                      <a:prstDash val="solid"/>
                    </a:lnL>
                    <a:lnR w="12700">
                      <a:solidFill>
                        <a:srgbClr val="DFE5EF"/>
                      </a:solidFill>
                      <a:prstDash val="solid"/>
                    </a:lnR>
                    <a:lnT w="12700">
                      <a:solidFill>
                        <a:srgbClr val="DFE5EF"/>
                      </a:solidFill>
                      <a:prstDash val="solid"/>
                    </a:lnT>
                    <a:lnB w="38100">
                      <a:solidFill>
                        <a:srgbClr val="DFE5EF"/>
                      </a:solidFill>
                      <a:prstDash val="solid"/>
                    </a:lnB>
                    <a:solidFill>
                      <a:srgbClr val="7F3332"/>
                    </a:solidFill>
                  </a:tcPr>
                </a:tc>
                <a:extLst>
                  <a:ext uri="{0D108BD9-81ED-4DB2-BD59-A6C34878D82A}">
                    <a16:rowId xmlns:a16="http://schemas.microsoft.com/office/drawing/2014/main" val="10000"/>
                  </a:ext>
                </a:extLst>
              </a:tr>
              <a:tr h="430901">
                <a:tc>
                  <a:txBody>
                    <a:bodyPr/>
                    <a:lstStyle/>
                    <a:p>
                      <a:pPr marL="91440">
                        <a:lnSpc>
                          <a:spcPct val="100000"/>
                        </a:lnSpc>
                        <a:spcBef>
                          <a:spcPts val="250"/>
                        </a:spcBef>
                      </a:pPr>
                      <a:r>
                        <a:rPr sz="2400" spc="-50" dirty="0">
                          <a:latin typeface="Arial"/>
                          <a:cs typeface="Arial"/>
                        </a:rPr>
                        <a:t>k1</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38100">
                      <a:solidFill>
                        <a:srgbClr val="DFE5EF"/>
                      </a:solidFill>
                      <a:prstDash val="solid"/>
                    </a:lnT>
                    <a:lnB w="12700">
                      <a:solidFill>
                        <a:srgbClr val="DFE5EF"/>
                      </a:solidFill>
                      <a:prstDash val="solid"/>
                    </a:lnB>
                    <a:solidFill>
                      <a:srgbClr val="CED9D8"/>
                    </a:solidFill>
                  </a:tcPr>
                </a:tc>
                <a:tc>
                  <a:txBody>
                    <a:bodyPr/>
                    <a:lstStyle/>
                    <a:p>
                      <a:pPr marL="91440">
                        <a:lnSpc>
                          <a:spcPct val="100000"/>
                        </a:lnSpc>
                        <a:spcBef>
                          <a:spcPts val="250"/>
                        </a:spcBef>
                      </a:pPr>
                      <a:r>
                        <a:rPr sz="2400" spc="-75" dirty="0">
                          <a:latin typeface="Arial"/>
                          <a:cs typeface="Arial"/>
                        </a:rPr>
                        <a:t>v1</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38100">
                      <a:solidFill>
                        <a:srgbClr val="DFE5EF"/>
                      </a:solidFill>
                      <a:prstDash val="solid"/>
                    </a:lnT>
                    <a:lnB w="12700">
                      <a:solidFill>
                        <a:srgbClr val="DFE5EF"/>
                      </a:solidFill>
                      <a:prstDash val="solid"/>
                    </a:lnB>
                    <a:solidFill>
                      <a:srgbClr val="CED9D8"/>
                    </a:solidFill>
                  </a:tcPr>
                </a:tc>
                <a:tc>
                  <a:txBody>
                    <a:bodyPr/>
                    <a:lstStyle/>
                    <a:p>
                      <a:pPr marL="91440">
                        <a:lnSpc>
                          <a:spcPct val="100000"/>
                        </a:lnSpc>
                        <a:spcBef>
                          <a:spcPts val="250"/>
                        </a:spcBef>
                      </a:pPr>
                      <a:r>
                        <a:rPr sz="2400" dirty="0">
                          <a:latin typeface="Arial"/>
                          <a:cs typeface="Arial"/>
                        </a:rPr>
                        <a:t>0</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38100">
                      <a:solidFill>
                        <a:srgbClr val="DFE5EF"/>
                      </a:solidFill>
                      <a:prstDash val="solid"/>
                    </a:lnT>
                    <a:lnB w="12700">
                      <a:solidFill>
                        <a:srgbClr val="DFE5EF"/>
                      </a:solidFill>
                      <a:prstDash val="solid"/>
                    </a:lnB>
                    <a:solidFill>
                      <a:srgbClr val="CED9D8"/>
                    </a:solidFill>
                  </a:tcPr>
                </a:tc>
                <a:tc>
                  <a:txBody>
                    <a:bodyPr/>
                    <a:lstStyle/>
                    <a:p>
                      <a:pPr marL="91440">
                        <a:lnSpc>
                          <a:spcPct val="100000"/>
                        </a:lnSpc>
                        <a:spcBef>
                          <a:spcPts val="250"/>
                        </a:spcBef>
                      </a:pPr>
                      <a:r>
                        <a:rPr sz="2400" dirty="0">
                          <a:latin typeface="Arial"/>
                          <a:cs typeface="Arial"/>
                        </a:rPr>
                        <a:t>W</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38100">
                      <a:solidFill>
                        <a:srgbClr val="DFE5EF"/>
                      </a:solidFill>
                      <a:prstDash val="solid"/>
                    </a:lnT>
                    <a:lnB w="12700">
                      <a:solidFill>
                        <a:srgbClr val="DFE5EF"/>
                      </a:solidFill>
                      <a:prstDash val="solid"/>
                    </a:lnB>
                    <a:solidFill>
                      <a:srgbClr val="CED9D8"/>
                    </a:solidFill>
                  </a:tcPr>
                </a:tc>
                <a:extLst>
                  <a:ext uri="{0D108BD9-81ED-4DB2-BD59-A6C34878D82A}">
                    <a16:rowId xmlns:a16="http://schemas.microsoft.com/office/drawing/2014/main" val="10001"/>
                  </a:ext>
                </a:extLst>
              </a:tr>
              <a:tr h="430901">
                <a:tc>
                  <a:txBody>
                    <a:bodyPr/>
                    <a:lstStyle/>
                    <a:p>
                      <a:pPr marL="91440">
                        <a:lnSpc>
                          <a:spcPct val="100000"/>
                        </a:lnSpc>
                        <a:spcBef>
                          <a:spcPts val="250"/>
                        </a:spcBef>
                      </a:pPr>
                      <a:r>
                        <a:rPr sz="2400" spc="-50" dirty="0">
                          <a:latin typeface="Arial"/>
                          <a:cs typeface="Arial"/>
                        </a:rPr>
                        <a:t>k2</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12700">
                      <a:solidFill>
                        <a:srgbClr val="DFE5EF"/>
                      </a:solidFill>
                      <a:prstDash val="solid"/>
                    </a:lnB>
                    <a:solidFill>
                      <a:srgbClr val="E8EDED"/>
                    </a:solidFill>
                  </a:tcPr>
                </a:tc>
                <a:tc>
                  <a:txBody>
                    <a:bodyPr/>
                    <a:lstStyle/>
                    <a:p>
                      <a:pPr marL="91440">
                        <a:lnSpc>
                          <a:spcPct val="100000"/>
                        </a:lnSpc>
                        <a:spcBef>
                          <a:spcPts val="250"/>
                        </a:spcBef>
                      </a:pPr>
                      <a:r>
                        <a:rPr sz="2400" spc="-75" dirty="0">
                          <a:latin typeface="Arial"/>
                          <a:cs typeface="Arial"/>
                        </a:rPr>
                        <a:t>v2</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12700">
                      <a:solidFill>
                        <a:srgbClr val="DFE5EF"/>
                      </a:solidFill>
                      <a:prstDash val="solid"/>
                    </a:lnB>
                    <a:solidFill>
                      <a:srgbClr val="E8EDED"/>
                    </a:solidFill>
                  </a:tcPr>
                </a:tc>
                <a:tc>
                  <a:txBody>
                    <a:bodyPr/>
                    <a:lstStyle/>
                    <a:p>
                      <a:pPr marL="91440">
                        <a:lnSpc>
                          <a:spcPct val="100000"/>
                        </a:lnSpc>
                        <a:spcBef>
                          <a:spcPts val="250"/>
                        </a:spcBef>
                      </a:pPr>
                      <a:r>
                        <a:rPr sz="2400" dirty="0">
                          <a:latin typeface="Arial"/>
                          <a:cs typeface="Arial"/>
                        </a:rPr>
                        <a:t>0</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12700">
                      <a:solidFill>
                        <a:srgbClr val="DFE5EF"/>
                      </a:solidFill>
                      <a:prstDash val="solid"/>
                    </a:lnB>
                    <a:solidFill>
                      <a:srgbClr val="E8EDED"/>
                    </a:solidFill>
                  </a:tcPr>
                </a:tc>
                <a:tc>
                  <a:txBody>
                    <a:bodyPr/>
                    <a:lstStyle/>
                    <a:p>
                      <a:pPr marL="91440">
                        <a:lnSpc>
                          <a:spcPct val="100000"/>
                        </a:lnSpc>
                        <a:spcBef>
                          <a:spcPts val="250"/>
                        </a:spcBef>
                      </a:pPr>
                      <a:r>
                        <a:rPr sz="2400" dirty="0">
                          <a:latin typeface="Arial"/>
                          <a:cs typeface="Arial"/>
                        </a:rPr>
                        <a:t>W</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lnB w="12700">
                      <a:solidFill>
                        <a:srgbClr val="DFE5EF"/>
                      </a:solidFill>
                      <a:prstDash val="solid"/>
                    </a:lnB>
                    <a:solidFill>
                      <a:srgbClr val="E8EDED"/>
                    </a:solidFill>
                  </a:tcPr>
                </a:tc>
                <a:extLst>
                  <a:ext uri="{0D108BD9-81ED-4DB2-BD59-A6C34878D82A}">
                    <a16:rowId xmlns:a16="http://schemas.microsoft.com/office/drawing/2014/main" val="10002"/>
                  </a:ext>
                </a:extLst>
              </a:tr>
              <a:tr h="430912">
                <a:tc>
                  <a:txBody>
                    <a:bodyPr/>
                    <a:lstStyle/>
                    <a:p>
                      <a:pPr marL="91440">
                        <a:lnSpc>
                          <a:spcPct val="100000"/>
                        </a:lnSpc>
                        <a:spcBef>
                          <a:spcPts val="250"/>
                        </a:spcBef>
                      </a:pPr>
                      <a:r>
                        <a:rPr sz="2400" spc="-50" dirty="0">
                          <a:latin typeface="Arial"/>
                          <a:cs typeface="Arial"/>
                        </a:rPr>
                        <a:t>k3</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solidFill>
                      <a:srgbClr val="CED9D8"/>
                    </a:solidFill>
                  </a:tcPr>
                </a:tc>
                <a:tc>
                  <a:txBody>
                    <a:bodyPr/>
                    <a:lstStyle/>
                    <a:p>
                      <a:pPr marL="91440">
                        <a:lnSpc>
                          <a:spcPct val="100000"/>
                        </a:lnSpc>
                        <a:spcBef>
                          <a:spcPts val="250"/>
                        </a:spcBef>
                      </a:pPr>
                      <a:r>
                        <a:rPr sz="2400" spc="-75" dirty="0">
                          <a:latin typeface="Arial"/>
                          <a:cs typeface="Arial"/>
                        </a:rPr>
                        <a:t>v3</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solidFill>
                      <a:srgbClr val="CED9D8"/>
                    </a:solidFill>
                  </a:tcPr>
                </a:tc>
                <a:tc>
                  <a:txBody>
                    <a:bodyPr/>
                    <a:lstStyle/>
                    <a:p>
                      <a:pPr marL="91440">
                        <a:lnSpc>
                          <a:spcPct val="100000"/>
                        </a:lnSpc>
                        <a:spcBef>
                          <a:spcPts val="250"/>
                        </a:spcBef>
                      </a:pPr>
                      <a:r>
                        <a:rPr sz="2400" dirty="0">
                          <a:latin typeface="Arial"/>
                          <a:cs typeface="Arial"/>
                        </a:rPr>
                        <a:t>0</a:t>
                      </a:r>
                    </a:p>
                  </a:txBody>
                  <a:tcPr marL="0" marR="0" marT="31750" marB="0">
                    <a:lnL w="12700">
                      <a:solidFill>
                        <a:srgbClr val="DFE5EF"/>
                      </a:solidFill>
                      <a:prstDash val="solid"/>
                    </a:lnL>
                    <a:lnR w="12700">
                      <a:solidFill>
                        <a:srgbClr val="DFE5EF"/>
                      </a:solidFill>
                      <a:prstDash val="solid"/>
                    </a:lnR>
                    <a:lnT w="12700">
                      <a:solidFill>
                        <a:srgbClr val="DFE5EF"/>
                      </a:solidFill>
                      <a:prstDash val="solid"/>
                    </a:lnT>
                    <a:solidFill>
                      <a:srgbClr val="CED9D8"/>
                    </a:solidFill>
                  </a:tcPr>
                </a:tc>
                <a:tc>
                  <a:txBody>
                    <a:bodyPr/>
                    <a:lstStyle/>
                    <a:p>
                      <a:pPr marL="91440">
                        <a:lnSpc>
                          <a:spcPct val="100000"/>
                        </a:lnSpc>
                        <a:spcBef>
                          <a:spcPts val="250"/>
                        </a:spcBef>
                      </a:pPr>
                      <a:r>
                        <a:rPr sz="2400" dirty="0">
                          <a:latin typeface="Arial"/>
                          <a:cs typeface="Arial"/>
                        </a:rPr>
                        <a:t>W</a:t>
                      </a:r>
                      <a:endParaRPr sz="2400">
                        <a:latin typeface="Arial"/>
                        <a:cs typeface="Arial"/>
                      </a:endParaRPr>
                    </a:p>
                  </a:txBody>
                  <a:tcPr marL="0" marR="0" marT="31750" marB="0">
                    <a:lnL w="12700">
                      <a:solidFill>
                        <a:srgbClr val="DFE5EF"/>
                      </a:solidFill>
                      <a:prstDash val="solid"/>
                    </a:lnL>
                    <a:lnR w="12700">
                      <a:solidFill>
                        <a:srgbClr val="DFE5EF"/>
                      </a:solidFill>
                      <a:prstDash val="solid"/>
                    </a:lnR>
                    <a:lnT w="12700">
                      <a:solidFill>
                        <a:srgbClr val="DFE5EF"/>
                      </a:solidFill>
                      <a:prstDash val="solid"/>
                    </a:lnT>
                    <a:solidFill>
                      <a:srgbClr val="CED9D8"/>
                    </a:solidFill>
                  </a:tcPr>
                </a:tc>
                <a:extLst>
                  <a:ext uri="{0D108BD9-81ED-4DB2-BD59-A6C34878D82A}">
                    <a16:rowId xmlns:a16="http://schemas.microsoft.com/office/drawing/2014/main" val="10003"/>
                  </a:ext>
                </a:extLst>
              </a:tr>
              <a:tr h="430895">
                <a:tc>
                  <a:txBody>
                    <a:bodyPr/>
                    <a:lstStyle/>
                    <a:p>
                      <a:pPr marL="91440">
                        <a:lnSpc>
                          <a:spcPct val="100000"/>
                        </a:lnSpc>
                        <a:spcBef>
                          <a:spcPts val="250"/>
                        </a:spcBef>
                      </a:pPr>
                      <a:r>
                        <a:rPr sz="2400" spc="-50" dirty="0">
                          <a:latin typeface="Arial"/>
                          <a:cs typeface="Arial"/>
                        </a:rPr>
                        <a:t>k4</a:t>
                      </a:r>
                      <a:endParaRPr sz="2400">
                        <a:latin typeface="Arial"/>
                        <a:cs typeface="Arial"/>
                      </a:endParaRPr>
                    </a:p>
                  </a:txBody>
                  <a:tcPr marL="0" marR="0" marT="31750" marB="0">
                    <a:lnL w="12700">
                      <a:solidFill>
                        <a:srgbClr val="DFE5EF"/>
                      </a:solidFill>
                      <a:prstDash val="solid"/>
                    </a:lnL>
                    <a:lnR w="12700">
                      <a:solidFill>
                        <a:srgbClr val="DFE5EF"/>
                      </a:solidFill>
                      <a:prstDash val="solid"/>
                    </a:lnR>
                    <a:lnB w="12700">
                      <a:solidFill>
                        <a:srgbClr val="DFE5EF"/>
                      </a:solidFill>
                      <a:prstDash val="solid"/>
                    </a:lnB>
                    <a:solidFill>
                      <a:srgbClr val="E8EDED"/>
                    </a:solidFill>
                  </a:tcPr>
                </a:tc>
                <a:tc>
                  <a:txBody>
                    <a:bodyPr/>
                    <a:lstStyle/>
                    <a:p>
                      <a:pPr marL="91440">
                        <a:lnSpc>
                          <a:spcPct val="100000"/>
                        </a:lnSpc>
                        <a:spcBef>
                          <a:spcPts val="250"/>
                        </a:spcBef>
                      </a:pPr>
                      <a:r>
                        <a:rPr sz="2400" spc="-75" dirty="0">
                          <a:latin typeface="Arial"/>
                          <a:cs typeface="Arial"/>
                        </a:rPr>
                        <a:t>v4</a:t>
                      </a:r>
                      <a:endParaRPr sz="2400">
                        <a:latin typeface="Arial"/>
                        <a:cs typeface="Arial"/>
                      </a:endParaRPr>
                    </a:p>
                  </a:txBody>
                  <a:tcPr marL="0" marR="0" marT="31750" marB="0">
                    <a:lnL w="12700">
                      <a:solidFill>
                        <a:srgbClr val="DFE5EF"/>
                      </a:solidFill>
                      <a:prstDash val="solid"/>
                    </a:lnL>
                    <a:lnR w="12700">
                      <a:solidFill>
                        <a:srgbClr val="DFE5EF"/>
                      </a:solidFill>
                      <a:prstDash val="solid"/>
                    </a:lnR>
                    <a:lnB w="12700">
                      <a:solidFill>
                        <a:srgbClr val="DFE5EF"/>
                      </a:solidFill>
                      <a:prstDash val="solid"/>
                    </a:lnB>
                    <a:solidFill>
                      <a:srgbClr val="E8EDED"/>
                    </a:solidFill>
                  </a:tcPr>
                </a:tc>
                <a:tc>
                  <a:txBody>
                    <a:bodyPr/>
                    <a:lstStyle/>
                    <a:p>
                      <a:pPr marL="91440">
                        <a:lnSpc>
                          <a:spcPct val="100000"/>
                        </a:lnSpc>
                        <a:spcBef>
                          <a:spcPts val="250"/>
                        </a:spcBef>
                      </a:pPr>
                      <a:r>
                        <a:rPr sz="2400" dirty="0">
                          <a:latin typeface="Arial"/>
                          <a:cs typeface="Arial"/>
                        </a:rPr>
                        <a:t>0</a:t>
                      </a:r>
                      <a:endParaRPr sz="2400">
                        <a:latin typeface="Arial"/>
                        <a:cs typeface="Arial"/>
                      </a:endParaRPr>
                    </a:p>
                  </a:txBody>
                  <a:tcPr marL="0" marR="0" marT="31750" marB="0">
                    <a:lnL w="12700">
                      <a:solidFill>
                        <a:srgbClr val="DFE5EF"/>
                      </a:solidFill>
                      <a:prstDash val="solid"/>
                    </a:lnL>
                    <a:lnR w="12700">
                      <a:solidFill>
                        <a:srgbClr val="DFE5EF"/>
                      </a:solidFill>
                      <a:prstDash val="solid"/>
                    </a:lnR>
                    <a:lnB w="12700">
                      <a:solidFill>
                        <a:srgbClr val="DFE5EF"/>
                      </a:solidFill>
                      <a:prstDash val="solid"/>
                    </a:lnB>
                    <a:solidFill>
                      <a:srgbClr val="E8EDED"/>
                    </a:solidFill>
                  </a:tcPr>
                </a:tc>
                <a:tc>
                  <a:txBody>
                    <a:bodyPr/>
                    <a:lstStyle/>
                    <a:p>
                      <a:pPr marL="91440">
                        <a:lnSpc>
                          <a:spcPct val="100000"/>
                        </a:lnSpc>
                        <a:spcBef>
                          <a:spcPts val="250"/>
                        </a:spcBef>
                      </a:pPr>
                      <a:r>
                        <a:rPr sz="2400" dirty="0">
                          <a:latin typeface="Arial"/>
                          <a:cs typeface="Arial"/>
                        </a:rPr>
                        <a:t>W</a:t>
                      </a:r>
                    </a:p>
                  </a:txBody>
                  <a:tcPr marL="0" marR="0" marT="31750" marB="0">
                    <a:lnL w="12700">
                      <a:solidFill>
                        <a:srgbClr val="DFE5EF"/>
                      </a:solidFill>
                      <a:prstDash val="solid"/>
                    </a:lnL>
                    <a:lnR w="12700">
                      <a:solidFill>
                        <a:srgbClr val="DFE5EF"/>
                      </a:solidFill>
                      <a:prstDash val="solid"/>
                    </a:lnR>
                    <a:lnB w="12700">
                      <a:solidFill>
                        <a:srgbClr val="DFE5EF"/>
                      </a:solidFill>
                      <a:prstDash val="solid"/>
                    </a:lnB>
                    <a:solidFill>
                      <a:srgbClr val="E8EDED"/>
                    </a:solidFill>
                  </a:tcPr>
                </a:tc>
                <a:extLst>
                  <a:ext uri="{0D108BD9-81ED-4DB2-BD59-A6C34878D82A}">
                    <a16:rowId xmlns:a16="http://schemas.microsoft.com/office/drawing/2014/main" val="10004"/>
                  </a:ext>
                </a:extLst>
              </a:tr>
            </a:tbl>
          </a:graphicData>
        </a:graphic>
      </p:graphicFrame>
      <p:sp>
        <p:nvSpPr>
          <p:cNvPr id="72" name="文本框 71">
            <a:extLst>
              <a:ext uri="{FF2B5EF4-FFF2-40B4-BE49-F238E27FC236}">
                <a16:creationId xmlns:a16="http://schemas.microsoft.com/office/drawing/2014/main" id="{BFC38442-20DC-E11D-F887-5DE7B3C0B406}"/>
              </a:ext>
            </a:extLst>
          </p:cNvPr>
          <p:cNvSpPr txBox="1"/>
          <p:nvPr/>
        </p:nvSpPr>
        <p:spPr>
          <a:xfrm>
            <a:off x="4417764" y="6420091"/>
            <a:ext cx="7765975" cy="335989"/>
          </a:xfrm>
          <a:prstGeom prst="rect">
            <a:avLst/>
          </a:prstGeom>
          <a:noFill/>
        </p:spPr>
        <p:txBody>
          <a:bodyPr wrap="square">
            <a:spAutoFit/>
          </a:bodyPr>
          <a:lstStyle/>
          <a:p>
            <a:pPr marL="12700" marR="5080" algn="r">
              <a:lnSpc>
                <a:spcPts val="1939"/>
              </a:lnSpc>
              <a:spcBef>
                <a:spcPts val="345"/>
              </a:spcBef>
            </a:pPr>
            <a:r>
              <a:rPr lang="en" altLang="zh-CN" sz="1800" spc="-100" dirty="0">
                <a:latin typeface="Times New Roman" panose="02020603050405020304" pitchFamily="18" charset="0"/>
                <a:cs typeface="Times New Roman" panose="02020603050405020304" pitchFamily="18" charset="0"/>
              </a:rPr>
              <a:t>seq</a:t>
            </a:r>
            <a:r>
              <a:rPr lang="zh-CN" altLang="en-US" sz="1800" spc="-100" dirty="0">
                <a:latin typeface="Times New Roman" panose="02020603050405020304" pitchFamily="18" charset="0"/>
                <a:cs typeface="Times New Roman" panose="02020603050405020304" pitchFamily="18" charset="0"/>
              </a:rPr>
              <a:t> </a:t>
            </a:r>
            <a:r>
              <a:rPr lang="en-US" altLang="zh-CN" sz="1800" spc="-100" dirty="0">
                <a:latin typeface="Times New Roman" panose="02020603050405020304" pitchFamily="18" charset="0"/>
                <a:cs typeface="Times New Roman" panose="02020603050405020304" pitchFamily="18" charset="0"/>
              </a:rPr>
              <a:t>id</a:t>
            </a:r>
            <a:r>
              <a:rPr lang="zh-CN" altLang="en-US" sz="1800" spc="-100" dirty="0">
                <a:latin typeface="Times New Roman" panose="02020603050405020304" pitchFamily="18" charset="0"/>
                <a:cs typeface="Times New Roman" panose="02020603050405020304" pitchFamily="18" charset="0"/>
              </a:rPr>
              <a:t>在</a:t>
            </a:r>
            <a:r>
              <a:rPr lang="en-US" altLang="zh-CN" sz="1800" spc="-100" dirty="0" err="1">
                <a:latin typeface="Times New Roman" panose="02020603050405020304" pitchFamily="18" charset="0"/>
                <a:cs typeface="Times New Roman" panose="02020603050405020304" pitchFamily="18" charset="0"/>
              </a:rPr>
              <a:t>RocksDB</a:t>
            </a:r>
            <a:r>
              <a:rPr lang="zh-CN" altLang="en-US" sz="1800" spc="-100" dirty="0">
                <a:latin typeface="Times New Roman" panose="02020603050405020304" pitchFamily="18" charset="0"/>
                <a:cs typeface="Times New Roman" panose="02020603050405020304" pitchFamily="18" charset="0"/>
              </a:rPr>
              <a:t>中占用七个字节，压缩后，“</a:t>
            </a:r>
            <a:r>
              <a:rPr lang="en-US" altLang="zh-CN" sz="1800" spc="-100" dirty="0">
                <a:latin typeface="Times New Roman" panose="02020603050405020304" pitchFamily="18" charset="0"/>
                <a:cs typeface="Times New Roman" panose="02020603050405020304" pitchFamily="18" charset="0"/>
              </a:rPr>
              <a:t>0</a:t>
            </a:r>
            <a:r>
              <a:rPr lang="zh-CN" altLang="en-US" sz="1800" spc="-100" dirty="0">
                <a:latin typeface="Times New Roman" panose="02020603050405020304" pitchFamily="18" charset="0"/>
                <a:cs typeface="Times New Roman" panose="02020603050405020304" pitchFamily="18" charset="0"/>
              </a:rPr>
              <a:t>”占用很少的空间</a:t>
            </a:r>
            <a:endParaRPr lang="en" altLang="zh-CN" sz="1800" dirty="0">
              <a:latin typeface="Times New Roman" panose="02020603050405020304" pitchFamily="18" charset="0"/>
              <a:cs typeface="Times New Roman" panose="02020603050405020304" pitchFamily="18" charset="0"/>
            </a:endParaRPr>
          </a:p>
        </p:txBody>
      </p:sp>
      <p:graphicFrame>
        <p:nvGraphicFramePr>
          <p:cNvPr id="3" name="object 20">
            <a:extLst>
              <a:ext uri="{FF2B5EF4-FFF2-40B4-BE49-F238E27FC236}">
                <a16:creationId xmlns:a16="http://schemas.microsoft.com/office/drawing/2014/main" id="{541A76CF-5379-4390-5B07-9F38FD3F0A4B}"/>
              </a:ext>
            </a:extLst>
          </p:cNvPr>
          <p:cNvGraphicFramePr>
            <a:graphicFrameLocks noGrp="1"/>
          </p:cNvGraphicFramePr>
          <p:nvPr>
            <p:extLst>
              <p:ext uri="{D42A27DB-BD31-4B8C-83A1-F6EECF244321}">
                <p14:modId xmlns:p14="http://schemas.microsoft.com/office/powerpoint/2010/main" val="2412026940"/>
              </p:ext>
            </p:extLst>
          </p:nvPr>
        </p:nvGraphicFramePr>
        <p:xfrm>
          <a:off x="3604787" y="4211287"/>
          <a:ext cx="3941766" cy="2154505"/>
        </p:xfrm>
        <a:graphic>
          <a:graphicData uri="http://schemas.openxmlformats.org/drawingml/2006/table">
            <a:tbl>
              <a:tblPr firstRow="1" bandRow="1">
                <a:tableStyleId>{2D5ABB26-0587-4C30-8999-92F81FD0307C}</a:tableStyleId>
              </a:tblPr>
              <a:tblGrid>
                <a:gridCol w="958518">
                  <a:extLst>
                    <a:ext uri="{9D8B030D-6E8A-4147-A177-3AD203B41FA5}">
                      <a16:colId xmlns:a16="http://schemas.microsoft.com/office/drawing/2014/main" val="20000"/>
                    </a:ext>
                  </a:extLst>
                </a:gridCol>
                <a:gridCol w="1313921">
                  <a:extLst>
                    <a:ext uri="{9D8B030D-6E8A-4147-A177-3AD203B41FA5}">
                      <a16:colId xmlns:a16="http://schemas.microsoft.com/office/drawing/2014/main" val="20001"/>
                    </a:ext>
                  </a:extLst>
                </a:gridCol>
                <a:gridCol w="1669327">
                  <a:extLst>
                    <a:ext uri="{9D8B030D-6E8A-4147-A177-3AD203B41FA5}">
                      <a16:colId xmlns:a16="http://schemas.microsoft.com/office/drawing/2014/main" val="20002"/>
                    </a:ext>
                  </a:extLst>
                </a:gridCol>
              </a:tblGrid>
              <a:tr h="430901">
                <a:tc>
                  <a:txBody>
                    <a:bodyPr/>
                    <a:lstStyle/>
                    <a:p>
                      <a:pPr marL="90805">
                        <a:lnSpc>
                          <a:spcPct val="100000"/>
                        </a:lnSpc>
                        <a:spcBef>
                          <a:spcPts val="250"/>
                        </a:spcBef>
                      </a:pPr>
                      <a:r>
                        <a:rPr sz="2400" b="1" spc="-30" dirty="0">
                          <a:solidFill>
                            <a:srgbClr val="DFE5EF"/>
                          </a:solidFill>
                          <a:latin typeface="Arial"/>
                          <a:cs typeface="Arial"/>
                        </a:rPr>
                        <a:t>id1</a:t>
                      </a:r>
                      <a:endParaRPr sz="2400" dirty="0">
                        <a:latin typeface="Arial"/>
                        <a:cs typeface="Arial"/>
                      </a:endParaRPr>
                    </a:p>
                  </a:txBody>
                  <a:tcPr marL="0" marR="0" marT="31750" marB="0">
                    <a:solidFill>
                      <a:srgbClr val="398382"/>
                    </a:solidFill>
                  </a:tcPr>
                </a:tc>
                <a:tc>
                  <a:txBody>
                    <a:bodyPr/>
                    <a:lstStyle/>
                    <a:p>
                      <a:pPr marL="467995">
                        <a:lnSpc>
                          <a:spcPct val="100000"/>
                        </a:lnSpc>
                        <a:spcBef>
                          <a:spcPts val="250"/>
                        </a:spcBef>
                      </a:pPr>
                      <a:r>
                        <a:rPr sz="2400" b="1" spc="-30" dirty="0">
                          <a:solidFill>
                            <a:srgbClr val="DFE5EF"/>
                          </a:solidFill>
                          <a:latin typeface="Arial"/>
                          <a:cs typeface="Arial"/>
                        </a:rPr>
                        <a:t>id2</a:t>
                      </a:r>
                      <a:endParaRPr sz="2400">
                        <a:latin typeface="Arial"/>
                        <a:cs typeface="Arial"/>
                      </a:endParaRPr>
                    </a:p>
                  </a:txBody>
                  <a:tcPr marL="0" marR="0" marT="31750" marB="0">
                    <a:solidFill>
                      <a:srgbClr val="398382"/>
                    </a:solidFill>
                  </a:tcPr>
                </a:tc>
                <a:tc>
                  <a:txBody>
                    <a:bodyPr/>
                    <a:lstStyle/>
                    <a:p>
                      <a:pPr marL="467995">
                        <a:lnSpc>
                          <a:spcPct val="100000"/>
                        </a:lnSpc>
                        <a:spcBef>
                          <a:spcPts val="250"/>
                        </a:spcBef>
                      </a:pPr>
                      <a:r>
                        <a:rPr sz="2400" b="1" spc="-30" dirty="0">
                          <a:solidFill>
                            <a:srgbClr val="DFE5EF"/>
                          </a:solidFill>
                          <a:latin typeface="Arial"/>
                          <a:cs typeface="Arial"/>
                        </a:rPr>
                        <a:t>id3</a:t>
                      </a:r>
                      <a:endParaRPr sz="2400">
                        <a:latin typeface="Arial"/>
                        <a:cs typeface="Arial"/>
                      </a:endParaRPr>
                    </a:p>
                  </a:txBody>
                  <a:tcPr marL="0" marR="0" marT="31750" marB="0">
                    <a:solidFill>
                      <a:srgbClr val="398382"/>
                    </a:solidFill>
                  </a:tcPr>
                </a:tc>
                <a:extLst>
                  <a:ext uri="{0D108BD9-81ED-4DB2-BD59-A6C34878D82A}">
                    <a16:rowId xmlns:a16="http://schemas.microsoft.com/office/drawing/2014/main" val="10000"/>
                  </a:ext>
                </a:extLst>
              </a:tr>
              <a:tr h="430901">
                <a:tc>
                  <a:txBody>
                    <a:bodyPr/>
                    <a:lstStyle/>
                    <a:p>
                      <a:pPr marL="90805">
                        <a:lnSpc>
                          <a:spcPct val="100000"/>
                        </a:lnSpc>
                        <a:spcBef>
                          <a:spcPts val="250"/>
                        </a:spcBef>
                      </a:pPr>
                      <a:r>
                        <a:rPr sz="2400" spc="-135" dirty="0">
                          <a:latin typeface="Arial"/>
                          <a:cs typeface="Arial"/>
                        </a:rPr>
                        <a:t>100</a:t>
                      </a:r>
                      <a:endParaRPr sz="2400" dirty="0">
                        <a:latin typeface="Arial"/>
                        <a:cs typeface="Arial"/>
                      </a:endParaRPr>
                    </a:p>
                  </a:txBody>
                  <a:tcPr marL="0" marR="0" marT="31750" marB="0">
                    <a:solidFill>
                      <a:srgbClr val="CED9D8"/>
                    </a:solidFill>
                  </a:tcPr>
                </a:tc>
                <a:tc>
                  <a:txBody>
                    <a:bodyPr/>
                    <a:lstStyle/>
                    <a:p>
                      <a:pPr marL="467995">
                        <a:lnSpc>
                          <a:spcPct val="100000"/>
                        </a:lnSpc>
                        <a:spcBef>
                          <a:spcPts val="250"/>
                        </a:spcBef>
                      </a:pPr>
                      <a:r>
                        <a:rPr sz="2400" spc="-135" dirty="0">
                          <a:latin typeface="Arial"/>
                          <a:cs typeface="Arial"/>
                        </a:rPr>
                        <a:t>200</a:t>
                      </a:r>
                      <a:endParaRPr sz="2400" dirty="0">
                        <a:latin typeface="Arial"/>
                        <a:cs typeface="Arial"/>
                      </a:endParaRPr>
                    </a:p>
                  </a:txBody>
                  <a:tcPr marL="0" marR="0" marT="31750" marB="0">
                    <a:solidFill>
                      <a:srgbClr val="CED9D8"/>
                    </a:solidFill>
                  </a:tcPr>
                </a:tc>
                <a:tc>
                  <a:txBody>
                    <a:bodyPr/>
                    <a:lstStyle/>
                    <a:p>
                      <a:pPr marL="467995">
                        <a:lnSpc>
                          <a:spcPct val="100000"/>
                        </a:lnSpc>
                        <a:spcBef>
                          <a:spcPts val="250"/>
                        </a:spcBef>
                      </a:pPr>
                      <a:r>
                        <a:rPr sz="2400" dirty="0">
                          <a:latin typeface="Arial"/>
                          <a:cs typeface="Arial"/>
                        </a:rPr>
                        <a:t>1</a:t>
                      </a:r>
                    </a:p>
                  </a:txBody>
                  <a:tcPr marL="0" marR="0" marT="31750" marB="0">
                    <a:solidFill>
                      <a:srgbClr val="CED9D8"/>
                    </a:solidFill>
                  </a:tcPr>
                </a:tc>
                <a:extLst>
                  <a:ext uri="{0D108BD9-81ED-4DB2-BD59-A6C34878D82A}">
                    <a16:rowId xmlns:a16="http://schemas.microsoft.com/office/drawing/2014/main" val="10001"/>
                  </a:ext>
                </a:extLst>
              </a:tr>
              <a:tr h="430901">
                <a:tc>
                  <a:txBody>
                    <a:bodyPr/>
                    <a:lstStyle/>
                    <a:p>
                      <a:pPr marL="90805">
                        <a:lnSpc>
                          <a:spcPct val="100000"/>
                        </a:lnSpc>
                        <a:spcBef>
                          <a:spcPts val="250"/>
                        </a:spcBef>
                      </a:pPr>
                      <a:endParaRPr sz="2400" dirty="0">
                        <a:latin typeface="Arial"/>
                        <a:cs typeface="Arial"/>
                      </a:endParaRPr>
                    </a:p>
                  </a:txBody>
                  <a:tcPr marL="0" marR="0" marT="31750" marB="0">
                    <a:solidFill>
                      <a:srgbClr val="E8EDED"/>
                    </a:solidFill>
                  </a:tcPr>
                </a:tc>
                <a:tc>
                  <a:txBody>
                    <a:bodyPr/>
                    <a:lstStyle/>
                    <a:p>
                      <a:pPr marL="467995">
                        <a:lnSpc>
                          <a:spcPct val="100000"/>
                        </a:lnSpc>
                        <a:spcBef>
                          <a:spcPts val="250"/>
                        </a:spcBef>
                      </a:pPr>
                      <a:endParaRPr sz="2400" dirty="0">
                        <a:latin typeface="Arial"/>
                        <a:cs typeface="Arial"/>
                      </a:endParaRPr>
                    </a:p>
                  </a:txBody>
                  <a:tcPr marL="0" marR="0" marT="31750" marB="0">
                    <a:solidFill>
                      <a:srgbClr val="E8EDED"/>
                    </a:solidFill>
                  </a:tcPr>
                </a:tc>
                <a:tc>
                  <a:txBody>
                    <a:bodyPr/>
                    <a:lstStyle/>
                    <a:p>
                      <a:pPr marL="467995">
                        <a:lnSpc>
                          <a:spcPct val="100000"/>
                        </a:lnSpc>
                        <a:spcBef>
                          <a:spcPts val="250"/>
                        </a:spcBef>
                      </a:pPr>
                      <a:r>
                        <a:rPr sz="2400" dirty="0">
                          <a:latin typeface="Arial"/>
                          <a:cs typeface="Arial"/>
                        </a:rPr>
                        <a:t>2</a:t>
                      </a:r>
                    </a:p>
                  </a:txBody>
                  <a:tcPr marL="0" marR="0" marT="31750" marB="0">
                    <a:solidFill>
                      <a:srgbClr val="E8EDED"/>
                    </a:solidFill>
                  </a:tcPr>
                </a:tc>
                <a:extLst>
                  <a:ext uri="{0D108BD9-81ED-4DB2-BD59-A6C34878D82A}">
                    <a16:rowId xmlns:a16="http://schemas.microsoft.com/office/drawing/2014/main" val="10002"/>
                  </a:ext>
                </a:extLst>
              </a:tr>
              <a:tr h="430901">
                <a:tc>
                  <a:txBody>
                    <a:bodyPr/>
                    <a:lstStyle/>
                    <a:p>
                      <a:pPr marL="90805">
                        <a:lnSpc>
                          <a:spcPct val="100000"/>
                        </a:lnSpc>
                        <a:spcBef>
                          <a:spcPts val="250"/>
                        </a:spcBef>
                      </a:pPr>
                      <a:endParaRPr sz="2400">
                        <a:latin typeface="Arial"/>
                        <a:cs typeface="Arial"/>
                      </a:endParaRPr>
                    </a:p>
                  </a:txBody>
                  <a:tcPr marL="0" marR="0" marT="31750" marB="0">
                    <a:solidFill>
                      <a:srgbClr val="CED9D8"/>
                    </a:solidFill>
                  </a:tcPr>
                </a:tc>
                <a:tc>
                  <a:txBody>
                    <a:bodyPr/>
                    <a:lstStyle/>
                    <a:p>
                      <a:pPr marL="467995">
                        <a:lnSpc>
                          <a:spcPct val="100000"/>
                        </a:lnSpc>
                        <a:spcBef>
                          <a:spcPts val="250"/>
                        </a:spcBef>
                      </a:pPr>
                      <a:endParaRPr sz="2400" dirty="0">
                        <a:latin typeface="Arial"/>
                        <a:cs typeface="Arial"/>
                      </a:endParaRPr>
                    </a:p>
                  </a:txBody>
                  <a:tcPr marL="0" marR="0" marT="31750" marB="0">
                    <a:solidFill>
                      <a:srgbClr val="CED9D8"/>
                    </a:solidFill>
                  </a:tcPr>
                </a:tc>
                <a:tc>
                  <a:txBody>
                    <a:bodyPr/>
                    <a:lstStyle/>
                    <a:p>
                      <a:pPr marL="467995">
                        <a:lnSpc>
                          <a:spcPct val="100000"/>
                        </a:lnSpc>
                        <a:spcBef>
                          <a:spcPts val="250"/>
                        </a:spcBef>
                      </a:pPr>
                      <a:r>
                        <a:rPr sz="2400" dirty="0">
                          <a:latin typeface="Arial"/>
                          <a:cs typeface="Arial"/>
                        </a:rPr>
                        <a:t>3</a:t>
                      </a:r>
                    </a:p>
                  </a:txBody>
                  <a:tcPr marL="0" marR="0" marT="31750" marB="0">
                    <a:solidFill>
                      <a:srgbClr val="CED9D8"/>
                    </a:solidFill>
                  </a:tcPr>
                </a:tc>
                <a:extLst>
                  <a:ext uri="{0D108BD9-81ED-4DB2-BD59-A6C34878D82A}">
                    <a16:rowId xmlns:a16="http://schemas.microsoft.com/office/drawing/2014/main" val="10003"/>
                  </a:ext>
                </a:extLst>
              </a:tr>
              <a:tr h="430901">
                <a:tc>
                  <a:txBody>
                    <a:bodyPr/>
                    <a:lstStyle/>
                    <a:p>
                      <a:pPr marL="90805">
                        <a:lnSpc>
                          <a:spcPct val="100000"/>
                        </a:lnSpc>
                        <a:spcBef>
                          <a:spcPts val="250"/>
                        </a:spcBef>
                      </a:pPr>
                      <a:endParaRPr sz="2400">
                        <a:latin typeface="Arial"/>
                        <a:cs typeface="Arial"/>
                      </a:endParaRPr>
                    </a:p>
                  </a:txBody>
                  <a:tcPr marL="0" marR="0" marT="31750" marB="0">
                    <a:solidFill>
                      <a:srgbClr val="E8EDED"/>
                    </a:solidFill>
                  </a:tcPr>
                </a:tc>
                <a:tc>
                  <a:txBody>
                    <a:bodyPr/>
                    <a:lstStyle/>
                    <a:p>
                      <a:pPr marL="467995">
                        <a:lnSpc>
                          <a:spcPct val="100000"/>
                        </a:lnSpc>
                        <a:spcBef>
                          <a:spcPts val="250"/>
                        </a:spcBef>
                      </a:pPr>
                      <a:endParaRPr sz="2400" dirty="0">
                        <a:latin typeface="Arial"/>
                        <a:cs typeface="Arial"/>
                      </a:endParaRPr>
                    </a:p>
                  </a:txBody>
                  <a:tcPr marL="0" marR="0" marT="31750" marB="0">
                    <a:solidFill>
                      <a:srgbClr val="E8EDED"/>
                    </a:solidFill>
                  </a:tcPr>
                </a:tc>
                <a:tc>
                  <a:txBody>
                    <a:bodyPr/>
                    <a:lstStyle/>
                    <a:p>
                      <a:pPr marL="467995">
                        <a:lnSpc>
                          <a:spcPct val="100000"/>
                        </a:lnSpc>
                        <a:spcBef>
                          <a:spcPts val="250"/>
                        </a:spcBef>
                      </a:pPr>
                      <a:r>
                        <a:rPr sz="2400" dirty="0">
                          <a:latin typeface="Arial"/>
                          <a:cs typeface="Arial"/>
                        </a:rPr>
                        <a:t>4</a:t>
                      </a:r>
                    </a:p>
                  </a:txBody>
                  <a:tcPr marL="0" marR="0" marT="31750" marB="0">
                    <a:solidFill>
                      <a:srgbClr val="E8EDED"/>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3702117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0"/>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Compaction</a:t>
            </a:r>
            <a:endParaRPr kumimoji="1" lang="zh-CN" altLang="en-US"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90F60FB9-F0FC-B959-BA83-C2418E80831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1566"/>
          <a:stretch/>
        </p:blipFill>
        <p:spPr bwMode="auto">
          <a:xfrm>
            <a:off x="2030776" y="1080310"/>
            <a:ext cx="8130448" cy="5461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235531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0"/>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Compaction</a:t>
            </a:r>
            <a:endParaRPr kumimoji="1" lang="zh-CN" altLang="en-US"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2DE3E65C-6A51-2A13-A1DF-A1DBD24575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090" y="1839817"/>
            <a:ext cx="11379819" cy="39429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098824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7837"/>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Compaction</a:t>
            </a:r>
            <a:endParaRPr kumimoji="1" lang="zh-CN" altLang="en-US"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9D09F980-6FA0-775A-602F-6DB491712D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333400"/>
            <a:ext cx="8471053" cy="552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507190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7837"/>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Compaction</a:t>
            </a:r>
            <a:endParaRPr kumimoji="1" lang="zh-CN" altLang="en-US" dirty="0">
              <a:latin typeface="Times New Roman" panose="02020603050405020304" pitchFamily="18" charset="0"/>
              <a:cs typeface="Times New Roman" panose="02020603050405020304" pitchFamily="18" charset="0"/>
            </a:endParaRPr>
          </a:p>
        </p:txBody>
      </p:sp>
      <p:pic>
        <p:nvPicPr>
          <p:cNvPr id="8194" name="Picture 2">
            <a:extLst>
              <a:ext uri="{FF2B5EF4-FFF2-40B4-BE49-F238E27FC236}">
                <a16:creationId xmlns:a16="http://schemas.microsoft.com/office/drawing/2014/main" id="{B8A0D9F6-5C93-44D2-3575-6908FA8CFE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085" y="1563970"/>
            <a:ext cx="10686361" cy="4339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566232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7837"/>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Compaction</a:t>
            </a:r>
            <a:endParaRPr kumimoji="1" lang="zh-CN" altLang="en-US" dirty="0">
              <a:latin typeface="Times New Roman" panose="02020603050405020304" pitchFamily="18" charset="0"/>
              <a:cs typeface="Times New Roman" panose="02020603050405020304" pitchFamily="18" charset="0"/>
            </a:endParaRPr>
          </a:p>
        </p:txBody>
      </p:sp>
      <p:pic>
        <p:nvPicPr>
          <p:cNvPr id="9218" name="Picture 2">
            <a:extLst>
              <a:ext uri="{FF2B5EF4-FFF2-40B4-BE49-F238E27FC236}">
                <a16:creationId xmlns:a16="http://schemas.microsoft.com/office/drawing/2014/main" id="{425D1338-7715-861E-9E78-8BB24E7244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747" y="1023476"/>
            <a:ext cx="11138053" cy="5426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005267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7837"/>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Compaction</a:t>
            </a:r>
            <a:endParaRPr kumimoji="1" lang="zh-CN" altLang="en-US" dirty="0">
              <a:latin typeface="Times New Roman" panose="02020603050405020304" pitchFamily="18" charset="0"/>
              <a:cs typeface="Times New Roman" panose="02020603050405020304" pitchFamily="18" charset="0"/>
            </a:endParaRPr>
          </a:p>
        </p:txBody>
      </p:sp>
      <p:pic>
        <p:nvPicPr>
          <p:cNvPr id="10242" name="Picture 2">
            <a:extLst>
              <a:ext uri="{FF2B5EF4-FFF2-40B4-BE49-F238E27FC236}">
                <a16:creationId xmlns:a16="http://schemas.microsoft.com/office/drawing/2014/main" id="{2890A4DF-8616-3E1E-32BA-8DB75DFD1D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012" y="1688403"/>
            <a:ext cx="10515600" cy="4270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200813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7837"/>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Compaction</a:t>
            </a:r>
            <a:endParaRPr kumimoji="1" lang="zh-CN" altLang="en-US" dirty="0">
              <a:latin typeface="Times New Roman" panose="02020603050405020304" pitchFamily="18" charset="0"/>
              <a:cs typeface="Times New Roman" panose="02020603050405020304" pitchFamily="18" charset="0"/>
            </a:endParaRPr>
          </a:p>
        </p:txBody>
      </p:sp>
      <p:pic>
        <p:nvPicPr>
          <p:cNvPr id="11266" name="Picture 2">
            <a:extLst>
              <a:ext uri="{FF2B5EF4-FFF2-40B4-BE49-F238E27FC236}">
                <a16:creationId xmlns:a16="http://schemas.microsoft.com/office/drawing/2014/main" id="{3CA31F21-745B-5D51-1424-27B5620037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432" y="1556943"/>
            <a:ext cx="10570804" cy="4293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9737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367362-B896-0E43-D047-690F42B12990}"/>
              </a:ext>
            </a:extLst>
          </p:cNvPr>
          <p:cNvSpPr>
            <a:spLocks noGrp="1"/>
          </p:cNvSpPr>
          <p:nvPr>
            <p:ph type="title"/>
          </p:nvPr>
        </p:nvSpPr>
        <p:spPr>
          <a:xfrm>
            <a:off x="831850" y="1709738"/>
            <a:ext cx="10515600" cy="3809713"/>
          </a:xfrm>
        </p:spPr>
        <p:txBody>
          <a:bodyPr/>
          <a:lstStyle/>
          <a:p>
            <a:r>
              <a:rPr kumimoji="1" lang="en-US" altLang="zh-CN" dirty="0">
                <a:latin typeface="Times New Roman" panose="02020603050405020304" pitchFamily="18" charset="0"/>
                <a:cs typeface="Times New Roman" panose="02020603050405020304" pitchFamily="18" charset="0"/>
              </a:rPr>
              <a:t>The Log-Structured Merge-Tree</a:t>
            </a:r>
            <a:br>
              <a:rPr kumimoji="1" lang="en-US" altLang="zh-CN" dirty="0">
                <a:latin typeface="Times New Roman" panose="02020603050405020304" pitchFamily="18" charset="0"/>
                <a:cs typeface="Times New Roman" panose="02020603050405020304" pitchFamily="18" charset="0"/>
              </a:rPr>
            </a:br>
            <a:r>
              <a:rPr kumimoji="1" lang="zh-CN" altLang="en-US" dirty="0">
                <a:latin typeface="Times New Roman" panose="02020603050405020304" pitchFamily="18" charset="0"/>
                <a:cs typeface="Times New Roman" panose="02020603050405020304" pitchFamily="18" charset="0"/>
              </a:rPr>
              <a:t>（</a:t>
            </a:r>
            <a:r>
              <a:rPr kumimoji="1" lang="en-US" altLang="zh-CN" dirty="0">
                <a:latin typeface="Times New Roman" panose="02020603050405020304" pitchFamily="18" charset="0"/>
                <a:cs typeface="Times New Roman" panose="02020603050405020304" pitchFamily="18" charset="0"/>
              </a:rPr>
              <a:t>LSM-TREE</a:t>
            </a:r>
            <a:r>
              <a:rPr kumimoji="1" lang="zh-CN" altLang="en-US" dirty="0">
                <a:latin typeface="Times New Roman" panose="02020603050405020304" pitchFamily="18" charset="0"/>
                <a:cs typeface="Times New Roman" panose="02020603050405020304" pitchFamily="18" charset="0"/>
              </a:rPr>
              <a:t>）</a:t>
            </a:r>
          </a:p>
        </p:txBody>
      </p:sp>
      <p:sp>
        <p:nvSpPr>
          <p:cNvPr id="3" name="文本占位符 2">
            <a:extLst>
              <a:ext uri="{FF2B5EF4-FFF2-40B4-BE49-F238E27FC236}">
                <a16:creationId xmlns:a16="http://schemas.microsoft.com/office/drawing/2014/main" id="{69CE69A1-8655-CB36-D586-39E4FC556BC6}"/>
              </a:ext>
            </a:extLst>
          </p:cNvPr>
          <p:cNvSpPr>
            <a:spLocks noGrp="1"/>
          </p:cNvSpPr>
          <p:nvPr>
            <p:ph type="body" idx="1"/>
          </p:nvPr>
        </p:nvSpPr>
        <p:spPr>
          <a:xfrm>
            <a:off x="831850" y="5629619"/>
            <a:ext cx="10515600" cy="460031"/>
          </a:xfrm>
        </p:spPr>
        <p:txBody>
          <a:bodyPr>
            <a:normAutofit fontScale="70000" lnSpcReduction="20000"/>
          </a:bodyPr>
          <a:lstStyle/>
          <a:p>
            <a:r>
              <a:rPr lang="en" altLang="zh-CN" i="1" dirty="0">
                <a:latin typeface="Times New Roman" panose="02020603050405020304" pitchFamily="18" charset="0"/>
                <a:cs typeface="Times New Roman" panose="02020603050405020304" pitchFamily="18" charset="0"/>
              </a:rPr>
              <a:t>O’Neil P, Cheng E, </a:t>
            </a:r>
            <a:r>
              <a:rPr lang="en" altLang="zh-CN" i="1" dirty="0" err="1">
                <a:latin typeface="Times New Roman" panose="02020603050405020304" pitchFamily="18" charset="0"/>
                <a:cs typeface="Times New Roman" panose="02020603050405020304" pitchFamily="18" charset="0"/>
              </a:rPr>
              <a:t>Gawlick</a:t>
            </a:r>
            <a:r>
              <a:rPr lang="en" altLang="zh-CN" i="1" dirty="0">
                <a:latin typeface="Times New Roman" panose="02020603050405020304" pitchFamily="18" charset="0"/>
                <a:cs typeface="Times New Roman" panose="02020603050405020304" pitchFamily="18" charset="0"/>
              </a:rPr>
              <a:t> D, et al. The log-structured merge-tree (LSM-tree)[J]. Acta Informatica, 1996, 33: 351-385.</a:t>
            </a:r>
          </a:p>
        </p:txBody>
      </p:sp>
    </p:spTree>
    <p:extLst>
      <p:ext uri="{BB962C8B-B14F-4D97-AF65-F5344CB8AC3E}">
        <p14:creationId xmlns:p14="http://schemas.microsoft.com/office/powerpoint/2010/main" val="123413043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7837"/>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Compaction</a:t>
            </a:r>
            <a:endParaRPr kumimoji="1" lang="zh-CN" altLang="en-US" dirty="0">
              <a:latin typeface="Times New Roman" panose="02020603050405020304" pitchFamily="18" charset="0"/>
              <a:cs typeface="Times New Roman" panose="02020603050405020304" pitchFamily="18" charset="0"/>
            </a:endParaRPr>
          </a:p>
        </p:txBody>
      </p:sp>
      <p:pic>
        <p:nvPicPr>
          <p:cNvPr id="12290" name="Picture 2">
            <a:extLst>
              <a:ext uri="{FF2B5EF4-FFF2-40B4-BE49-F238E27FC236}">
                <a16:creationId xmlns:a16="http://schemas.microsoft.com/office/drawing/2014/main" id="{D429F161-2A1C-53CC-17F7-49CB06171D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626" y="1432552"/>
            <a:ext cx="10630174" cy="4317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862101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7837"/>
            <a:ext cx="10515600" cy="1325563"/>
          </a:xfrm>
        </p:spPr>
        <p:txBody>
          <a:bodyPr/>
          <a:lstStyle/>
          <a:p>
            <a:r>
              <a:rPr kumimoji="1" lang="en-US" altLang="zh-CN" dirty="0">
                <a:latin typeface="Times New Roman" panose="02020603050405020304" pitchFamily="18" charset="0"/>
                <a:cs typeface="Times New Roman" panose="02020603050405020304" pitchFamily="18" charset="0"/>
              </a:rPr>
              <a:t>Compaction</a:t>
            </a:r>
            <a:endParaRPr kumimoji="1" lang="zh-CN" altLang="en-US" dirty="0">
              <a:latin typeface="Times New Roman" panose="02020603050405020304" pitchFamily="18" charset="0"/>
              <a:cs typeface="Times New Roman" panose="02020603050405020304" pitchFamily="18" charset="0"/>
            </a:endParaRPr>
          </a:p>
        </p:txBody>
      </p:sp>
      <p:pic>
        <p:nvPicPr>
          <p:cNvPr id="13314" name="Picture 2">
            <a:extLst>
              <a:ext uri="{FF2B5EF4-FFF2-40B4-BE49-F238E27FC236}">
                <a16:creationId xmlns:a16="http://schemas.microsoft.com/office/drawing/2014/main" id="{45690478-D47C-DCD7-E6E5-8B55AB1252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167446"/>
            <a:ext cx="9627824" cy="4953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871136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MyRocks</a:t>
            </a:r>
            <a:r>
              <a:rPr kumimoji="1" lang="zh-CN" altLang="en-US" dirty="0">
                <a:latin typeface="Times New Roman" panose="02020603050405020304" pitchFamily="18" charset="0"/>
                <a:cs typeface="Times New Roman" panose="02020603050405020304" pitchFamily="18" charset="0"/>
              </a:rPr>
              <a:t>数据结构和数据库设计</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zh-CN" altLang="en-US" dirty="0">
                <a:latin typeface="Times New Roman" panose="02020603050405020304" pitchFamily="18" charset="0"/>
                <a:cs typeface="Times New Roman" panose="02020603050405020304" pitchFamily="18" charset="0"/>
              </a:rPr>
              <a:t>支持主键和二级索引键</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t>主键索引为聚簇索引</a:t>
            </a:r>
            <a:endParaRPr kumimoji="1" lang="en-US" altLang="zh-CN" dirty="0"/>
          </a:p>
          <a:p>
            <a:pPr lvl="1" algn="just"/>
            <a:r>
              <a:rPr kumimoji="1" lang="zh-CN" altLang="en-US" dirty="0">
                <a:latin typeface="Times New Roman" panose="02020603050405020304" pitchFamily="18" charset="0"/>
                <a:cs typeface="Times New Roman" panose="02020603050405020304" pitchFamily="18" charset="0"/>
              </a:rPr>
              <a:t>类似于</a:t>
            </a:r>
            <a:r>
              <a:rPr kumimoji="1" lang="en-US" altLang="zh-CN" dirty="0" err="1">
                <a:latin typeface="Times New Roman" panose="02020603050405020304" pitchFamily="18" charset="0"/>
                <a:cs typeface="Times New Roman" panose="02020603050405020304" pitchFamily="18" charset="0"/>
              </a:rPr>
              <a:t>InnoDB</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t>索引的</a:t>
            </a:r>
            <a:r>
              <a:rPr kumimoji="1" lang="en-US" altLang="zh-CN" dirty="0"/>
              <a:t>COMMENT</a:t>
            </a:r>
            <a:r>
              <a:rPr kumimoji="1" lang="zh-CN" altLang="en-US" dirty="0"/>
              <a:t>定义了列族</a:t>
            </a:r>
            <a:endParaRPr kumimoji="1" lang="en-US" altLang="zh-CN" dirty="0"/>
          </a:p>
          <a:p>
            <a:pPr algn="just"/>
            <a:r>
              <a:rPr kumimoji="1" lang="zh-CN" altLang="en-US" dirty="0">
                <a:latin typeface="Times New Roman" panose="02020603050405020304" pitchFamily="18" charset="0"/>
                <a:cs typeface="Times New Roman" panose="02020603050405020304" pitchFamily="18" charset="0"/>
              </a:rPr>
              <a:t>不支持全文索引、外键和空间索引</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t>不支持表空间</a:t>
            </a:r>
            <a:endParaRPr kumimoji="1" lang="en-US" altLang="zh-CN" dirty="0">
              <a:latin typeface="Times New Roman" panose="02020603050405020304" pitchFamily="18" charset="0"/>
              <a:cs typeface="Times New Roman" panose="02020603050405020304" pitchFamily="18" charset="0"/>
            </a:endParaRPr>
          </a:p>
          <a:p>
            <a:pPr algn="just"/>
            <a:r>
              <a:rPr kumimoji="1" lang="en-US" altLang="zh-CN" dirty="0" err="1"/>
              <a:t>Oneline</a:t>
            </a:r>
            <a:r>
              <a:rPr kumimoji="1" lang="zh-CN" altLang="en-US" dirty="0"/>
              <a:t> </a:t>
            </a:r>
            <a:r>
              <a:rPr kumimoji="1" lang="en-US" altLang="zh-CN" dirty="0"/>
              <a:t>DDL</a:t>
            </a:r>
            <a:r>
              <a:rPr kumimoji="1" lang="zh-CN" altLang="en-US" dirty="0"/>
              <a:t>尚未支持</a:t>
            </a:r>
            <a:endParaRPr kumimoji="1" lang="en-US" altLang="zh-CN" dirty="0"/>
          </a:p>
        </p:txBody>
      </p:sp>
    </p:spTree>
    <p:extLst>
      <p:ext uri="{BB962C8B-B14F-4D97-AF65-F5344CB8AC3E}">
        <p14:creationId xmlns:p14="http://schemas.microsoft.com/office/powerpoint/2010/main" val="369870127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err="1">
                <a:latin typeface="Times New Roman" panose="02020603050405020304" pitchFamily="18" charset="0"/>
                <a:cs typeface="Times New Roman" panose="02020603050405020304" pitchFamily="18" charset="0"/>
              </a:rPr>
              <a:t>MyRocks</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K-V</a:t>
            </a:r>
            <a:r>
              <a:rPr kumimoji="1" lang="zh-CN" altLang="en-US" dirty="0">
                <a:latin typeface="Times New Roman" panose="02020603050405020304" pitchFamily="18" charset="0"/>
                <a:cs typeface="Times New Roman" panose="02020603050405020304" pitchFamily="18" charset="0"/>
              </a:rPr>
              <a:t>格式</a:t>
            </a:r>
          </a:p>
        </p:txBody>
      </p:sp>
      <p:graphicFrame>
        <p:nvGraphicFramePr>
          <p:cNvPr id="26" name="object 11">
            <a:extLst>
              <a:ext uri="{FF2B5EF4-FFF2-40B4-BE49-F238E27FC236}">
                <a16:creationId xmlns:a16="http://schemas.microsoft.com/office/drawing/2014/main" id="{13CA77A9-DDC8-E3C6-01D3-553FDF4D9EA4}"/>
              </a:ext>
            </a:extLst>
          </p:cNvPr>
          <p:cNvGraphicFramePr>
            <a:graphicFrameLocks noGrp="1"/>
          </p:cNvGraphicFramePr>
          <p:nvPr>
            <p:extLst>
              <p:ext uri="{D42A27DB-BD31-4B8C-83A1-F6EECF244321}">
                <p14:modId xmlns:p14="http://schemas.microsoft.com/office/powerpoint/2010/main" val="674219101"/>
              </p:ext>
            </p:extLst>
          </p:nvPr>
        </p:nvGraphicFramePr>
        <p:xfrm>
          <a:off x="2294574" y="4660082"/>
          <a:ext cx="9615168" cy="646175"/>
        </p:xfrm>
        <a:graphic>
          <a:graphicData uri="http://schemas.openxmlformats.org/drawingml/2006/table">
            <a:tbl>
              <a:tblPr firstRow="1" bandRow="1">
                <a:tableStyleId>{2D5ABB26-0587-4C30-8999-92F81FD0307C}</a:tableStyleId>
              </a:tblPr>
              <a:tblGrid>
                <a:gridCol w="1905000">
                  <a:extLst>
                    <a:ext uri="{9D8B030D-6E8A-4147-A177-3AD203B41FA5}">
                      <a16:colId xmlns:a16="http://schemas.microsoft.com/office/drawing/2014/main" val="20000"/>
                    </a:ext>
                  </a:extLst>
                </a:gridCol>
                <a:gridCol w="1905000">
                  <a:extLst>
                    <a:ext uri="{9D8B030D-6E8A-4147-A177-3AD203B41FA5}">
                      <a16:colId xmlns:a16="http://schemas.microsoft.com/office/drawing/2014/main" val="20001"/>
                    </a:ext>
                  </a:extLst>
                </a:gridCol>
                <a:gridCol w="2310129">
                  <a:extLst>
                    <a:ext uri="{9D8B030D-6E8A-4147-A177-3AD203B41FA5}">
                      <a16:colId xmlns:a16="http://schemas.microsoft.com/office/drawing/2014/main" val="20002"/>
                    </a:ext>
                  </a:extLst>
                </a:gridCol>
                <a:gridCol w="1590675">
                  <a:extLst>
                    <a:ext uri="{9D8B030D-6E8A-4147-A177-3AD203B41FA5}">
                      <a16:colId xmlns:a16="http://schemas.microsoft.com/office/drawing/2014/main" val="20003"/>
                    </a:ext>
                  </a:extLst>
                </a:gridCol>
                <a:gridCol w="1904364">
                  <a:extLst>
                    <a:ext uri="{9D8B030D-6E8A-4147-A177-3AD203B41FA5}">
                      <a16:colId xmlns:a16="http://schemas.microsoft.com/office/drawing/2014/main" val="20004"/>
                    </a:ext>
                  </a:extLst>
                </a:gridCol>
              </a:tblGrid>
              <a:tr h="304800">
                <a:tc gridSpan="2">
                  <a:txBody>
                    <a:bodyPr/>
                    <a:lstStyle/>
                    <a:p>
                      <a:pPr marL="1247140">
                        <a:lnSpc>
                          <a:spcPct val="100000"/>
                        </a:lnSpc>
                        <a:spcBef>
                          <a:spcPts val="60"/>
                        </a:spcBef>
                      </a:pPr>
                      <a:r>
                        <a:rPr sz="1800" spc="-80" dirty="0">
                          <a:latin typeface="Arial"/>
                          <a:cs typeface="Arial"/>
                        </a:rPr>
                        <a:t>RocksDB</a:t>
                      </a:r>
                      <a:r>
                        <a:rPr sz="1800" spc="-135" dirty="0">
                          <a:latin typeface="Arial"/>
                          <a:cs typeface="Arial"/>
                        </a:rPr>
                        <a:t> </a:t>
                      </a:r>
                      <a:r>
                        <a:rPr sz="1800" spc="-40" dirty="0">
                          <a:latin typeface="Arial"/>
                          <a:cs typeface="Arial"/>
                        </a:rPr>
                        <a:t>Key</a:t>
                      </a:r>
                      <a:endParaRPr sz="1800">
                        <a:latin typeface="Arial"/>
                        <a:cs typeface="Arial"/>
                      </a:endParaRPr>
                    </a:p>
                  </a:txBody>
                  <a:tcPr marL="0" marR="0" marT="7620"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C4D8B1"/>
                    </a:solidFill>
                  </a:tcPr>
                </a:tc>
                <a:tc hMerge="1">
                  <a:txBody>
                    <a:bodyPr/>
                    <a:lstStyle/>
                    <a:p>
                      <a:endParaRPr/>
                    </a:p>
                  </a:txBody>
                  <a:tcPr marL="0" marR="0" marT="0" marB="0"/>
                </a:tc>
                <a:tc gridSpan="2">
                  <a:txBody>
                    <a:bodyPr/>
                    <a:lstStyle/>
                    <a:p>
                      <a:pPr marL="1199515">
                        <a:lnSpc>
                          <a:spcPct val="100000"/>
                        </a:lnSpc>
                        <a:spcBef>
                          <a:spcPts val="60"/>
                        </a:spcBef>
                      </a:pPr>
                      <a:r>
                        <a:rPr sz="1800" spc="-80" dirty="0">
                          <a:latin typeface="Arial"/>
                          <a:cs typeface="Arial"/>
                        </a:rPr>
                        <a:t>RocksDB</a:t>
                      </a:r>
                      <a:r>
                        <a:rPr sz="1800" spc="-135" dirty="0">
                          <a:latin typeface="Arial"/>
                          <a:cs typeface="Arial"/>
                        </a:rPr>
                        <a:t> </a:t>
                      </a:r>
                      <a:r>
                        <a:rPr sz="1800" spc="-35" dirty="0">
                          <a:latin typeface="Arial"/>
                          <a:cs typeface="Arial"/>
                        </a:rPr>
                        <a:t>Value</a:t>
                      </a:r>
                      <a:endParaRPr sz="1800">
                        <a:latin typeface="Arial"/>
                        <a:cs typeface="Arial"/>
                      </a:endParaRPr>
                    </a:p>
                  </a:txBody>
                  <a:tcPr marL="0" marR="0" marT="7620"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C4D8B1"/>
                    </a:solidFill>
                  </a:tcPr>
                </a:tc>
                <a:tc hMerge="1">
                  <a:txBody>
                    <a:bodyPr/>
                    <a:lstStyle/>
                    <a:p>
                      <a:endParaRPr/>
                    </a:p>
                  </a:txBody>
                  <a:tcPr marL="0" marR="0" marT="0" marB="0"/>
                </a:tc>
                <a:tc>
                  <a:txBody>
                    <a:bodyPr/>
                    <a:lstStyle/>
                    <a:p>
                      <a:pPr algn="ctr">
                        <a:lnSpc>
                          <a:spcPct val="100000"/>
                        </a:lnSpc>
                        <a:spcBef>
                          <a:spcPts val="60"/>
                        </a:spcBef>
                      </a:pPr>
                      <a:r>
                        <a:rPr sz="1800" spc="-65" dirty="0">
                          <a:latin typeface="Arial"/>
                          <a:cs typeface="Arial"/>
                        </a:rPr>
                        <a:t>Rocks</a:t>
                      </a:r>
                      <a:r>
                        <a:rPr sz="1800" spc="-150" dirty="0">
                          <a:latin typeface="Arial"/>
                          <a:cs typeface="Arial"/>
                        </a:rPr>
                        <a:t> </a:t>
                      </a:r>
                      <a:r>
                        <a:rPr sz="1800" spc="35" dirty="0">
                          <a:latin typeface="Arial"/>
                          <a:cs typeface="Arial"/>
                        </a:rPr>
                        <a:t>Metadata</a:t>
                      </a:r>
                      <a:endParaRPr sz="1800">
                        <a:latin typeface="Arial"/>
                        <a:cs typeface="Arial"/>
                      </a:endParaRPr>
                    </a:p>
                  </a:txBody>
                  <a:tcPr marL="0" marR="0" marT="7620"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C4D8B1"/>
                    </a:solidFill>
                  </a:tcPr>
                </a:tc>
                <a:extLst>
                  <a:ext uri="{0D108BD9-81ED-4DB2-BD59-A6C34878D82A}">
                    <a16:rowId xmlns:a16="http://schemas.microsoft.com/office/drawing/2014/main" val="10000"/>
                  </a:ext>
                </a:extLst>
              </a:tr>
              <a:tr h="341375">
                <a:tc>
                  <a:txBody>
                    <a:bodyPr/>
                    <a:lstStyle/>
                    <a:p>
                      <a:pPr marL="97790">
                        <a:lnSpc>
                          <a:spcPct val="100000"/>
                        </a:lnSpc>
                        <a:spcBef>
                          <a:spcPts val="60"/>
                        </a:spcBef>
                      </a:pPr>
                      <a:r>
                        <a:rPr sz="1800" spc="50" dirty="0">
                          <a:latin typeface="Arial"/>
                          <a:cs typeface="Arial"/>
                        </a:rPr>
                        <a:t>Internal </a:t>
                      </a:r>
                      <a:r>
                        <a:rPr sz="1800" spc="15" dirty="0">
                          <a:latin typeface="Arial"/>
                          <a:cs typeface="Arial"/>
                        </a:rPr>
                        <a:t>Index</a:t>
                      </a:r>
                      <a:r>
                        <a:rPr sz="1800" spc="-370" dirty="0">
                          <a:latin typeface="Arial"/>
                          <a:cs typeface="Arial"/>
                        </a:rPr>
                        <a:t> </a:t>
                      </a:r>
                      <a:r>
                        <a:rPr sz="1800" spc="-30" dirty="0">
                          <a:latin typeface="Arial"/>
                          <a:cs typeface="Arial"/>
                        </a:rPr>
                        <a:t>ID</a:t>
                      </a:r>
                      <a:endParaRPr sz="1800">
                        <a:latin typeface="Arial"/>
                        <a:cs typeface="Arial"/>
                      </a:endParaRPr>
                    </a:p>
                  </a:txBody>
                  <a:tcPr marL="0" marR="0" marT="7620"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F0C423"/>
                    </a:solidFill>
                  </a:tcPr>
                </a:tc>
                <a:tc>
                  <a:txBody>
                    <a:bodyPr/>
                    <a:lstStyle/>
                    <a:p>
                      <a:pPr marL="335915">
                        <a:lnSpc>
                          <a:spcPct val="100000"/>
                        </a:lnSpc>
                        <a:spcBef>
                          <a:spcPts val="60"/>
                        </a:spcBef>
                      </a:pPr>
                      <a:r>
                        <a:rPr sz="1800" spc="15" dirty="0">
                          <a:latin typeface="Arial"/>
                          <a:cs typeface="Arial"/>
                        </a:rPr>
                        <a:t>Primary</a:t>
                      </a:r>
                      <a:r>
                        <a:rPr sz="1800" spc="-165" dirty="0">
                          <a:latin typeface="Arial"/>
                          <a:cs typeface="Arial"/>
                        </a:rPr>
                        <a:t> </a:t>
                      </a:r>
                      <a:r>
                        <a:rPr sz="1800" spc="-40" dirty="0">
                          <a:latin typeface="Arial"/>
                          <a:cs typeface="Arial"/>
                        </a:rPr>
                        <a:t>Key</a:t>
                      </a:r>
                      <a:endParaRPr sz="1800">
                        <a:latin typeface="Arial"/>
                        <a:cs typeface="Arial"/>
                      </a:endParaRPr>
                    </a:p>
                  </a:txBody>
                  <a:tcPr marL="0" marR="0" marT="7620"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F0C423"/>
                    </a:solidFill>
                  </a:tcPr>
                </a:tc>
                <a:tc>
                  <a:txBody>
                    <a:bodyPr/>
                    <a:lstStyle/>
                    <a:p>
                      <a:pPr marL="290195">
                        <a:lnSpc>
                          <a:spcPct val="100000"/>
                        </a:lnSpc>
                        <a:spcBef>
                          <a:spcPts val="60"/>
                        </a:spcBef>
                      </a:pPr>
                      <a:r>
                        <a:rPr sz="1800" spc="-75" dirty="0">
                          <a:latin typeface="Arial"/>
                          <a:cs typeface="Arial"/>
                        </a:rPr>
                        <a:t>The </a:t>
                      </a:r>
                      <a:r>
                        <a:rPr sz="1800" spc="35" dirty="0">
                          <a:latin typeface="Arial"/>
                          <a:cs typeface="Arial"/>
                        </a:rPr>
                        <a:t>rest</a:t>
                      </a:r>
                      <a:r>
                        <a:rPr sz="1800" spc="-229" dirty="0">
                          <a:latin typeface="Arial"/>
                          <a:cs typeface="Arial"/>
                        </a:rPr>
                        <a:t> </a:t>
                      </a:r>
                      <a:r>
                        <a:rPr sz="1800" spc="15" dirty="0">
                          <a:latin typeface="Arial"/>
                          <a:cs typeface="Arial"/>
                        </a:rPr>
                        <a:t>columns</a:t>
                      </a:r>
                      <a:endParaRPr sz="1800">
                        <a:latin typeface="Arial"/>
                        <a:cs typeface="Arial"/>
                      </a:endParaRPr>
                    </a:p>
                  </a:txBody>
                  <a:tcPr marL="0" marR="0" marT="7620"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F0C423"/>
                    </a:solidFill>
                  </a:tcPr>
                </a:tc>
                <a:tc>
                  <a:txBody>
                    <a:bodyPr/>
                    <a:lstStyle/>
                    <a:p>
                      <a:pPr marL="271145">
                        <a:lnSpc>
                          <a:spcPct val="100000"/>
                        </a:lnSpc>
                        <a:spcBef>
                          <a:spcPts val="60"/>
                        </a:spcBef>
                      </a:pPr>
                      <a:r>
                        <a:rPr sz="1800" spc="-40" dirty="0">
                          <a:latin typeface="Arial"/>
                          <a:cs typeface="Arial"/>
                        </a:rPr>
                        <a:t>Checksum</a:t>
                      </a:r>
                      <a:endParaRPr sz="1800">
                        <a:latin typeface="Arial"/>
                        <a:cs typeface="Arial"/>
                      </a:endParaRPr>
                    </a:p>
                  </a:txBody>
                  <a:tcPr marL="0" marR="0" marT="7620"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F0C423"/>
                    </a:solidFill>
                  </a:tcPr>
                </a:tc>
                <a:tc>
                  <a:txBody>
                    <a:bodyPr/>
                    <a:lstStyle/>
                    <a:p>
                      <a:pPr algn="ctr">
                        <a:lnSpc>
                          <a:spcPct val="100000"/>
                        </a:lnSpc>
                        <a:spcBef>
                          <a:spcPts val="140"/>
                        </a:spcBef>
                      </a:pPr>
                      <a:r>
                        <a:rPr sz="1800" spc="-80" dirty="0">
                          <a:latin typeface="Arial"/>
                          <a:cs typeface="Arial"/>
                        </a:rPr>
                        <a:t>SeqID,</a:t>
                      </a:r>
                      <a:r>
                        <a:rPr sz="1800" spc="-140" dirty="0">
                          <a:latin typeface="Arial"/>
                          <a:cs typeface="Arial"/>
                        </a:rPr>
                        <a:t> </a:t>
                      </a:r>
                      <a:r>
                        <a:rPr sz="1800" spc="-35" dirty="0">
                          <a:latin typeface="Arial"/>
                          <a:cs typeface="Arial"/>
                        </a:rPr>
                        <a:t>Flag</a:t>
                      </a:r>
                      <a:endParaRPr sz="1800">
                        <a:latin typeface="Arial"/>
                        <a:cs typeface="Arial"/>
                      </a:endParaRPr>
                    </a:p>
                  </a:txBody>
                  <a:tcPr marL="0" marR="0" marT="17780"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CF723B"/>
                    </a:solidFill>
                  </a:tcPr>
                </a:tc>
                <a:extLst>
                  <a:ext uri="{0D108BD9-81ED-4DB2-BD59-A6C34878D82A}">
                    <a16:rowId xmlns:a16="http://schemas.microsoft.com/office/drawing/2014/main" val="10001"/>
                  </a:ext>
                </a:extLst>
              </a:tr>
            </a:tbl>
          </a:graphicData>
        </a:graphic>
      </p:graphicFrame>
      <p:sp>
        <p:nvSpPr>
          <p:cNvPr id="27" name="object 12">
            <a:extLst>
              <a:ext uri="{FF2B5EF4-FFF2-40B4-BE49-F238E27FC236}">
                <a16:creationId xmlns:a16="http://schemas.microsoft.com/office/drawing/2014/main" id="{E8F2E4BE-4B73-B2C5-CC10-8B1D694A8E92}"/>
              </a:ext>
            </a:extLst>
          </p:cNvPr>
          <p:cNvSpPr txBox="1"/>
          <p:nvPr/>
        </p:nvSpPr>
        <p:spPr>
          <a:xfrm>
            <a:off x="763042" y="4802258"/>
            <a:ext cx="1306830" cy="299720"/>
          </a:xfrm>
          <a:prstGeom prst="rect">
            <a:avLst/>
          </a:prstGeom>
        </p:spPr>
        <p:txBody>
          <a:bodyPr vert="horz" wrap="square" lIns="0" tIns="12700" rIns="0" bIns="0" rtlCol="0">
            <a:spAutoFit/>
          </a:bodyPr>
          <a:lstStyle/>
          <a:p>
            <a:pPr marL="12700">
              <a:lnSpc>
                <a:spcPct val="100000"/>
              </a:lnSpc>
              <a:spcBef>
                <a:spcPts val="100"/>
              </a:spcBef>
            </a:pPr>
            <a:r>
              <a:rPr sz="1800" spc="15" dirty="0">
                <a:latin typeface="Arial"/>
                <a:cs typeface="Arial"/>
              </a:rPr>
              <a:t>Primary</a:t>
            </a:r>
            <a:r>
              <a:rPr sz="1800" spc="-210" dirty="0">
                <a:latin typeface="Arial"/>
                <a:cs typeface="Arial"/>
              </a:rPr>
              <a:t> </a:t>
            </a:r>
            <a:r>
              <a:rPr sz="1800" spc="-55" dirty="0">
                <a:latin typeface="Arial"/>
                <a:cs typeface="Arial"/>
              </a:rPr>
              <a:t>Key:</a:t>
            </a:r>
            <a:endParaRPr sz="1800">
              <a:latin typeface="Arial"/>
              <a:cs typeface="Arial"/>
            </a:endParaRPr>
          </a:p>
        </p:txBody>
      </p:sp>
      <p:sp>
        <p:nvSpPr>
          <p:cNvPr id="28" name="object 13">
            <a:extLst>
              <a:ext uri="{FF2B5EF4-FFF2-40B4-BE49-F238E27FC236}">
                <a16:creationId xmlns:a16="http://schemas.microsoft.com/office/drawing/2014/main" id="{F861A525-E8C4-5C03-39E6-8AB2948AD94B}"/>
              </a:ext>
            </a:extLst>
          </p:cNvPr>
          <p:cNvSpPr txBox="1"/>
          <p:nvPr/>
        </p:nvSpPr>
        <p:spPr>
          <a:xfrm>
            <a:off x="571476" y="5878965"/>
            <a:ext cx="11068050" cy="582211"/>
          </a:xfrm>
          <a:prstGeom prst="rect">
            <a:avLst/>
          </a:prstGeom>
        </p:spPr>
        <p:txBody>
          <a:bodyPr vert="horz" wrap="square" lIns="0" tIns="12700" rIns="0" bIns="0" rtlCol="0">
            <a:spAutoFit/>
          </a:bodyPr>
          <a:lstStyle/>
          <a:p>
            <a:pPr marL="12700">
              <a:lnSpc>
                <a:spcPct val="100000"/>
              </a:lnSpc>
              <a:spcBef>
                <a:spcPts val="100"/>
              </a:spcBef>
            </a:pPr>
            <a:r>
              <a:rPr sz="1800" spc="-25" dirty="0">
                <a:latin typeface="Arial"/>
                <a:cs typeface="Arial"/>
              </a:rPr>
              <a:t>Secondary</a:t>
            </a:r>
            <a:r>
              <a:rPr sz="1800" spc="-160" dirty="0">
                <a:latin typeface="Arial"/>
                <a:cs typeface="Arial"/>
              </a:rPr>
              <a:t> </a:t>
            </a:r>
            <a:r>
              <a:rPr sz="1800" spc="-55" dirty="0">
                <a:latin typeface="Arial"/>
                <a:cs typeface="Arial"/>
              </a:rPr>
              <a:t>Key:</a:t>
            </a:r>
            <a:endParaRPr sz="1800" dirty="0">
              <a:latin typeface="Arial"/>
              <a:cs typeface="Arial"/>
            </a:endParaRPr>
          </a:p>
          <a:p>
            <a:pPr>
              <a:lnSpc>
                <a:spcPct val="100000"/>
              </a:lnSpc>
            </a:pPr>
            <a:endParaRPr sz="1900" dirty="0">
              <a:latin typeface="Arial"/>
              <a:cs typeface="Arial"/>
            </a:endParaRPr>
          </a:p>
        </p:txBody>
      </p:sp>
      <p:graphicFrame>
        <p:nvGraphicFramePr>
          <p:cNvPr id="29" name="object 14">
            <a:extLst>
              <a:ext uri="{FF2B5EF4-FFF2-40B4-BE49-F238E27FC236}">
                <a16:creationId xmlns:a16="http://schemas.microsoft.com/office/drawing/2014/main" id="{806904FB-ADB5-B98A-874A-A6DEF232FC8A}"/>
              </a:ext>
            </a:extLst>
          </p:cNvPr>
          <p:cNvGraphicFramePr>
            <a:graphicFrameLocks noGrp="1"/>
          </p:cNvGraphicFramePr>
          <p:nvPr>
            <p:extLst>
              <p:ext uri="{D42A27DB-BD31-4B8C-83A1-F6EECF244321}">
                <p14:modId xmlns:p14="http://schemas.microsoft.com/office/powerpoint/2010/main" val="2412040091"/>
              </p:ext>
            </p:extLst>
          </p:nvPr>
        </p:nvGraphicFramePr>
        <p:xfrm>
          <a:off x="2294574" y="5710118"/>
          <a:ext cx="9615168" cy="646175"/>
        </p:xfrm>
        <a:graphic>
          <a:graphicData uri="http://schemas.openxmlformats.org/drawingml/2006/table">
            <a:tbl>
              <a:tblPr firstRow="1" bandRow="1">
                <a:tableStyleId>{2D5ABB26-0587-4C30-8999-92F81FD0307C}</a:tableStyleId>
              </a:tblPr>
              <a:tblGrid>
                <a:gridCol w="1905000">
                  <a:extLst>
                    <a:ext uri="{9D8B030D-6E8A-4147-A177-3AD203B41FA5}">
                      <a16:colId xmlns:a16="http://schemas.microsoft.com/office/drawing/2014/main" val="20000"/>
                    </a:ext>
                  </a:extLst>
                </a:gridCol>
                <a:gridCol w="1905000">
                  <a:extLst>
                    <a:ext uri="{9D8B030D-6E8A-4147-A177-3AD203B41FA5}">
                      <a16:colId xmlns:a16="http://schemas.microsoft.com/office/drawing/2014/main" val="20001"/>
                    </a:ext>
                  </a:extLst>
                </a:gridCol>
                <a:gridCol w="2310129">
                  <a:extLst>
                    <a:ext uri="{9D8B030D-6E8A-4147-A177-3AD203B41FA5}">
                      <a16:colId xmlns:a16="http://schemas.microsoft.com/office/drawing/2014/main" val="20002"/>
                    </a:ext>
                  </a:extLst>
                </a:gridCol>
                <a:gridCol w="1590675">
                  <a:extLst>
                    <a:ext uri="{9D8B030D-6E8A-4147-A177-3AD203B41FA5}">
                      <a16:colId xmlns:a16="http://schemas.microsoft.com/office/drawing/2014/main" val="20003"/>
                    </a:ext>
                  </a:extLst>
                </a:gridCol>
                <a:gridCol w="1904364">
                  <a:extLst>
                    <a:ext uri="{9D8B030D-6E8A-4147-A177-3AD203B41FA5}">
                      <a16:colId xmlns:a16="http://schemas.microsoft.com/office/drawing/2014/main" val="20004"/>
                    </a:ext>
                  </a:extLst>
                </a:gridCol>
              </a:tblGrid>
              <a:tr h="304800">
                <a:tc gridSpan="3">
                  <a:txBody>
                    <a:bodyPr/>
                    <a:lstStyle/>
                    <a:p>
                      <a:pPr algn="ctr">
                        <a:lnSpc>
                          <a:spcPct val="100000"/>
                        </a:lnSpc>
                        <a:spcBef>
                          <a:spcPts val="65"/>
                        </a:spcBef>
                      </a:pPr>
                      <a:r>
                        <a:rPr sz="1800" spc="-80" dirty="0">
                          <a:latin typeface="Arial"/>
                          <a:cs typeface="Arial"/>
                        </a:rPr>
                        <a:t>RocksDB</a:t>
                      </a:r>
                      <a:r>
                        <a:rPr sz="1800" spc="-135" dirty="0">
                          <a:latin typeface="Arial"/>
                          <a:cs typeface="Arial"/>
                        </a:rPr>
                        <a:t> </a:t>
                      </a:r>
                      <a:r>
                        <a:rPr sz="1800" spc="-40" dirty="0">
                          <a:latin typeface="Arial"/>
                          <a:cs typeface="Arial"/>
                        </a:rPr>
                        <a:t>Key</a:t>
                      </a:r>
                      <a:endParaRPr sz="1800">
                        <a:latin typeface="Arial"/>
                        <a:cs typeface="Arial"/>
                      </a:endParaRPr>
                    </a:p>
                  </a:txBody>
                  <a:tcPr marL="0" marR="0" marT="8255"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C4D8B1"/>
                    </a:solidFill>
                  </a:tcPr>
                </a:tc>
                <a:tc hMerge="1">
                  <a:txBody>
                    <a:bodyPr/>
                    <a:lstStyle/>
                    <a:p>
                      <a:endParaRPr/>
                    </a:p>
                  </a:txBody>
                  <a:tcPr marL="0" marR="0" marT="0" marB="0"/>
                </a:tc>
                <a:tc hMerge="1">
                  <a:txBody>
                    <a:bodyPr/>
                    <a:lstStyle/>
                    <a:p>
                      <a:endParaRPr/>
                    </a:p>
                  </a:txBody>
                  <a:tcPr marL="0" marR="0" marT="0" marB="0"/>
                </a:tc>
                <a:tc>
                  <a:txBody>
                    <a:bodyPr/>
                    <a:lstStyle/>
                    <a:p>
                      <a:pPr algn="ctr">
                        <a:lnSpc>
                          <a:spcPct val="100000"/>
                        </a:lnSpc>
                        <a:spcBef>
                          <a:spcPts val="65"/>
                        </a:spcBef>
                      </a:pPr>
                      <a:r>
                        <a:rPr sz="1800" spc="-65" dirty="0">
                          <a:latin typeface="Arial"/>
                          <a:cs typeface="Arial"/>
                        </a:rPr>
                        <a:t>Rocks</a:t>
                      </a:r>
                      <a:r>
                        <a:rPr sz="1800" spc="-145" dirty="0">
                          <a:latin typeface="Arial"/>
                          <a:cs typeface="Arial"/>
                        </a:rPr>
                        <a:t> </a:t>
                      </a:r>
                      <a:r>
                        <a:rPr sz="1800" spc="-35" dirty="0">
                          <a:latin typeface="Arial"/>
                          <a:cs typeface="Arial"/>
                        </a:rPr>
                        <a:t>Value</a:t>
                      </a:r>
                      <a:endParaRPr sz="1800">
                        <a:latin typeface="Arial"/>
                        <a:cs typeface="Arial"/>
                      </a:endParaRPr>
                    </a:p>
                  </a:txBody>
                  <a:tcPr marL="0" marR="0" marT="8255"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C4D8B1"/>
                    </a:solidFill>
                  </a:tcPr>
                </a:tc>
                <a:tc>
                  <a:txBody>
                    <a:bodyPr/>
                    <a:lstStyle/>
                    <a:p>
                      <a:pPr algn="ctr">
                        <a:lnSpc>
                          <a:spcPct val="100000"/>
                        </a:lnSpc>
                        <a:spcBef>
                          <a:spcPts val="65"/>
                        </a:spcBef>
                      </a:pPr>
                      <a:r>
                        <a:rPr sz="1800" spc="-65" dirty="0">
                          <a:latin typeface="Arial"/>
                          <a:cs typeface="Arial"/>
                        </a:rPr>
                        <a:t>Rocks</a:t>
                      </a:r>
                      <a:r>
                        <a:rPr sz="1800" spc="-150" dirty="0">
                          <a:latin typeface="Arial"/>
                          <a:cs typeface="Arial"/>
                        </a:rPr>
                        <a:t> </a:t>
                      </a:r>
                      <a:r>
                        <a:rPr sz="1800" spc="35" dirty="0">
                          <a:latin typeface="Arial"/>
                          <a:cs typeface="Arial"/>
                        </a:rPr>
                        <a:t>Metadata</a:t>
                      </a:r>
                      <a:endParaRPr sz="1800">
                        <a:latin typeface="Arial"/>
                        <a:cs typeface="Arial"/>
                      </a:endParaRPr>
                    </a:p>
                  </a:txBody>
                  <a:tcPr marL="0" marR="0" marT="8255" marB="0">
                    <a:lnL w="28575">
                      <a:solidFill>
                        <a:srgbClr val="000000"/>
                      </a:solidFill>
                      <a:prstDash val="solid"/>
                    </a:lnL>
                    <a:lnR w="28575">
                      <a:solidFill>
                        <a:srgbClr val="000000"/>
                      </a:solidFill>
                      <a:prstDash val="solid"/>
                    </a:lnR>
                    <a:lnT w="28575">
                      <a:solidFill>
                        <a:srgbClr val="000000"/>
                      </a:solidFill>
                      <a:prstDash val="solid"/>
                    </a:lnT>
                    <a:lnB w="38100">
                      <a:solidFill>
                        <a:srgbClr val="000000"/>
                      </a:solidFill>
                      <a:prstDash val="solid"/>
                    </a:lnB>
                    <a:solidFill>
                      <a:srgbClr val="C4D8B1"/>
                    </a:solidFill>
                  </a:tcPr>
                </a:tc>
                <a:extLst>
                  <a:ext uri="{0D108BD9-81ED-4DB2-BD59-A6C34878D82A}">
                    <a16:rowId xmlns:a16="http://schemas.microsoft.com/office/drawing/2014/main" val="10000"/>
                  </a:ext>
                </a:extLst>
              </a:tr>
              <a:tr h="341375">
                <a:tc>
                  <a:txBody>
                    <a:bodyPr/>
                    <a:lstStyle/>
                    <a:p>
                      <a:pPr marL="97790">
                        <a:lnSpc>
                          <a:spcPct val="100000"/>
                        </a:lnSpc>
                        <a:spcBef>
                          <a:spcPts val="65"/>
                        </a:spcBef>
                      </a:pPr>
                      <a:r>
                        <a:rPr sz="1800" spc="50" dirty="0">
                          <a:latin typeface="Arial"/>
                          <a:cs typeface="Arial"/>
                        </a:rPr>
                        <a:t>Internal </a:t>
                      </a:r>
                      <a:r>
                        <a:rPr sz="1800" spc="15" dirty="0">
                          <a:latin typeface="Arial"/>
                          <a:cs typeface="Arial"/>
                        </a:rPr>
                        <a:t>Index</a:t>
                      </a:r>
                      <a:r>
                        <a:rPr sz="1800" spc="-370" dirty="0">
                          <a:latin typeface="Arial"/>
                          <a:cs typeface="Arial"/>
                        </a:rPr>
                        <a:t> </a:t>
                      </a:r>
                      <a:r>
                        <a:rPr sz="1800" spc="-30" dirty="0">
                          <a:latin typeface="Arial"/>
                          <a:cs typeface="Arial"/>
                        </a:rPr>
                        <a:t>ID</a:t>
                      </a:r>
                      <a:endParaRPr sz="1800">
                        <a:latin typeface="Arial"/>
                        <a:cs typeface="Arial"/>
                      </a:endParaRPr>
                    </a:p>
                  </a:txBody>
                  <a:tcPr marL="0" marR="0" marT="8255"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F0C423"/>
                    </a:solidFill>
                  </a:tcPr>
                </a:tc>
                <a:tc>
                  <a:txBody>
                    <a:bodyPr/>
                    <a:lstStyle/>
                    <a:p>
                      <a:pPr marL="203200">
                        <a:lnSpc>
                          <a:spcPct val="100000"/>
                        </a:lnSpc>
                        <a:spcBef>
                          <a:spcPts val="65"/>
                        </a:spcBef>
                      </a:pPr>
                      <a:r>
                        <a:rPr sz="1800" spc="-25" dirty="0">
                          <a:latin typeface="Arial"/>
                          <a:cs typeface="Arial"/>
                        </a:rPr>
                        <a:t>Secondary</a:t>
                      </a:r>
                      <a:r>
                        <a:rPr sz="1800" spc="-165" dirty="0">
                          <a:latin typeface="Arial"/>
                          <a:cs typeface="Arial"/>
                        </a:rPr>
                        <a:t> </a:t>
                      </a:r>
                      <a:r>
                        <a:rPr sz="1800" spc="-40" dirty="0">
                          <a:latin typeface="Arial"/>
                          <a:cs typeface="Arial"/>
                        </a:rPr>
                        <a:t>Key</a:t>
                      </a:r>
                      <a:endParaRPr sz="1800">
                        <a:latin typeface="Arial"/>
                        <a:cs typeface="Arial"/>
                      </a:endParaRPr>
                    </a:p>
                  </a:txBody>
                  <a:tcPr marL="0" marR="0" marT="8255"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F0C423"/>
                    </a:solidFill>
                  </a:tcPr>
                </a:tc>
                <a:tc>
                  <a:txBody>
                    <a:bodyPr/>
                    <a:lstStyle/>
                    <a:p>
                      <a:pPr marL="538480">
                        <a:lnSpc>
                          <a:spcPct val="100000"/>
                        </a:lnSpc>
                        <a:spcBef>
                          <a:spcPts val="65"/>
                        </a:spcBef>
                      </a:pPr>
                      <a:r>
                        <a:rPr sz="1800" spc="15" dirty="0">
                          <a:latin typeface="Arial"/>
                          <a:cs typeface="Arial"/>
                        </a:rPr>
                        <a:t>Primary</a:t>
                      </a:r>
                      <a:r>
                        <a:rPr sz="1800" spc="-165" dirty="0">
                          <a:latin typeface="Arial"/>
                          <a:cs typeface="Arial"/>
                        </a:rPr>
                        <a:t> </a:t>
                      </a:r>
                      <a:r>
                        <a:rPr sz="1800" spc="-40" dirty="0">
                          <a:latin typeface="Arial"/>
                          <a:cs typeface="Arial"/>
                        </a:rPr>
                        <a:t>Key</a:t>
                      </a:r>
                      <a:endParaRPr sz="1800">
                        <a:latin typeface="Arial"/>
                        <a:cs typeface="Arial"/>
                      </a:endParaRPr>
                    </a:p>
                  </a:txBody>
                  <a:tcPr marL="0" marR="0" marT="8255"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F0C423"/>
                    </a:solidFill>
                  </a:tcPr>
                </a:tc>
                <a:tc>
                  <a:txBody>
                    <a:bodyPr/>
                    <a:lstStyle/>
                    <a:p>
                      <a:pPr algn="ctr">
                        <a:lnSpc>
                          <a:spcPct val="100000"/>
                        </a:lnSpc>
                        <a:spcBef>
                          <a:spcPts val="65"/>
                        </a:spcBef>
                      </a:pPr>
                      <a:r>
                        <a:rPr sz="1800" spc="-40" dirty="0">
                          <a:latin typeface="Arial"/>
                          <a:cs typeface="Arial"/>
                        </a:rPr>
                        <a:t>Checksum</a:t>
                      </a:r>
                      <a:endParaRPr sz="1800">
                        <a:latin typeface="Arial"/>
                        <a:cs typeface="Arial"/>
                      </a:endParaRPr>
                    </a:p>
                  </a:txBody>
                  <a:tcPr marL="0" marR="0" marT="8255" marB="0">
                    <a:lnL w="28575">
                      <a:solidFill>
                        <a:srgbClr val="000000"/>
                      </a:solidFill>
                      <a:prstDash val="solid"/>
                    </a:lnL>
                    <a:lnR w="28575">
                      <a:solidFill>
                        <a:srgbClr val="000000"/>
                      </a:solidFill>
                      <a:prstDash val="solid"/>
                    </a:lnR>
                    <a:lnT w="28575">
                      <a:solidFill>
                        <a:srgbClr val="000000"/>
                      </a:solidFill>
                      <a:prstDash val="solid"/>
                    </a:lnT>
                    <a:lnB w="28575">
                      <a:solidFill>
                        <a:srgbClr val="000000"/>
                      </a:solidFill>
                      <a:prstDash val="solid"/>
                    </a:lnB>
                    <a:solidFill>
                      <a:srgbClr val="F0C423"/>
                    </a:solidFill>
                  </a:tcPr>
                </a:tc>
                <a:tc>
                  <a:txBody>
                    <a:bodyPr/>
                    <a:lstStyle/>
                    <a:p>
                      <a:pPr algn="ctr">
                        <a:lnSpc>
                          <a:spcPct val="100000"/>
                        </a:lnSpc>
                        <a:spcBef>
                          <a:spcPts val="65"/>
                        </a:spcBef>
                      </a:pPr>
                      <a:r>
                        <a:rPr sz="1800" spc="-80" dirty="0">
                          <a:latin typeface="Arial"/>
                          <a:cs typeface="Arial"/>
                        </a:rPr>
                        <a:t>SeqID,</a:t>
                      </a:r>
                      <a:r>
                        <a:rPr sz="1800" spc="-140" dirty="0">
                          <a:latin typeface="Arial"/>
                          <a:cs typeface="Arial"/>
                        </a:rPr>
                        <a:t> </a:t>
                      </a:r>
                      <a:r>
                        <a:rPr sz="1800" spc="-35" dirty="0">
                          <a:latin typeface="Arial"/>
                          <a:cs typeface="Arial"/>
                        </a:rPr>
                        <a:t>Flag</a:t>
                      </a:r>
                      <a:endParaRPr sz="1800">
                        <a:latin typeface="Arial"/>
                        <a:cs typeface="Arial"/>
                      </a:endParaRPr>
                    </a:p>
                  </a:txBody>
                  <a:tcPr marL="0" marR="0" marT="8255" marB="0">
                    <a:lnL w="28575">
                      <a:solidFill>
                        <a:srgbClr val="000000"/>
                      </a:solidFill>
                      <a:prstDash val="solid"/>
                    </a:lnL>
                    <a:lnR w="28575">
                      <a:solidFill>
                        <a:srgbClr val="000000"/>
                      </a:solidFill>
                      <a:prstDash val="solid"/>
                    </a:lnR>
                    <a:lnT w="38100">
                      <a:solidFill>
                        <a:srgbClr val="000000"/>
                      </a:solidFill>
                      <a:prstDash val="solid"/>
                    </a:lnT>
                    <a:lnB w="28575">
                      <a:solidFill>
                        <a:srgbClr val="000000"/>
                      </a:solidFill>
                      <a:prstDash val="solid"/>
                    </a:lnB>
                    <a:solidFill>
                      <a:srgbClr val="CF723B"/>
                    </a:solidFill>
                  </a:tcPr>
                </a:tc>
                <a:extLst>
                  <a:ext uri="{0D108BD9-81ED-4DB2-BD59-A6C34878D82A}">
                    <a16:rowId xmlns:a16="http://schemas.microsoft.com/office/drawing/2014/main" val="10001"/>
                  </a:ext>
                </a:extLst>
              </a:tr>
            </a:tbl>
          </a:graphicData>
        </a:graphic>
      </p:graphicFrame>
      <p:sp>
        <p:nvSpPr>
          <p:cNvPr id="30" name="文本框 29">
            <a:extLst>
              <a:ext uri="{FF2B5EF4-FFF2-40B4-BE49-F238E27FC236}">
                <a16:creationId xmlns:a16="http://schemas.microsoft.com/office/drawing/2014/main" id="{47E980BA-1DB2-B13C-56EA-0BDACB478A48}"/>
              </a:ext>
            </a:extLst>
          </p:cNvPr>
          <p:cNvSpPr txBox="1"/>
          <p:nvPr/>
        </p:nvSpPr>
        <p:spPr>
          <a:xfrm>
            <a:off x="661012" y="1584735"/>
            <a:ext cx="5916058" cy="2554545"/>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主键索引</a:t>
            </a:r>
            <a:endParaRPr kumimoji="1" lang="en-US" altLang="zh-CN" sz="20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sz="2000" dirty="0">
                <a:latin typeface="Times New Roman" panose="02020603050405020304" pitchFamily="18" charset="0"/>
                <a:cs typeface="Times New Roman" panose="02020603050405020304" pitchFamily="18" charset="0"/>
              </a:rPr>
              <a:t>Key</a:t>
            </a:r>
          </a:p>
          <a:p>
            <a:pPr marL="1200150" lvl="2" indent="-285750">
              <a:buFont typeface="Arial" panose="020B0604020202020204" pitchFamily="34" charset="0"/>
              <a:buChar char="•"/>
            </a:pPr>
            <a:r>
              <a:rPr kumimoji="1" lang="en-US" altLang="zh-CN" sz="2000" dirty="0">
                <a:latin typeface="Times New Roman" panose="02020603050405020304" pitchFamily="18" charset="0"/>
                <a:cs typeface="Times New Roman" panose="02020603050405020304" pitchFamily="18" charset="0"/>
              </a:rPr>
              <a:t>4byte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Internal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Index</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ID</a:t>
            </a:r>
            <a:r>
              <a:rPr kumimoji="1" lang="zh-CN" altLang="en-US" sz="2000" dirty="0">
                <a:latin typeface="Times New Roman" panose="02020603050405020304" pitchFamily="18" charset="0"/>
                <a:cs typeface="Times New Roman" panose="02020603050405020304" pitchFamily="18" charset="0"/>
              </a:rPr>
              <a:t>（自动分配）</a:t>
            </a:r>
            <a:endParaRPr kumimoji="1" lang="en-US" altLang="zh-CN" sz="2000" dirty="0">
              <a:latin typeface="Times New Roman" panose="02020603050405020304" pitchFamily="18" charset="0"/>
              <a:cs typeface="Times New Roman" panose="02020603050405020304" pitchFamily="18" charset="0"/>
            </a:endParaRPr>
          </a:p>
          <a:p>
            <a:pPr marL="1200150" lvl="2"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主键列打包在一起</a:t>
            </a:r>
            <a:endParaRPr kumimoji="1" lang="en-US" altLang="zh-CN" sz="2000" dirty="0">
              <a:latin typeface="Times New Roman" panose="02020603050405020304" pitchFamily="18" charset="0"/>
              <a:cs typeface="Times New Roman" panose="02020603050405020304" pitchFamily="18" charset="0"/>
            </a:endParaRPr>
          </a:p>
          <a:p>
            <a:pPr marL="1200150" lvl="2"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如果未定义，会生成隐藏的主键</a:t>
            </a:r>
            <a:endParaRPr kumimoji="1" lang="en-US" altLang="zh-CN" sz="20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sz="2000" dirty="0">
                <a:latin typeface="Times New Roman" panose="02020603050405020304" pitchFamily="18" charset="0"/>
                <a:cs typeface="Times New Roman" panose="02020603050405020304" pitchFamily="18" charset="0"/>
              </a:rPr>
              <a:t>Value</a:t>
            </a:r>
          </a:p>
          <a:p>
            <a:pPr marL="1200150" lvl="2"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其它列打包在一起</a:t>
            </a:r>
            <a:endParaRPr kumimoji="1" lang="en-US" altLang="zh-CN" sz="2000" dirty="0">
              <a:latin typeface="Times New Roman" panose="02020603050405020304" pitchFamily="18" charset="0"/>
              <a:cs typeface="Times New Roman" panose="02020603050405020304" pitchFamily="18" charset="0"/>
            </a:endParaRPr>
          </a:p>
          <a:p>
            <a:pPr marL="1200150" lvl="2"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记录的</a:t>
            </a:r>
            <a:r>
              <a:rPr kumimoji="1" lang="en-US" altLang="zh-CN" sz="2000" dirty="0">
                <a:latin typeface="Times New Roman" panose="02020603050405020304" pitchFamily="18" charset="0"/>
                <a:cs typeface="Times New Roman" panose="02020603050405020304" pitchFamily="18" charset="0"/>
              </a:rPr>
              <a:t>checksum</a:t>
            </a:r>
            <a:r>
              <a:rPr kumimoji="1" lang="zh-CN" altLang="en-US" sz="2000" dirty="0">
                <a:latin typeface="Times New Roman" panose="02020603050405020304" pitchFamily="18" charset="0"/>
                <a:cs typeface="Times New Roman" panose="02020603050405020304" pitchFamily="18" charset="0"/>
              </a:rPr>
              <a:t>（可选）</a:t>
            </a:r>
            <a:endParaRPr kumimoji="1" lang="en-US" altLang="zh-CN" sz="2000" dirty="0">
              <a:latin typeface="Times New Roman" panose="02020603050405020304" pitchFamily="18" charset="0"/>
              <a:cs typeface="Times New Roman" panose="02020603050405020304" pitchFamily="18" charset="0"/>
            </a:endParaRPr>
          </a:p>
        </p:txBody>
      </p:sp>
      <p:sp>
        <p:nvSpPr>
          <p:cNvPr id="31" name="文本框 30">
            <a:extLst>
              <a:ext uri="{FF2B5EF4-FFF2-40B4-BE49-F238E27FC236}">
                <a16:creationId xmlns:a16="http://schemas.microsoft.com/office/drawing/2014/main" id="{3855CE96-F079-0C9A-DE20-6D90BABE0AF2}"/>
              </a:ext>
            </a:extLst>
          </p:cNvPr>
          <p:cNvSpPr txBox="1"/>
          <p:nvPr/>
        </p:nvSpPr>
        <p:spPr>
          <a:xfrm>
            <a:off x="6400801" y="1584735"/>
            <a:ext cx="5382658" cy="2554545"/>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二级索引</a:t>
            </a:r>
            <a:endParaRPr kumimoji="1" lang="en-US" altLang="zh-CN" sz="20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sz="2000" dirty="0">
                <a:latin typeface="Times New Roman" panose="02020603050405020304" pitchFamily="18" charset="0"/>
                <a:cs typeface="Times New Roman" panose="02020603050405020304" pitchFamily="18" charset="0"/>
              </a:rPr>
              <a:t>Key</a:t>
            </a:r>
          </a:p>
          <a:p>
            <a:pPr marL="1200150" lvl="2" indent="-285750">
              <a:buFont typeface="Arial" panose="020B0604020202020204" pitchFamily="34" charset="0"/>
              <a:buChar char="•"/>
            </a:pPr>
            <a:r>
              <a:rPr kumimoji="1" lang="en-US" altLang="zh-CN" sz="2000" dirty="0">
                <a:latin typeface="Times New Roman" panose="02020603050405020304" pitchFamily="18" charset="0"/>
                <a:cs typeface="Times New Roman" panose="02020603050405020304" pitchFamily="18" charset="0"/>
              </a:rPr>
              <a:t>4byte</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Internal</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Index</a:t>
            </a:r>
            <a:r>
              <a:rPr kumimoji="1" lang="zh-CN" altLang="en-US" sz="2000" dirty="0">
                <a:latin typeface="Times New Roman" panose="02020603050405020304" pitchFamily="18" charset="0"/>
                <a:cs typeface="Times New Roman" panose="02020603050405020304" pitchFamily="18" charset="0"/>
              </a:rPr>
              <a:t> </a:t>
            </a:r>
            <a:r>
              <a:rPr kumimoji="1" lang="en-US" altLang="zh-CN" sz="2000" dirty="0">
                <a:latin typeface="Times New Roman" panose="02020603050405020304" pitchFamily="18" charset="0"/>
                <a:cs typeface="Times New Roman" panose="02020603050405020304" pitchFamily="18" charset="0"/>
              </a:rPr>
              <a:t>ID</a:t>
            </a:r>
            <a:r>
              <a:rPr kumimoji="1" lang="zh-CN" altLang="en-US" sz="2000" dirty="0">
                <a:latin typeface="Times New Roman" panose="02020603050405020304" pitchFamily="18" charset="0"/>
                <a:cs typeface="Times New Roman" panose="02020603050405020304" pitchFamily="18" charset="0"/>
              </a:rPr>
              <a:t>（自动分配）</a:t>
            </a:r>
            <a:endParaRPr kumimoji="1" lang="en-US" altLang="zh-CN" sz="2000" dirty="0">
              <a:latin typeface="Times New Roman" panose="02020603050405020304" pitchFamily="18" charset="0"/>
              <a:cs typeface="Times New Roman" panose="02020603050405020304" pitchFamily="18" charset="0"/>
            </a:endParaRPr>
          </a:p>
          <a:p>
            <a:pPr marL="1200150" lvl="2"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二级索引列打包在一起</a:t>
            </a:r>
            <a:endParaRPr kumimoji="1" lang="en-US" altLang="zh-CN" sz="2000" dirty="0">
              <a:latin typeface="Times New Roman" panose="02020603050405020304" pitchFamily="18" charset="0"/>
              <a:cs typeface="Times New Roman" panose="02020603050405020304" pitchFamily="18" charset="0"/>
            </a:endParaRPr>
          </a:p>
          <a:p>
            <a:pPr marL="1200150" lvl="2"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主键索引打包在一起（可能存在重复的键）</a:t>
            </a:r>
            <a:endParaRPr kumimoji="1" lang="en-US" altLang="zh-CN" sz="2000"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kumimoji="1" lang="en-US" altLang="zh-CN" sz="2000" dirty="0">
                <a:latin typeface="Times New Roman" panose="02020603050405020304" pitchFamily="18" charset="0"/>
                <a:cs typeface="Times New Roman" panose="02020603050405020304" pitchFamily="18" charset="0"/>
              </a:rPr>
              <a:t>Value</a:t>
            </a:r>
          </a:p>
          <a:p>
            <a:pPr marL="1200150" lvl="2" indent="-285750">
              <a:buFont typeface="Arial" panose="020B0604020202020204" pitchFamily="34" charset="0"/>
              <a:buChar char="•"/>
            </a:pPr>
            <a:r>
              <a:rPr kumimoji="1" lang="zh-CN" altLang="en-US" sz="2000" dirty="0">
                <a:latin typeface="Times New Roman" panose="02020603050405020304" pitchFamily="18" charset="0"/>
                <a:cs typeface="Times New Roman" panose="02020603050405020304" pitchFamily="18" charset="0"/>
              </a:rPr>
              <a:t>记录的</a:t>
            </a:r>
            <a:r>
              <a:rPr kumimoji="1" lang="en-US" altLang="zh-CN" sz="2000" dirty="0">
                <a:latin typeface="Times New Roman" panose="02020603050405020304" pitchFamily="18" charset="0"/>
                <a:cs typeface="Times New Roman" panose="02020603050405020304" pitchFamily="18" charset="0"/>
              </a:rPr>
              <a:t>checksum</a:t>
            </a:r>
            <a:r>
              <a:rPr kumimoji="1" lang="zh-CN" altLang="en-US" sz="2000" dirty="0">
                <a:latin typeface="Times New Roman" panose="02020603050405020304" pitchFamily="18" charset="0"/>
                <a:cs typeface="Times New Roman" panose="02020603050405020304" pitchFamily="18" charset="0"/>
              </a:rPr>
              <a:t>（可选）</a:t>
            </a:r>
            <a:endParaRPr kumimoji="1" lang="en-US" altLang="zh-C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413114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索引查找</a:t>
            </a:r>
            <a:r>
              <a:rPr kumimoji="1" lang="en-US" altLang="zh-C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扫描的效率</a:t>
            </a:r>
          </a:p>
        </p:txBody>
      </p:sp>
      <p:sp>
        <p:nvSpPr>
          <p:cNvPr id="3" name="内容占位符 2">
            <a:extLst>
              <a:ext uri="{FF2B5EF4-FFF2-40B4-BE49-F238E27FC236}">
                <a16:creationId xmlns:a16="http://schemas.microsoft.com/office/drawing/2014/main" id="{A563A54D-C5E6-7001-8529-FE93D578F2EB}"/>
              </a:ext>
            </a:extLst>
          </p:cNvPr>
          <p:cNvSpPr>
            <a:spLocks noGrp="1"/>
          </p:cNvSpPr>
          <p:nvPr>
            <p:ph idx="1"/>
          </p:nvPr>
        </p:nvSpPr>
        <p:spPr>
          <a:xfrm>
            <a:off x="838200" y="1636602"/>
            <a:ext cx="10515600" cy="4540361"/>
          </a:xfrm>
        </p:spPr>
        <p:txBody>
          <a:bodyPr>
            <a:normAutofit/>
          </a:bodyPr>
          <a:lstStyle/>
          <a:p>
            <a:pPr algn="just"/>
            <a:r>
              <a:rPr kumimoji="1" lang="zh-CN" altLang="en-US" dirty="0">
                <a:latin typeface="Times New Roman" panose="02020603050405020304" pitchFamily="18" charset="0"/>
                <a:cs typeface="Times New Roman" panose="02020603050405020304" pitchFamily="18" charset="0"/>
              </a:rPr>
              <a:t>与</a:t>
            </a:r>
            <a:r>
              <a:rPr kumimoji="1" lang="en-US" altLang="zh-CN" dirty="0" err="1">
                <a:latin typeface="Times New Roman" panose="02020603050405020304" pitchFamily="18" charset="0"/>
                <a:cs typeface="Times New Roman" panose="02020603050405020304" pitchFamily="18" charset="0"/>
              </a:rPr>
              <a:t>InnoDB</a:t>
            </a:r>
            <a:r>
              <a:rPr kumimoji="1" lang="zh-CN" altLang="en-US" dirty="0">
                <a:latin typeface="Times New Roman" panose="02020603050405020304" pitchFamily="18" charset="0"/>
                <a:cs typeface="Times New Roman" panose="02020603050405020304" pitchFamily="18" charset="0"/>
              </a:rPr>
              <a:t>十分类似</a:t>
            </a:r>
            <a:endParaRPr kumimoji="1" lang="en-US" altLang="zh-CN" dirty="0">
              <a:latin typeface="Times New Roman" panose="02020603050405020304" pitchFamily="18" charset="0"/>
              <a:cs typeface="Times New Roman" panose="02020603050405020304" pitchFamily="18" charset="0"/>
            </a:endParaRPr>
          </a:p>
          <a:p>
            <a:pPr lvl="1" algn="just"/>
            <a:r>
              <a:rPr kumimoji="1" lang="zh-CN" altLang="en-US" dirty="0"/>
              <a:t>如果走主键索引，那么一步就能得到所需数据</a:t>
            </a:r>
            <a:endParaRPr kumimoji="1" lang="en-US" altLang="zh-CN" dirty="0"/>
          </a:p>
          <a:p>
            <a:pPr lvl="1" algn="just"/>
            <a:r>
              <a:rPr kumimoji="1" lang="zh-CN" altLang="en-US" dirty="0">
                <a:latin typeface="Times New Roman" panose="02020603050405020304" pitchFamily="18" charset="0"/>
                <a:cs typeface="Times New Roman" panose="02020603050405020304" pitchFamily="18" charset="0"/>
              </a:rPr>
              <a:t>覆盖索引：如果使用辅助键的查询仅涉及辅助键</a:t>
            </a:r>
            <a:r>
              <a:rPr kumimoji="1" lang="en-US" altLang="zh-CN" dirty="0">
                <a:latin typeface="Times New Roman" panose="02020603050405020304" pitchFamily="18" charset="0"/>
                <a:cs typeface="Times New Roman" panose="02020603050405020304" pitchFamily="18" charset="0"/>
              </a:rPr>
              <a:t>+</a:t>
            </a:r>
            <a:r>
              <a:rPr kumimoji="1" lang="zh-CN" altLang="en-US" dirty="0">
                <a:latin typeface="Times New Roman" panose="02020603050405020304" pitchFamily="18" charset="0"/>
                <a:cs typeface="Times New Roman" panose="02020603050405020304" pitchFamily="18" charset="0"/>
              </a:rPr>
              <a:t>主键字段，则它们不会读取主键（无需额外查找）</a:t>
            </a:r>
          </a:p>
          <a:p>
            <a:pPr lvl="1" algn="just"/>
            <a:r>
              <a:rPr kumimoji="1" lang="en-US" altLang="zh-CN" dirty="0" err="1">
                <a:latin typeface="Times New Roman" panose="02020603050405020304" pitchFamily="18" charset="0"/>
                <a:cs typeface="Times New Roman" panose="02020603050405020304" pitchFamily="18" charset="0"/>
              </a:rPr>
              <a:t>InnoDB</a:t>
            </a:r>
            <a:r>
              <a:rPr kumimoji="1" lang="en-US" altLang="zh-CN" dirty="0">
                <a:latin typeface="Times New Roman" panose="02020603050405020304" pitchFamily="18" charset="0"/>
                <a:cs typeface="Times New Roman" panose="02020603050405020304" pitchFamily="18" charset="0"/>
              </a:rPr>
              <a:t> </a:t>
            </a:r>
            <a:r>
              <a:rPr kumimoji="1" lang="zh-CN" altLang="en-US" dirty="0">
                <a:latin typeface="Times New Roman" panose="02020603050405020304" pitchFamily="18" charset="0"/>
                <a:cs typeface="Times New Roman" panose="02020603050405020304" pitchFamily="18" charset="0"/>
              </a:rPr>
              <a:t>和 </a:t>
            </a:r>
            <a:r>
              <a:rPr kumimoji="1" lang="en-US" altLang="zh-CN" dirty="0" err="1">
                <a:latin typeface="Times New Roman" panose="02020603050405020304" pitchFamily="18" charset="0"/>
                <a:cs typeface="Times New Roman" panose="02020603050405020304" pitchFamily="18" charset="0"/>
              </a:rPr>
              <a:t>MyRocks</a:t>
            </a:r>
            <a:r>
              <a:rPr kumimoji="1" lang="en-US" altLang="zh-CN" dirty="0">
                <a:latin typeface="Times New Roman" panose="02020603050405020304" pitchFamily="18" charset="0"/>
                <a:cs typeface="Times New Roman" panose="02020603050405020304" pitchFamily="18" charset="0"/>
              </a:rPr>
              <a:t> </a:t>
            </a:r>
            <a:r>
              <a:rPr kumimoji="1" lang="zh-CN" altLang="en-US" dirty="0">
                <a:latin typeface="Times New Roman" panose="02020603050405020304" pitchFamily="18" charset="0"/>
                <a:cs typeface="Times New Roman" panose="02020603050405020304" pitchFamily="18" charset="0"/>
              </a:rPr>
              <a:t>都支持覆盖索引</a:t>
            </a:r>
            <a:endParaRPr kumimoji="1" lang="en-US" altLang="zh-CN" dirty="0">
              <a:latin typeface="Times New Roman" panose="02020603050405020304" pitchFamily="18" charset="0"/>
              <a:cs typeface="Times New Roman" panose="02020603050405020304" pitchFamily="18" charset="0"/>
            </a:endParaRPr>
          </a:p>
          <a:p>
            <a:pPr algn="just"/>
            <a:r>
              <a:rPr kumimoji="1" lang="zh-CN" altLang="en-US" dirty="0">
                <a:latin typeface="Times New Roman" panose="02020603050405020304" pitchFamily="18" charset="0"/>
                <a:cs typeface="Times New Roman" panose="02020603050405020304" pitchFamily="18" charset="0"/>
              </a:rPr>
              <a:t>需要避免非覆盖的二级索引查找</a:t>
            </a:r>
            <a:endParaRPr kumimoji="1" lang="en-US" altLang="zh-CN" dirty="0">
              <a:latin typeface="Times New Roman" panose="02020603050405020304" pitchFamily="18" charset="0"/>
              <a:cs typeface="Times New Roman" panose="02020603050405020304" pitchFamily="18" charset="0"/>
            </a:endParaRPr>
          </a:p>
        </p:txBody>
      </p:sp>
      <p:grpSp>
        <p:nvGrpSpPr>
          <p:cNvPr id="4" name="object 4">
            <a:extLst>
              <a:ext uri="{FF2B5EF4-FFF2-40B4-BE49-F238E27FC236}">
                <a16:creationId xmlns:a16="http://schemas.microsoft.com/office/drawing/2014/main" id="{D3C71F4C-3F35-BDAB-998B-5D00B1191CF8}"/>
              </a:ext>
            </a:extLst>
          </p:cNvPr>
          <p:cNvGrpSpPr/>
          <p:nvPr/>
        </p:nvGrpSpPr>
        <p:grpSpPr>
          <a:xfrm>
            <a:off x="7386839" y="4921652"/>
            <a:ext cx="4733925" cy="1838325"/>
            <a:chOff x="5888545" y="3643693"/>
            <a:chExt cx="4733925" cy="1838325"/>
          </a:xfrm>
        </p:grpSpPr>
        <p:sp>
          <p:nvSpPr>
            <p:cNvPr id="5" name="object 5">
              <a:extLst>
                <a:ext uri="{FF2B5EF4-FFF2-40B4-BE49-F238E27FC236}">
                  <a16:creationId xmlns:a16="http://schemas.microsoft.com/office/drawing/2014/main" id="{C04CD2E8-E1A5-AE4B-5A3F-D92DD1871904}"/>
                </a:ext>
              </a:extLst>
            </p:cNvPr>
            <p:cNvSpPr/>
            <p:nvPr/>
          </p:nvSpPr>
          <p:spPr>
            <a:xfrm>
              <a:off x="5893308" y="3648456"/>
              <a:ext cx="4724400" cy="1828800"/>
            </a:xfrm>
            <a:custGeom>
              <a:avLst/>
              <a:gdLst/>
              <a:ahLst/>
              <a:cxnLst/>
              <a:rect l="l" t="t" r="r" b="b"/>
              <a:pathLst>
                <a:path w="4724400" h="1828800">
                  <a:moveTo>
                    <a:pt x="4724399" y="0"/>
                  </a:moveTo>
                  <a:lnTo>
                    <a:pt x="0" y="0"/>
                  </a:lnTo>
                  <a:lnTo>
                    <a:pt x="0" y="1828800"/>
                  </a:lnTo>
                  <a:lnTo>
                    <a:pt x="4724399" y="1828800"/>
                  </a:lnTo>
                  <a:lnTo>
                    <a:pt x="4724399" y="0"/>
                  </a:lnTo>
                  <a:close/>
                </a:path>
              </a:pathLst>
            </a:custGeom>
            <a:solidFill>
              <a:srgbClr val="D4E7F4"/>
            </a:solidFill>
          </p:spPr>
          <p:txBody>
            <a:bodyPr wrap="square" lIns="0" tIns="0" rIns="0" bIns="0" rtlCol="0"/>
            <a:lstStyle/>
            <a:p>
              <a:endParaRPr/>
            </a:p>
          </p:txBody>
        </p:sp>
        <p:sp>
          <p:nvSpPr>
            <p:cNvPr id="6" name="object 6">
              <a:extLst>
                <a:ext uri="{FF2B5EF4-FFF2-40B4-BE49-F238E27FC236}">
                  <a16:creationId xmlns:a16="http://schemas.microsoft.com/office/drawing/2014/main" id="{4CD63881-7F55-D94A-3503-C213995706E9}"/>
                </a:ext>
              </a:extLst>
            </p:cNvPr>
            <p:cNvSpPr/>
            <p:nvPr/>
          </p:nvSpPr>
          <p:spPr>
            <a:xfrm>
              <a:off x="5893308" y="3648456"/>
              <a:ext cx="4724400" cy="1828800"/>
            </a:xfrm>
            <a:custGeom>
              <a:avLst/>
              <a:gdLst/>
              <a:ahLst/>
              <a:cxnLst/>
              <a:rect l="l" t="t" r="r" b="b"/>
              <a:pathLst>
                <a:path w="4724400" h="1828800">
                  <a:moveTo>
                    <a:pt x="0" y="0"/>
                  </a:moveTo>
                  <a:lnTo>
                    <a:pt x="4724399" y="0"/>
                  </a:lnTo>
                  <a:lnTo>
                    <a:pt x="4724399" y="1828800"/>
                  </a:lnTo>
                  <a:lnTo>
                    <a:pt x="0" y="1828800"/>
                  </a:lnTo>
                  <a:lnTo>
                    <a:pt x="0" y="0"/>
                  </a:lnTo>
                  <a:close/>
                </a:path>
              </a:pathLst>
            </a:custGeom>
            <a:ln w="9144">
              <a:solidFill>
                <a:srgbClr val="000000"/>
              </a:solidFill>
            </a:ln>
          </p:spPr>
          <p:txBody>
            <a:bodyPr wrap="square" lIns="0" tIns="0" rIns="0" bIns="0" rtlCol="0"/>
            <a:lstStyle/>
            <a:p>
              <a:endParaRPr/>
            </a:p>
          </p:txBody>
        </p:sp>
      </p:grpSp>
      <p:sp>
        <p:nvSpPr>
          <p:cNvPr id="7" name="object 7">
            <a:extLst>
              <a:ext uri="{FF2B5EF4-FFF2-40B4-BE49-F238E27FC236}">
                <a16:creationId xmlns:a16="http://schemas.microsoft.com/office/drawing/2014/main" id="{8F22A30E-38D5-A2D5-319D-6673F9EB2370}"/>
              </a:ext>
            </a:extLst>
          </p:cNvPr>
          <p:cNvSpPr txBox="1"/>
          <p:nvPr/>
        </p:nvSpPr>
        <p:spPr>
          <a:xfrm>
            <a:off x="9222535" y="6457514"/>
            <a:ext cx="1372235" cy="299720"/>
          </a:xfrm>
          <a:prstGeom prst="rect">
            <a:avLst/>
          </a:prstGeom>
        </p:spPr>
        <p:txBody>
          <a:bodyPr vert="horz" wrap="square" lIns="0" tIns="12700" rIns="0" bIns="0" rtlCol="0">
            <a:spAutoFit/>
          </a:bodyPr>
          <a:lstStyle/>
          <a:p>
            <a:pPr marL="12700">
              <a:lnSpc>
                <a:spcPct val="100000"/>
              </a:lnSpc>
              <a:spcBef>
                <a:spcPts val="100"/>
              </a:spcBef>
            </a:pPr>
            <a:r>
              <a:rPr sz="1800" spc="45" dirty="0">
                <a:latin typeface="Arial"/>
                <a:cs typeface="Arial"/>
              </a:rPr>
              <a:t>table</a:t>
            </a:r>
            <a:r>
              <a:rPr sz="1800" spc="-200" dirty="0">
                <a:latin typeface="Arial"/>
                <a:cs typeface="Arial"/>
              </a:rPr>
              <a:t> </a:t>
            </a:r>
            <a:r>
              <a:rPr sz="1800" spc="10" dirty="0">
                <a:latin typeface="Arial"/>
                <a:cs typeface="Arial"/>
              </a:rPr>
              <a:t>records</a:t>
            </a:r>
            <a:endParaRPr sz="1800">
              <a:latin typeface="Arial"/>
              <a:cs typeface="Arial"/>
            </a:endParaRPr>
          </a:p>
        </p:txBody>
      </p:sp>
      <p:sp>
        <p:nvSpPr>
          <p:cNvPr id="8" name="object 8">
            <a:extLst>
              <a:ext uri="{FF2B5EF4-FFF2-40B4-BE49-F238E27FC236}">
                <a16:creationId xmlns:a16="http://schemas.microsoft.com/office/drawing/2014/main" id="{D394EE51-1D78-DFBA-8800-3A2BC1D05290}"/>
              </a:ext>
            </a:extLst>
          </p:cNvPr>
          <p:cNvSpPr txBox="1"/>
          <p:nvPr/>
        </p:nvSpPr>
        <p:spPr>
          <a:xfrm>
            <a:off x="9372801" y="5536015"/>
            <a:ext cx="2362200" cy="304800"/>
          </a:xfrm>
          <a:prstGeom prst="rect">
            <a:avLst/>
          </a:prstGeom>
          <a:solidFill>
            <a:srgbClr val="FF9933"/>
          </a:solidFill>
          <a:ln w="9144">
            <a:solidFill>
              <a:srgbClr val="000000"/>
            </a:solidFill>
          </a:ln>
        </p:spPr>
        <p:txBody>
          <a:bodyPr vert="horz" wrap="square" lIns="0" tIns="9525" rIns="0" bIns="0" rtlCol="0">
            <a:spAutoFit/>
          </a:bodyPr>
          <a:lstStyle/>
          <a:p>
            <a:pPr marL="13335">
              <a:lnSpc>
                <a:spcPct val="100000"/>
              </a:lnSpc>
              <a:spcBef>
                <a:spcPts val="75"/>
              </a:spcBef>
            </a:pPr>
            <a:r>
              <a:rPr sz="1600" spc="-100" dirty="0">
                <a:latin typeface="Arial"/>
                <a:cs typeface="Arial"/>
              </a:rPr>
              <a:t>10000: </a:t>
            </a:r>
            <a:r>
              <a:rPr sz="1600" spc="-35" dirty="0">
                <a:latin typeface="Arial"/>
                <a:cs typeface="Arial"/>
              </a:rPr>
              <a:t>col2=‘abc’,</a:t>
            </a:r>
            <a:r>
              <a:rPr sz="1600" spc="-110" dirty="0">
                <a:latin typeface="Arial"/>
                <a:cs typeface="Arial"/>
              </a:rPr>
              <a:t> </a:t>
            </a:r>
            <a:r>
              <a:rPr sz="1600" spc="-65" dirty="0">
                <a:latin typeface="Arial"/>
                <a:cs typeface="Arial"/>
              </a:rPr>
              <a:t>col3=100</a:t>
            </a:r>
            <a:endParaRPr sz="1600">
              <a:latin typeface="Arial"/>
              <a:cs typeface="Arial"/>
            </a:endParaRPr>
          </a:p>
        </p:txBody>
      </p:sp>
      <p:sp>
        <p:nvSpPr>
          <p:cNvPr id="9" name="object 9">
            <a:extLst>
              <a:ext uri="{FF2B5EF4-FFF2-40B4-BE49-F238E27FC236}">
                <a16:creationId xmlns:a16="http://schemas.microsoft.com/office/drawing/2014/main" id="{2498961B-F546-01DF-90CA-5BB4DD18268C}"/>
              </a:ext>
            </a:extLst>
          </p:cNvPr>
          <p:cNvSpPr txBox="1"/>
          <p:nvPr/>
        </p:nvSpPr>
        <p:spPr>
          <a:xfrm>
            <a:off x="7620202" y="5002615"/>
            <a:ext cx="2133600" cy="304800"/>
          </a:xfrm>
          <a:prstGeom prst="rect">
            <a:avLst/>
          </a:prstGeom>
          <a:solidFill>
            <a:srgbClr val="FF9933"/>
          </a:solidFill>
          <a:ln w="9144">
            <a:solidFill>
              <a:srgbClr val="000000"/>
            </a:solidFill>
          </a:ln>
        </p:spPr>
        <p:txBody>
          <a:bodyPr vert="horz" wrap="square" lIns="0" tIns="9525" rIns="0" bIns="0" rtlCol="0">
            <a:spAutoFit/>
          </a:bodyPr>
          <a:lstStyle/>
          <a:p>
            <a:pPr marL="153670">
              <a:lnSpc>
                <a:spcPct val="100000"/>
              </a:lnSpc>
              <a:spcBef>
                <a:spcPts val="75"/>
              </a:spcBef>
            </a:pPr>
            <a:r>
              <a:rPr sz="1600" spc="-95" dirty="0">
                <a:latin typeface="Arial"/>
                <a:cs typeface="Arial"/>
              </a:rPr>
              <a:t>5: </a:t>
            </a:r>
            <a:r>
              <a:rPr sz="1600" spc="-45" dirty="0">
                <a:latin typeface="Arial"/>
                <a:cs typeface="Arial"/>
              </a:rPr>
              <a:t>col2=‘aaa’,</a:t>
            </a:r>
            <a:r>
              <a:rPr sz="1600" spc="-140" dirty="0">
                <a:latin typeface="Arial"/>
                <a:cs typeface="Arial"/>
              </a:rPr>
              <a:t> </a:t>
            </a:r>
            <a:r>
              <a:rPr sz="1600" spc="-60" dirty="0">
                <a:latin typeface="Arial"/>
                <a:cs typeface="Arial"/>
              </a:rPr>
              <a:t>col3=10</a:t>
            </a:r>
            <a:endParaRPr sz="1600">
              <a:latin typeface="Arial"/>
              <a:cs typeface="Arial"/>
            </a:endParaRPr>
          </a:p>
        </p:txBody>
      </p:sp>
      <p:sp>
        <p:nvSpPr>
          <p:cNvPr id="10" name="object 10">
            <a:extLst>
              <a:ext uri="{FF2B5EF4-FFF2-40B4-BE49-F238E27FC236}">
                <a16:creationId xmlns:a16="http://schemas.microsoft.com/office/drawing/2014/main" id="{DACFB8B8-2AA3-7EF5-2C78-B5355BD887EA}"/>
              </a:ext>
            </a:extLst>
          </p:cNvPr>
          <p:cNvSpPr txBox="1"/>
          <p:nvPr/>
        </p:nvSpPr>
        <p:spPr>
          <a:xfrm>
            <a:off x="7620202" y="3429000"/>
            <a:ext cx="4433570" cy="346075"/>
          </a:xfrm>
          <a:prstGeom prst="rect">
            <a:avLst/>
          </a:prstGeom>
          <a:ln w="9144">
            <a:solidFill>
              <a:srgbClr val="000000"/>
            </a:solidFill>
          </a:ln>
        </p:spPr>
        <p:txBody>
          <a:bodyPr vert="horz" wrap="square" lIns="0" tIns="8255" rIns="0" bIns="0" rtlCol="0">
            <a:spAutoFit/>
          </a:bodyPr>
          <a:lstStyle/>
          <a:p>
            <a:pPr marL="91440">
              <a:lnSpc>
                <a:spcPct val="100000"/>
              </a:lnSpc>
              <a:spcBef>
                <a:spcPts val="65"/>
              </a:spcBef>
            </a:pPr>
            <a:r>
              <a:rPr sz="1800" spc="-215" dirty="0">
                <a:latin typeface="Arial"/>
                <a:cs typeface="Arial"/>
              </a:rPr>
              <a:t>SELECT </a:t>
            </a:r>
            <a:r>
              <a:rPr sz="1800" spc="75" dirty="0">
                <a:latin typeface="Arial"/>
                <a:cs typeface="Arial"/>
              </a:rPr>
              <a:t>* </a:t>
            </a:r>
            <a:r>
              <a:rPr sz="1800" spc="-135" dirty="0">
                <a:latin typeface="Arial"/>
                <a:cs typeface="Arial"/>
              </a:rPr>
              <a:t>FROM </a:t>
            </a:r>
            <a:r>
              <a:rPr sz="1800" spc="110" dirty="0">
                <a:latin typeface="Arial"/>
                <a:cs typeface="Arial"/>
              </a:rPr>
              <a:t>tbl</a:t>
            </a:r>
            <a:r>
              <a:rPr sz="1800" spc="-375" dirty="0">
                <a:latin typeface="Arial"/>
                <a:cs typeface="Arial"/>
              </a:rPr>
              <a:t> </a:t>
            </a:r>
            <a:r>
              <a:rPr sz="1800" spc="-160" dirty="0">
                <a:latin typeface="Arial"/>
                <a:cs typeface="Arial"/>
              </a:rPr>
              <a:t>WHERE </a:t>
            </a:r>
            <a:r>
              <a:rPr sz="1800" spc="-25" dirty="0">
                <a:latin typeface="Arial"/>
                <a:cs typeface="Arial"/>
              </a:rPr>
              <a:t>key1 </a:t>
            </a:r>
            <a:r>
              <a:rPr sz="1800" spc="-330" dirty="0">
                <a:latin typeface="Arial"/>
                <a:cs typeface="Arial"/>
              </a:rPr>
              <a:t>&lt; </a:t>
            </a:r>
            <a:r>
              <a:rPr sz="1800" spc="-105" dirty="0">
                <a:latin typeface="Arial"/>
                <a:cs typeface="Arial"/>
              </a:rPr>
              <a:t>2000000</a:t>
            </a:r>
            <a:endParaRPr sz="1800" dirty="0">
              <a:latin typeface="Arial"/>
              <a:cs typeface="Arial"/>
            </a:endParaRPr>
          </a:p>
        </p:txBody>
      </p:sp>
      <p:grpSp>
        <p:nvGrpSpPr>
          <p:cNvPr id="11" name="object 11">
            <a:extLst>
              <a:ext uri="{FF2B5EF4-FFF2-40B4-BE49-F238E27FC236}">
                <a16:creationId xmlns:a16="http://schemas.microsoft.com/office/drawing/2014/main" id="{67B96881-E215-4AE2-E8C8-279F26053C41}"/>
              </a:ext>
            </a:extLst>
          </p:cNvPr>
          <p:cNvGrpSpPr/>
          <p:nvPr/>
        </p:nvGrpSpPr>
        <p:grpSpPr>
          <a:xfrm>
            <a:off x="3881639" y="6506612"/>
            <a:ext cx="1228725" cy="253365"/>
            <a:chOff x="2383345" y="5228653"/>
            <a:chExt cx="1228725" cy="253365"/>
          </a:xfrm>
        </p:grpSpPr>
        <p:sp>
          <p:nvSpPr>
            <p:cNvPr id="12" name="object 12">
              <a:extLst>
                <a:ext uri="{FF2B5EF4-FFF2-40B4-BE49-F238E27FC236}">
                  <a16:creationId xmlns:a16="http://schemas.microsoft.com/office/drawing/2014/main" id="{A187F157-F371-8A93-2286-51605A39157F}"/>
                </a:ext>
              </a:extLst>
            </p:cNvPr>
            <p:cNvSpPr/>
            <p:nvPr/>
          </p:nvSpPr>
          <p:spPr>
            <a:xfrm>
              <a:off x="2388107" y="5233416"/>
              <a:ext cx="1219200" cy="243840"/>
            </a:xfrm>
            <a:custGeom>
              <a:avLst/>
              <a:gdLst/>
              <a:ahLst/>
              <a:cxnLst/>
              <a:rect l="l" t="t" r="r" b="b"/>
              <a:pathLst>
                <a:path w="1219200" h="243839">
                  <a:moveTo>
                    <a:pt x="1219199" y="0"/>
                  </a:moveTo>
                  <a:lnTo>
                    <a:pt x="0" y="0"/>
                  </a:lnTo>
                  <a:lnTo>
                    <a:pt x="0" y="243839"/>
                  </a:lnTo>
                  <a:lnTo>
                    <a:pt x="1219199" y="243839"/>
                  </a:lnTo>
                  <a:lnTo>
                    <a:pt x="1219199" y="0"/>
                  </a:lnTo>
                  <a:close/>
                </a:path>
              </a:pathLst>
            </a:custGeom>
            <a:solidFill>
              <a:srgbClr val="FF9933"/>
            </a:solidFill>
          </p:spPr>
          <p:txBody>
            <a:bodyPr wrap="square" lIns="0" tIns="0" rIns="0" bIns="0" rtlCol="0"/>
            <a:lstStyle/>
            <a:p>
              <a:endParaRPr/>
            </a:p>
          </p:txBody>
        </p:sp>
        <p:sp>
          <p:nvSpPr>
            <p:cNvPr id="13" name="object 13">
              <a:extLst>
                <a:ext uri="{FF2B5EF4-FFF2-40B4-BE49-F238E27FC236}">
                  <a16:creationId xmlns:a16="http://schemas.microsoft.com/office/drawing/2014/main" id="{11D1E9F1-4F86-6744-9729-DA292C4C03CB}"/>
                </a:ext>
              </a:extLst>
            </p:cNvPr>
            <p:cNvSpPr/>
            <p:nvPr/>
          </p:nvSpPr>
          <p:spPr>
            <a:xfrm>
              <a:off x="2388107" y="5233416"/>
              <a:ext cx="1219200" cy="243840"/>
            </a:xfrm>
            <a:custGeom>
              <a:avLst/>
              <a:gdLst/>
              <a:ahLst/>
              <a:cxnLst/>
              <a:rect l="l" t="t" r="r" b="b"/>
              <a:pathLst>
                <a:path w="1219200" h="243839">
                  <a:moveTo>
                    <a:pt x="0" y="0"/>
                  </a:moveTo>
                  <a:lnTo>
                    <a:pt x="1219199" y="0"/>
                  </a:lnTo>
                  <a:lnTo>
                    <a:pt x="1219199" y="243839"/>
                  </a:lnTo>
                  <a:lnTo>
                    <a:pt x="0" y="243839"/>
                  </a:lnTo>
                  <a:lnTo>
                    <a:pt x="0" y="0"/>
                  </a:lnTo>
                  <a:close/>
                </a:path>
              </a:pathLst>
            </a:custGeom>
            <a:ln w="9144">
              <a:solidFill>
                <a:srgbClr val="000000"/>
              </a:solidFill>
            </a:ln>
          </p:spPr>
          <p:txBody>
            <a:bodyPr wrap="square" lIns="0" tIns="0" rIns="0" bIns="0" rtlCol="0"/>
            <a:lstStyle/>
            <a:p>
              <a:endParaRPr/>
            </a:p>
          </p:txBody>
        </p:sp>
      </p:grpSp>
      <p:sp>
        <p:nvSpPr>
          <p:cNvPr id="14" name="object 14">
            <a:extLst>
              <a:ext uri="{FF2B5EF4-FFF2-40B4-BE49-F238E27FC236}">
                <a16:creationId xmlns:a16="http://schemas.microsoft.com/office/drawing/2014/main" id="{145CDBD1-E221-4E90-6635-FFE463932490}"/>
              </a:ext>
            </a:extLst>
          </p:cNvPr>
          <p:cNvSpPr txBox="1"/>
          <p:nvPr/>
        </p:nvSpPr>
        <p:spPr>
          <a:xfrm>
            <a:off x="4367604" y="6460676"/>
            <a:ext cx="254000" cy="299720"/>
          </a:xfrm>
          <a:prstGeom prst="rect">
            <a:avLst/>
          </a:prstGeom>
        </p:spPr>
        <p:txBody>
          <a:bodyPr vert="horz" wrap="square" lIns="0" tIns="12700" rIns="0" bIns="0" rtlCol="0">
            <a:spAutoFit/>
          </a:bodyPr>
          <a:lstStyle/>
          <a:p>
            <a:pPr marL="12700">
              <a:lnSpc>
                <a:spcPct val="100000"/>
              </a:lnSpc>
              <a:spcBef>
                <a:spcPts val="100"/>
              </a:spcBef>
            </a:pPr>
            <a:r>
              <a:rPr sz="1800" spc="-105" dirty="0">
                <a:latin typeface="Arial"/>
                <a:cs typeface="Arial"/>
              </a:rPr>
              <a:t>60</a:t>
            </a:r>
            <a:endParaRPr sz="1800">
              <a:latin typeface="Arial"/>
              <a:cs typeface="Arial"/>
            </a:endParaRPr>
          </a:p>
        </p:txBody>
      </p:sp>
      <p:grpSp>
        <p:nvGrpSpPr>
          <p:cNvPr id="15" name="object 15">
            <a:extLst>
              <a:ext uri="{FF2B5EF4-FFF2-40B4-BE49-F238E27FC236}">
                <a16:creationId xmlns:a16="http://schemas.microsoft.com/office/drawing/2014/main" id="{C3F377E0-75E7-CC28-AC91-766E24A63B5C}"/>
              </a:ext>
            </a:extLst>
          </p:cNvPr>
          <p:cNvGrpSpPr/>
          <p:nvPr/>
        </p:nvGrpSpPr>
        <p:grpSpPr>
          <a:xfrm>
            <a:off x="5100839" y="6506612"/>
            <a:ext cx="1000125" cy="253365"/>
            <a:chOff x="3602545" y="5228653"/>
            <a:chExt cx="1000125" cy="253365"/>
          </a:xfrm>
        </p:grpSpPr>
        <p:sp>
          <p:nvSpPr>
            <p:cNvPr id="16" name="object 16">
              <a:extLst>
                <a:ext uri="{FF2B5EF4-FFF2-40B4-BE49-F238E27FC236}">
                  <a16:creationId xmlns:a16="http://schemas.microsoft.com/office/drawing/2014/main" id="{12DEAC46-5A71-E54C-4FAB-EDA55997F209}"/>
                </a:ext>
              </a:extLst>
            </p:cNvPr>
            <p:cNvSpPr/>
            <p:nvPr/>
          </p:nvSpPr>
          <p:spPr>
            <a:xfrm>
              <a:off x="3607308" y="5233416"/>
              <a:ext cx="990600" cy="243840"/>
            </a:xfrm>
            <a:custGeom>
              <a:avLst/>
              <a:gdLst/>
              <a:ahLst/>
              <a:cxnLst/>
              <a:rect l="l" t="t" r="r" b="b"/>
              <a:pathLst>
                <a:path w="990600" h="243839">
                  <a:moveTo>
                    <a:pt x="990600" y="0"/>
                  </a:moveTo>
                  <a:lnTo>
                    <a:pt x="0" y="0"/>
                  </a:lnTo>
                  <a:lnTo>
                    <a:pt x="0" y="243839"/>
                  </a:lnTo>
                  <a:lnTo>
                    <a:pt x="990600" y="243839"/>
                  </a:lnTo>
                  <a:lnTo>
                    <a:pt x="990600" y="0"/>
                  </a:lnTo>
                  <a:close/>
                </a:path>
              </a:pathLst>
            </a:custGeom>
            <a:solidFill>
              <a:srgbClr val="FF9933"/>
            </a:solidFill>
          </p:spPr>
          <p:txBody>
            <a:bodyPr wrap="square" lIns="0" tIns="0" rIns="0" bIns="0" rtlCol="0"/>
            <a:lstStyle/>
            <a:p>
              <a:endParaRPr/>
            </a:p>
          </p:txBody>
        </p:sp>
        <p:sp>
          <p:nvSpPr>
            <p:cNvPr id="17" name="object 17">
              <a:extLst>
                <a:ext uri="{FF2B5EF4-FFF2-40B4-BE49-F238E27FC236}">
                  <a16:creationId xmlns:a16="http://schemas.microsoft.com/office/drawing/2014/main" id="{9082125F-1024-96DD-4A1F-830664716CF9}"/>
                </a:ext>
              </a:extLst>
            </p:cNvPr>
            <p:cNvSpPr/>
            <p:nvPr/>
          </p:nvSpPr>
          <p:spPr>
            <a:xfrm>
              <a:off x="3607308" y="5233416"/>
              <a:ext cx="990600" cy="243840"/>
            </a:xfrm>
            <a:custGeom>
              <a:avLst/>
              <a:gdLst/>
              <a:ahLst/>
              <a:cxnLst/>
              <a:rect l="l" t="t" r="r" b="b"/>
              <a:pathLst>
                <a:path w="990600" h="243839">
                  <a:moveTo>
                    <a:pt x="0" y="0"/>
                  </a:moveTo>
                  <a:lnTo>
                    <a:pt x="990600" y="0"/>
                  </a:lnTo>
                  <a:lnTo>
                    <a:pt x="990600" y="243839"/>
                  </a:lnTo>
                  <a:lnTo>
                    <a:pt x="0" y="243839"/>
                  </a:lnTo>
                  <a:lnTo>
                    <a:pt x="0" y="0"/>
                  </a:lnTo>
                  <a:close/>
                </a:path>
              </a:pathLst>
            </a:custGeom>
            <a:ln w="9144">
              <a:solidFill>
                <a:srgbClr val="000000"/>
              </a:solidFill>
            </a:ln>
          </p:spPr>
          <p:txBody>
            <a:bodyPr wrap="square" lIns="0" tIns="0" rIns="0" bIns="0" rtlCol="0"/>
            <a:lstStyle/>
            <a:p>
              <a:endParaRPr/>
            </a:p>
          </p:txBody>
        </p:sp>
      </p:grpSp>
      <p:sp>
        <p:nvSpPr>
          <p:cNvPr id="18" name="object 18">
            <a:extLst>
              <a:ext uri="{FF2B5EF4-FFF2-40B4-BE49-F238E27FC236}">
                <a16:creationId xmlns:a16="http://schemas.microsoft.com/office/drawing/2014/main" id="{C7EE495D-6413-1634-9D23-04082E5A4429}"/>
              </a:ext>
            </a:extLst>
          </p:cNvPr>
          <p:cNvSpPr txBox="1"/>
          <p:nvPr/>
        </p:nvSpPr>
        <p:spPr>
          <a:xfrm>
            <a:off x="5416116" y="6460676"/>
            <a:ext cx="368300" cy="299720"/>
          </a:xfrm>
          <a:prstGeom prst="rect">
            <a:avLst/>
          </a:prstGeom>
        </p:spPr>
        <p:txBody>
          <a:bodyPr vert="horz" wrap="square" lIns="0" tIns="12700" rIns="0" bIns="0" rtlCol="0">
            <a:spAutoFit/>
          </a:bodyPr>
          <a:lstStyle/>
          <a:p>
            <a:pPr marL="12700">
              <a:lnSpc>
                <a:spcPct val="100000"/>
              </a:lnSpc>
              <a:spcBef>
                <a:spcPts val="100"/>
              </a:spcBef>
            </a:pPr>
            <a:r>
              <a:rPr sz="1800" spc="-105" dirty="0">
                <a:latin typeface="Arial"/>
                <a:cs typeface="Arial"/>
              </a:rPr>
              <a:t>431</a:t>
            </a:r>
            <a:endParaRPr sz="1800">
              <a:latin typeface="Arial"/>
              <a:cs typeface="Arial"/>
            </a:endParaRPr>
          </a:p>
        </p:txBody>
      </p:sp>
      <p:graphicFrame>
        <p:nvGraphicFramePr>
          <p:cNvPr id="19" name="object 19">
            <a:extLst>
              <a:ext uri="{FF2B5EF4-FFF2-40B4-BE49-F238E27FC236}">
                <a16:creationId xmlns:a16="http://schemas.microsoft.com/office/drawing/2014/main" id="{93C54635-415E-5B80-3A4C-DE3653EBC9DF}"/>
              </a:ext>
            </a:extLst>
          </p:cNvPr>
          <p:cNvGraphicFramePr>
            <a:graphicFrameLocks noGrp="1"/>
          </p:cNvGraphicFramePr>
          <p:nvPr>
            <p:extLst>
              <p:ext uri="{D42A27DB-BD31-4B8C-83A1-F6EECF244321}">
                <p14:modId xmlns:p14="http://schemas.microsoft.com/office/powerpoint/2010/main" val="82394824"/>
              </p:ext>
            </p:extLst>
          </p:nvPr>
        </p:nvGraphicFramePr>
        <p:xfrm>
          <a:off x="3881829" y="5074243"/>
          <a:ext cx="2209800" cy="1191259"/>
        </p:xfrm>
        <a:graphic>
          <a:graphicData uri="http://schemas.openxmlformats.org/drawingml/2006/table">
            <a:tbl>
              <a:tblPr firstRow="1" bandRow="1">
                <a:tableStyleId>{2D5ABB26-0587-4C30-8999-92F81FD0307C}</a:tableStyleId>
              </a:tblPr>
              <a:tblGrid>
                <a:gridCol w="1219200">
                  <a:extLst>
                    <a:ext uri="{9D8B030D-6E8A-4147-A177-3AD203B41FA5}">
                      <a16:colId xmlns:a16="http://schemas.microsoft.com/office/drawing/2014/main" val="20000"/>
                    </a:ext>
                  </a:extLst>
                </a:gridCol>
                <a:gridCol w="990600">
                  <a:extLst>
                    <a:ext uri="{9D8B030D-6E8A-4147-A177-3AD203B41FA5}">
                      <a16:colId xmlns:a16="http://schemas.microsoft.com/office/drawing/2014/main" val="20001"/>
                    </a:ext>
                  </a:extLst>
                </a:gridCol>
              </a:tblGrid>
              <a:tr h="228600">
                <a:tc gridSpan="2">
                  <a:txBody>
                    <a:bodyPr/>
                    <a:lstStyle/>
                    <a:p>
                      <a:pPr marL="504190">
                        <a:lnSpc>
                          <a:spcPts val="1700"/>
                        </a:lnSpc>
                      </a:pPr>
                      <a:r>
                        <a:rPr sz="1800" spc="-15" dirty="0">
                          <a:latin typeface="Arial"/>
                          <a:cs typeface="Arial"/>
                        </a:rPr>
                        <a:t>Leaf </a:t>
                      </a:r>
                      <a:r>
                        <a:rPr sz="1800" spc="25" dirty="0">
                          <a:latin typeface="Arial"/>
                          <a:cs typeface="Arial"/>
                        </a:rPr>
                        <a:t>block</a:t>
                      </a:r>
                      <a:r>
                        <a:rPr sz="1800" spc="-275" dirty="0">
                          <a:latin typeface="Arial"/>
                          <a:cs typeface="Arial"/>
                        </a:rPr>
                        <a:t> </a:t>
                      </a:r>
                      <a:r>
                        <a:rPr sz="1800" spc="-105" dirty="0">
                          <a:latin typeface="Arial"/>
                          <a:cs typeface="Arial"/>
                        </a:rPr>
                        <a:t>1</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D4E7F4"/>
                    </a:solidFill>
                  </a:tcPr>
                </a:tc>
                <a:tc hMerge="1">
                  <a:txBody>
                    <a:bodyPr/>
                    <a:lstStyle/>
                    <a:p>
                      <a:endParaRPr/>
                    </a:p>
                  </a:txBody>
                  <a:tcPr marL="0" marR="0" marT="0" marB="0"/>
                </a:tc>
                <a:extLst>
                  <a:ext uri="{0D108BD9-81ED-4DB2-BD59-A6C34878D82A}">
                    <a16:rowId xmlns:a16="http://schemas.microsoft.com/office/drawing/2014/main" val="10000"/>
                  </a:ext>
                </a:extLst>
              </a:tr>
              <a:tr h="228600">
                <a:tc>
                  <a:txBody>
                    <a:bodyPr/>
                    <a:lstStyle/>
                    <a:p>
                      <a:pPr algn="ctr">
                        <a:lnSpc>
                          <a:spcPts val="1700"/>
                        </a:lnSpc>
                      </a:pPr>
                      <a:r>
                        <a:rPr sz="1800" spc="-25" dirty="0">
                          <a:latin typeface="Arial"/>
                          <a:cs typeface="Arial"/>
                        </a:rPr>
                        <a:t>key1</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398382"/>
                    </a:solidFill>
                  </a:tcPr>
                </a:tc>
                <a:tc>
                  <a:txBody>
                    <a:bodyPr/>
                    <a:lstStyle/>
                    <a:p>
                      <a:pPr algn="ctr">
                        <a:lnSpc>
                          <a:spcPts val="1700"/>
                        </a:lnSpc>
                      </a:pPr>
                      <a:r>
                        <a:rPr sz="1800" spc="-130" dirty="0">
                          <a:latin typeface="Arial"/>
                          <a:cs typeface="Arial"/>
                        </a:rPr>
                        <a:t>PK</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extLst>
                  <a:ext uri="{0D108BD9-81ED-4DB2-BD59-A6C34878D82A}">
                    <a16:rowId xmlns:a16="http://schemas.microsoft.com/office/drawing/2014/main" val="10001"/>
                  </a:ext>
                </a:extLst>
              </a:tr>
              <a:tr h="213360">
                <a:tc>
                  <a:txBody>
                    <a:bodyPr/>
                    <a:lstStyle/>
                    <a:p>
                      <a:pPr algn="ctr">
                        <a:lnSpc>
                          <a:spcPts val="1580"/>
                        </a:lnSpc>
                      </a:pPr>
                      <a:r>
                        <a:rPr sz="1800" dirty="0">
                          <a:latin typeface="Arial"/>
                          <a:cs typeface="Arial"/>
                        </a:rPr>
                        <a:t>1</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tc>
                  <a:txBody>
                    <a:bodyPr/>
                    <a:lstStyle/>
                    <a:p>
                      <a:pPr algn="ctr">
                        <a:lnSpc>
                          <a:spcPts val="1580"/>
                        </a:lnSpc>
                      </a:pPr>
                      <a:r>
                        <a:rPr sz="1800" spc="-105" dirty="0">
                          <a:latin typeface="Arial"/>
                          <a:cs typeface="Arial"/>
                        </a:rPr>
                        <a:t>10000</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extLst>
                  <a:ext uri="{0D108BD9-81ED-4DB2-BD59-A6C34878D82A}">
                    <a16:rowId xmlns:a16="http://schemas.microsoft.com/office/drawing/2014/main" val="10002"/>
                  </a:ext>
                </a:extLst>
              </a:tr>
              <a:tr h="243839">
                <a:tc>
                  <a:txBody>
                    <a:bodyPr/>
                    <a:lstStyle/>
                    <a:p>
                      <a:pPr algn="ctr">
                        <a:lnSpc>
                          <a:spcPts val="1820"/>
                        </a:lnSpc>
                      </a:pPr>
                      <a:r>
                        <a:rPr sz="1800" dirty="0">
                          <a:latin typeface="Arial"/>
                          <a:cs typeface="Arial"/>
                        </a:rPr>
                        <a:t>2</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tc>
                  <a:txBody>
                    <a:bodyPr/>
                    <a:lstStyle/>
                    <a:p>
                      <a:pPr algn="ctr">
                        <a:lnSpc>
                          <a:spcPts val="1820"/>
                        </a:lnSpc>
                      </a:pPr>
                      <a:r>
                        <a:rPr sz="1800" dirty="0">
                          <a:latin typeface="Arial"/>
                          <a:cs typeface="Arial"/>
                        </a:rPr>
                        <a:t>5</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extLst>
                  <a:ext uri="{0D108BD9-81ED-4DB2-BD59-A6C34878D82A}">
                    <a16:rowId xmlns:a16="http://schemas.microsoft.com/office/drawing/2014/main" val="10003"/>
                  </a:ext>
                </a:extLst>
              </a:tr>
              <a:tr h="242315">
                <a:tc>
                  <a:txBody>
                    <a:bodyPr/>
                    <a:lstStyle/>
                    <a:p>
                      <a:pPr algn="ctr">
                        <a:lnSpc>
                          <a:spcPts val="1540"/>
                        </a:lnSpc>
                      </a:pPr>
                      <a:r>
                        <a:rPr sz="1800" dirty="0">
                          <a:latin typeface="Arial"/>
                          <a:cs typeface="Arial"/>
                        </a:rPr>
                        <a:t>3</a:t>
                      </a:r>
                      <a:endParaRPr sz="1800">
                        <a:latin typeface="Arial"/>
                        <a:cs typeface="Arial"/>
                      </a:endParaRPr>
                    </a:p>
                    <a:p>
                      <a:pPr marL="303530">
                        <a:lnSpc>
                          <a:spcPts val="270"/>
                        </a:lnSpc>
                      </a:pPr>
                      <a:r>
                        <a:rPr sz="2000" dirty="0">
                          <a:latin typeface="Arial"/>
                          <a:cs typeface="Arial"/>
                        </a:rPr>
                        <a:t>…</a:t>
                      </a:r>
                      <a:endParaRPr sz="20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tc>
                  <a:txBody>
                    <a:bodyPr/>
                    <a:lstStyle/>
                    <a:p>
                      <a:pPr algn="ctr">
                        <a:lnSpc>
                          <a:spcPts val="1810"/>
                        </a:lnSpc>
                      </a:pPr>
                      <a:r>
                        <a:rPr sz="1800" spc="-105" dirty="0">
                          <a:latin typeface="Arial"/>
                          <a:cs typeface="Arial"/>
                        </a:rPr>
                        <a:t>15321</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extLst>
                  <a:ext uri="{0D108BD9-81ED-4DB2-BD59-A6C34878D82A}">
                    <a16:rowId xmlns:a16="http://schemas.microsoft.com/office/drawing/2014/main" val="10004"/>
                  </a:ext>
                </a:extLst>
              </a:tr>
            </a:tbl>
          </a:graphicData>
        </a:graphic>
      </p:graphicFrame>
      <p:grpSp>
        <p:nvGrpSpPr>
          <p:cNvPr id="20" name="object 20">
            <a:extLst>
              <a:ext uri="{FF2B5EF4-FFF2-40B4-BE49-F238E27FC236}">
                <a16:creationId xmlns:a16="http://schemas.microsoft.com/office/drawing/2014/main" id="{2BD4A6E5-41F9-5658-A81E-77D9070F2F7F}"/>
              </a:ext>
            </a:extLst>
          </p:cNvPr>
          <p:cNvGrpSpPr/>
          <p:nvPr/>
        </p:nvGrpSpPr>
        <p:grpSpPr>
          <a:xfrm>
            <a:off x="4800802" y="4234265"/>
            <a:ext cx="463550" cy="844550"/>
            <a:chOff x="3302508" y="2956306"/>
            <a:chExt cx="463550" cy="844550"/>
          </a:xfrm>
        </p:grpSpPr>
        <p:sp>
          <p:nvSpPr>
            <p:cNvPr id="21" name="object 21">
              <a:extLst>
                <a:ext uri="{FF2B5EF4-FFF2-40B4-BE49-F238E27FC236}">
                  <a16:creationId xmlns:a16="http://schemas.microsoft.com/office/drawing/2014/main" id="{E291606A-DCEE-7A2F-09BD-02F2D0ED9EB3}"/>
                </a:ext>
              </a:extLst>
            </p:cNvPr>
            <p:cNvSpPr/>
            <p:nvPr/>
          </p:nvSpPr>
          <p:spPr>
            <a:xfrm>
              <a:off x="3332911" y="2962656"/>
              <a:ext cx="427355" cy="782955"/>
            </a:xfrm>
            <a:custGeom>
              <a:avLst/>
              <a:gdLst/>
              <a:ahLst/>
              <a:cxnLst/>
              <a:rect l="l" t="t" r="r" b="b"/>
              <a:pathLst>
                <a:path w="427354" h="782954">
                  <a:moveTo>
                    <a:pt x="426796" y="0"/>
                  </a:moveTo>
                  <a:lnTo>
                    <a:pt x="0" y="782459"/>
                  </a:lnTo>
                </a:path>
              </a:pathLst>
            </a:custGeom>
            <a:ln w="12700">
              <a:solidFill>
                <a:srgbClr val="000000"/>
              </a:solidFill>
            </a:ln>
          </p:spPr>
          <p:txBody>
            <a:bodyPr wrap="square" lIns="0" tIns="0" rIns="0" bIns="0" rtlCol="0"/>
            <a:lstStyle/>
            <a:p>
              <a:endParaRPr/>
            </a:p>
          </p:txBody>
        </p:sp>
        <p:sp>
          <p:nvSpPr>
            <p:cNvPr id="22" name="object 22">
              <a:extLst>
                <a:ext uri="{FF2B5EF4-FFF2-40B4-BE49-F238E27FC236}">
                  <a16:creationId xmlns:a16="http://schemas.microsoft.com/office/drawing/2014/main" id="{009B543B-54D3-332C-A5FB-E60ABF356EA7}"/>
                </a:ext>
              </a:extLst>
            </p:cNvPr>
            <p:cNvSpPr/>
            <p:nvPr/>
          </p:nvSpPr>
          <p:spPr>
            <a:xfrm>
              <a:off x="3302508" y="3715715"/>
              <a:ext cx="70485" cy="85725"/>
            </a:xfrm>
            <a:custGeom>
              <a:avLst/>
              <a:gdLst/>
              <a:ahLst/>
              <a:cxnLst/>
              <a:rect l="l" t="t" r="r" b="b"/>
              <a:pathLst>
                <a:path w="70485" h="85725">
                  <a:moveTo>
                    <a:pt x="3035" y="0"/>
                  </a:moveTo>
                  <a:lnTo>
                    <a:pt x="0" y="85140"/>
                  </a:lnTo>
                  <a:lnTo>
                    <a:pt x="69938" y="36487"/>
                  </a:lnTo>
                  <a:lnTo>
                    <a:pt x="3035" y="0"/>
                  </a:lnTo>
                  <a:close/>
                </a:path>
              </a:pathLst>
            </a:custGeom>
            <a:solidFill>
              <a:srgbClr val="000000"/>
            </a:solidFill>
          </p:spPr>
          <p:txBody>
            <a:bodyPr wrap="square" lIns="0" tIns="0" rIns="0" bIns="0" rtlCol="0"/>
            <a:lstStyle/>
            <a:p>
              <a:endParaRPr/>
            </a:p>
          </p:txBody>
        </p:sp>
      </p:grpSp>
      <p:sp>
        <p:nvSpPr>
          <p:cNvPr id="23" name="object 23">
            <a:extLst>
              <a:ext uri="{FF2B5EF4-FFF2-40B4-BE49-F238E27FC236}">
                <a16:creationId xmlns:a16="http://schemas.microsoft.com/office/drawing/2014/main" id="{1C6B27E3-825C-20D4-AB67-28286FD296A8}"/>
              </a:ext>
            </a:extLst>
          </p:cNvPr>
          <p:cNvSpPr/>
          <p:nvPr/>
        </p:nvSpPr>
        <p:spPr>
          <a:xfrm>
            <a:off x="7772602" y="6069415"/>
            <a:ext cx="2133600" cy="304800"/>
          </a:xfrm>
          <a:custGeom>
            <a:avLst/>
            <a:gdLst/>
            <a:ahLst/>
            <a:cxnLst/>
            <a:rect l="l" t="t" r="r" b="b"/>
            <a:pathLst>
              <a:path w="2133600" h="304800">
                <a:moveTo>
                  <a:pt x="2133599" y="0"/>
                </a:moveTo>
                <a:lnTo>
                  <a:pt x="0" y="0"/>
                </a:lnTo>
                <a:lnTo>
                  <a:pt x="0" y="304800"/>
                </a:lnTo>
                <a:lnTo>
                  <a:pt x="2133599" y="304800"/>
                </a:lnTo>
                <a:lnTo>
                  <a:pt x="2133599" y="0"/>
                </a:lnTo>
                <a:close/>
              </a:path>
            </a:pathLst>
          </a:custGeom>
          <a:solidFill>
            <a:srgbClr val="FF9933"/>
          </a:solidFill>
        </p:spPr>
        <p:txBody>
          <a:bodyPr wrap="square" lIns="0" tIns="0" rIns="0" bIns="0" rtlCol="0"/>
          <a:lstStyle/>
          <a:p>
            <a:endParaRPr/>
          </a:p>
        </p:txBody>
      </p:sp>
      <p:sp>
        <p:nvSpPr>
          <p:cNvPr id="24" name="object 24">
            <a:extLst>
              <a:ext uri="{FF2B5EF4-FFF2-40B4-BE49-F238E27FC236}">
                <a16:creationId xmlns:a16="http://schemas.microsoft.com/office/drawing/2014/main" id="{1A7E6E5A-DEC3-7A33-88DC-D933649959E1}"/>
              </a:ext>
            </a:extLst>
          </p:cNvPr>
          <p:cNvSpPr txBox="1"/>
          <p:nvPr/>
        </p:nvSpPr>
        <p:spPr>
          <a:xfrm>
            <a:off x="7772602" y="6069415"/>
            <a:ext cx="2133600" cy="304800"/>
          </a:xfrm>
          <a:prstGeom prst="rect">
            <a:avLst/>
          </a:prstGeom>
          <a:ln w="9144">
            <a:solidFill>
              <a:srgbClr val="000000"/>
            </a:solidFill>
          </a:ln>
        </p:spPr>
        <p:txBody>
          <a:bodyPr vert="horz" wrap="square" lIns="0" tIns="9525" rIns="0" bIns="0" rtlCol="0">
            <a:spAutoFit/>
          </a:bodyPr>
          <a:lstStyle/>
          <a:p>
            <a:pPr marL="107950">
              <a:lnSpc>
                <a:spcPct val="100000"/>
              </a:lnSpc>
              <a:spcBef>
                <a:spcPts val="75"/>
              </a:spcBef>
            </a:pPr>
            <a:r>
              <a:rPr sz="1600" spc="-100" dirty="0">
                <a:latin typeface="Arial"/>
                <a:cs typeface="Arial"/>
              </a:rPr>
              <a:t>15321: </a:t>
            </a:r>
            <a:r>
              <a:rPr sz="1600" spc="-45" dirty="0">
                <a:latin typeface="Arial"/>
                <a:cs typeface="Arial"/>
              </a:rPr>
              <a:t>col2=‘a’,</a:t>
            </a:r>
            <a:r>
              <a:rPr sz="1600" spc="-110" dirty="0">
                <a:latin typeface="Arial"/>
                <a:cs typeface="Arial"/>
              </a:rPr>
              <a:t> </a:t>
            </a:r>
            <a:r>
              <a:rPr sz="1600" spc="-50" dirty="0">
                <a:latin typeface="Arial"/>
                <a:cs typeface="Arial"/>
              </a:rPr>
              <a:t>col3=7</a:t>
            </a:r>
            <a:endParaRPr sz="1600">
              <a:latin typeface="Arial"/>
              <a:cs typeface="Arial"/>
            </a:endParaRPr>
          </a:p>
        </p:txBody>
      </p:sp>
      <p:graphicFrame>
        <p:nvGraphicFramePr>
          <p:cNvPr id="25" name="object 25">
            <a:extLst>
              <a:ext uri="{FF2B5EF4-FFF2-40B4-BE49-F238E27FC236}">
                <a16:creationId xmlns:a16="http://schemas.microsoft.com/office/drawing/2014/main" id="{9B5FA801-85A6-0097-4083-386419B90DFB}"/>
              </a:ext>
            </a:extLst>
          </p:cNvPr>
          <p:cNvGraphicFramePr>
            <a:graphicFrameLocks noGrp="1"/>
          </p:cNvGraphicFramePr>
          <p:nvPr>
            <p:extLst>
              <p:ext uri="{D42A27DB-BD31-4B8C-83A1-F6EECF244321}">
                <p14:modId xmlns:p14="http://schemas.microsoft.com/office/powerpoint/2010/main" val="2454553640"/>
              </p:ext>
            </p:extLst>
          </p:nvPr>
        </p:nvGraphicFramePr>
        <p:xfrm>
          <a:off x="5253429" y="3883999"/>
          <a:ext cx="2209800" cy="870203"/>
        </p:xfrm>
        <a:graphic>
          <a:graphicData uri="http://schemas.openxmlformats.org/drawingml/2006/table">
            <a:tbl>
              <a:tblPr firstRow="1" bandRow="1">
                <a:tableStyleId>{2D5ABB26-0587-4C30-8999-92F81FD0307C}</a:tableStyleId>
              </a:tblPr>
              <a:tblGrid>
                <a:gridCol w="1219200">
                  <a:extLst>
                    <a:ext uri="{9D8B030D-6E8A-4147-A177-3AD203B41FA5}">
                      <a16:colId xmlns:a16="http://schemas.microsoft.com/office/drawing/2014/main" val="20000"/>
                    </a:ext>
                  </a:extLst>
                </a:gridCol>
                <a:gridCol w="990600">
                  <a:extLst>
                    <a:ext uri="{9D8B030D-6E8A-4147-A177-3AD203B41FA5}">
                      <a16:colId xmlns:a16="http://schemas.microsoft.com/office/drawing/2014/main" val="20001"/>
                    </a:ext>
                  </a:extLst>
                </a:gridCol>
              </a:tblGrid>
              <a:tr h="228600">
                <a:tc gridSpan="2">
                  <a:txBody>
                    <a:bodyPr/>
                    <a:lstStyle/>
                    <a:p>
                      <a:pPr marL="665480">
                        <a:lnSpc>
                          <a:spcPts val="1700"/>
                        </a:lnSpc>
                      </a:pPr>
                      <a:r>
                        <a:rPr sz="1800" spc="-10" dirty="0">
                          <a:latin typeface="Arial"/>
                          <a:cs typeface="Arial"/>
                        </a:rPr>
                        <a:t>Branch</a:t>
                      </a:r>
                      <a:r>
                        <a:rPr sz="1800" spc="-160" dirty="0">
                          <a:latin typeface="Arial"/>
                          <a:cs typeface="Arial"/>
                        </a:rPr>
                        <a:t> </a:t>
                      </a:r>
                      <a:r>
                        <a:rPr sz="1800" spc="-105" dirty="0">
                          <a:latin typeface="Arial"/>
                          <a:cs typeface="Arial"/>
                        </a:rPr>
                        <a:t>1</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D4E7F4"/>
                    </a:solidFill>
                  </a:tcPr>
                </a:tc>
                <a:tc hMerge="1">
                  <a:txBody>
                    <a:bodyPr/>
                    <a:lstStyle/>
                    <a:p>
                      <a:endParaRPr/>
                    </a:p>
                  </a:txBody>
                  <a:tcPr marL="0" marR="0" marT="0" marB="0"/>
                </a:tc>
                <a:extLst>
                  <a:ext uri="{0D108BD9-81ED-4DB2-BD59-A6C34878D82A}">
                    <a16:rowId xmlns:a16="http://schemas.microsoft.com/office/drawing/2014/main" val="10000"/>
                  </a:ext>
                </a:extLst>
              </a:tr>
              <a:tr h="213359">
                <a:tc>
                  <a:txBody>
                    <a:bodyPr/>
                    <a:lstStyle/>
                    <a:p>
                      <a:pPr algn="ctr">
                        <a:lnSpc>
                          <a:spcPts val="1580"/>
                        </a:lnSpc>
                      </a:pPr>
                      <a:r>
                        <a:rPr sz="1800" spc="-150" dirty="0">
                          <a:latin typeface="Arial"/>
                          <a:cs typeface="Arial"/>
                        </a:rPr>
                        <a:t>-</a:t>
                      </a:r>
                      <a:r>
                        <a:rPr sz="1800" spc="-145" dirty="0">
                          <a:latin typeface="Arial"/>
                          <a:cs typeface="Arial"/>
                        </a:rPr>
                        <a:t> </a:t>
                      </a:r>
                      <a:r>
                        <a:rPr sz="1800" spc="-105" dirty="0">
                          <a:latin typeface="Arial"/>
                          <a:cs typeface="Arial"/>
                        </a:rPr>
                        <a:t>60</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tc>
                  <a:txBody>
                    <a:bodyPr/>
                    <a:lstStyle/>
                    <a:p>
                      <a:pPr algn="ctr">
                        <a:lnSpc>
                          <a:spcPts val="1580"/>
                        </a:lnSpc>
                      </a:pPr>
                      <a:r>
                        <a:rPr sz="1800" spc="-15" dirty="0">
                          <a:latin typeface="Arial"/>
                          <a:cs typeface="Arial"/>
                        </a:rPr>
                        <a:t>Leaf</a:t>
                      </a:r>
                      <a:r>
                        <a:rPr sz="1800" spc="-155" dirty="0">
                          <a:latin typeface="Arial"/>
                          <a:cs typeface="Arial"/>
                        </a:rPr>
                        <a:t> </a:t>
                      </a:r>
                      <a:r>
                        <a:rPr sz="1800" spc="-105" dirty="0">
                          <a:latin typeface="Arial"/>
                          <a:cs typeface="Arial"/>
                        </a:rPr>
                        <a:t>1</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extLst>
                  <a:ext uri="{0D108BD9-81ED-4DB2-BD59-A6C34878D82A}">
                    <a16:rowId xmlns:a16="http://schemas.microsoft.com/office/drawing/2014/main" val="10001"/>
                  </a:ext>
                </a:extLst>
              </a:tr>
              <a:tr h="214884">
                <a:tc>
                  <a:txBody>
                    <a:bodyPr/>
                    <a:lstStyle/>
                    <a:p>
                      <a:pPr algn="ctr">
                        <a:lnSpc>
                          <a:spcPts val="1590"/>
                        </a:lnSpc>
                      </a:pPr>
                      <a:r>
                        <a:rPr sz="1800" spc="-150" dirty="0">
                          <a:latin typeface="Arial"/>
                          <a:cs typeface="Arial"/>
                        </a:rPr>
                        <a:t>-</a:t>
                      </a:r>
                      <a:r>
                        <a:rPr sz="1800" spc="-145" dirty="0">
                          <a:latin typeface="Arial"/>
                          <a:cs typeface="Arial"/>
                        </a:rPr>
                        <a:t> </a:t>
                      </a:r>
                      <a:r>
                        <a:rPr sz="1800" spc="-105" dirty="0">
                          <a:latin typeface="Arial"/>
                          <a:cs typeface="Arial"/>
                        </a:rPr>
                        <a:t>120</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tc>
                  <a:txBody>
                    <a:bodyPr/>
                    <a:lstStyle/>
                    <a:p>
                      <a:pPr algn="ctr">
                        <a:lnSpc>
                          <a:spcPts val="1590"/>
                        </a:lnSpc>
                      </a:pPr>
                      <a:r>
                        <a:rPr sz="1800" spc="-15" dirty="0">
                          <a:latin typeface="Arial"/>
                          <a:cs typeface="Arial"/>
                        </a:rPr>
                        <a:t>Leaf</a:t>
                      </a:r>
                      <a:r>
                        <a:rPr sz="1800" spc="-155" dirty="0">
                          <a:latin typeface="Arial"/>
                          <a:cs typeface="Arial"/>
                        </a:rPr>
                        <a:t> </a:t>
                      </a:r>
                      <a:r>
                        <a:rPr sz="1800" spc="-105" dirty="0">
                          <a:latin typeface="Arial"/>
                          <a:cs typeface="Arial"/>
                        </a:rPr>
                        <a:t>2</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extLst>
                  <a:ext uri="{0D108BD9-81ED-4DB2-BD59-A6C34878D82A}">
                    <a16:rowId xmlns:a16="http://schemas.microsoft.com/office/drawing/2014/main" val="10002"/>
                  </a:ext>
                </a:extLst>
              </a:tr>
              <a:tr h="213360">
                <a:tc>
                  <a:txBody>
                    <a:bodyPr/>
                    <a:lstStyle/>
                    <a:p>
                      <a:pPr algn="ctr">
                        <a:lnSpc>
                          <a:spcPts val="1580"/>
                        </a:lnSpc>
                      </a:pPr>
                      <a:r>
                        <a:rPr sz="1800" spc="-150" dirty="0">
                          <a:latin typeface="Arial"/>
                          <a:cs typeface="Arial"/>
                        </a:rPr>
                        <a:t>-</a:t>
                      </a:r>
                      <a:r>
                        <a:rPr sz="1800" spc="-145" dirty="0">
                          <a:latin typeface="Arial"/>
                          <a:cs typeface="Arial"/>
                        </a:rPr>
                        <a:t> </a:t>
                      </a:r>
                      <a:r>
                        <a:rPr sz="1800" spc="-105" dirty="0">
                          <a:latin typeface="Arial"/>
                          <a:cs typeface="Arial"/>
                        </a:rPr>
                        <a:t>180</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tc>
                  <a:txBody>
                    <a:bodyPr/>
                    <a:lstStyle/>
                    <a:p>
                      <a:pPr algn="ctr">
                        <a:lnSpc>
                          <a:spcPts val="1580"/>
                        </a:lnSpc>
                      </a:pPr>
                      <a:r>
                        <a:rPr sz="1800" spc="-15" dirty="0">
                          <a:latin typeface="Arial"/>
                          <a:cs typeface="Arial"/>
                        </a:rPr>
                        <a:t>Leaf</a:t>
                      </a:r>
                      <a:r>
                        <a:rPr sz="1800" spc="-155" dirty="0">
                          <a:latin typeface="Arial"/>
                          <a:cs typeface="Arial"/>
                        </a:rPr>
                        <a:t> </a:t>
                      </a:r>
                      <a:r>
                        <a:rPr sz="1800" spc="-105" dirty="0">
                          <a:latin typeface="Arial"/>
                          <a:cs typeface="Arial"/>
                        </a:rPr>
                        <a:t>3</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9933"/>
                    </a:solidFill>
                  </a:tcPr>
                </a:tc>
                <a:extLst>
                  <a:ext uri="{0D108BD9-81ED-4DB2-BD59-A6C34878D82A}">
                    <a16:rowId xmlns:a16="http://schemas.microsoft.com/office/drawing/2014/main" val="10003"/>
                  </a:ext>
                </a:extLst>
              </a:tr>
            </a:tbl>
          </a:graphicData>
        </a:graphic>
      </p:graphicFrame>
      <p:sp>
        <p:nvSpPr>
          <p:cNvPr id="32" name="object 26">
            <a:extLst>
              <a:ext uri="{FF2B5EF4-FFF2-40B4-BE49-F238E27FC236}">
                <a16:creationId xmlns:a16="http://schemas.microsoft.com/office/drawing/2014/main" id="{F9EC5C32-B05A-8307-09A3-A1945A741F1C}"/>
              </a:ext>
            </a:extLst>
          </p:cNvPr>
          <p:cNvSpPr txBox="1"/>
          <p:nvPr/>
        </p:nvSpPr>
        <p:spPr>
          <a:xfrm>
            <a:off x="6447484" y="5602182"/>
            <a:ext cx="190500" cy="330835"/>
          </a:xfrm>
          <a:prstGeom prst="rect">
            <a:avLst/>
          </a:prstGeom>
        </p:spPr>
        <p:txBody>
          <a:bodyPr vert="horz" wrap="square" lIns="0" tIns="13335" rIns="0" bIns="0" rtlCol="0">
            <a:spAutoFit/>
          </a:bodyPr>
          <a:lstStyle/>
          <a:p>
            <a:pPr marL="12700">
              <a:lnSpc>
                <a:spcPct val="100000"/>
              </a:lnSpc>
              <a:spcBef>
                <a:spcPts val="105"/>
              </a:spcBef>
            </a:pPr>
            <a:r>
              <a:rPr sz="2000" spc="-705" dirty="0">
                <a:latin typeface="Arial"/>
                <a:cs typeface="Arial"/>
              </a:rPr>
              <a:t>…</a:t>
            </a:r>
            <a:endParaRPr sz="2000">
              <a:latin typeface="Arial"/>
              <a:cs typeface="Arial"/>
            </a:endParaRPr>
          </a:p>
        </p:txBody>
      </p:sp>
      <p:grpSp>
        <p:nvGrpSpPr>
          <p:cNvPr id="33" name="object 27">
            <a:extLst>
              <a:ext uri="{FF2B5EF4-FFF2-40B4-BE49-F238E27FC236}">
                <a16:creationId xmlns:a16="http://schemas.microsoft.com/office/drawing/2014/main" id="{8806B92B-2BDB-4EA3-1B3E-57C8A4A92509}"/>
              </a:ext>
            </a:extLst>
          </p:cNvPr>
          <p:cNvGrpSpPr/>
          <p:nvPr/>
        </p:nvGrpSpPr>
        <p:grpSpPr>
          <a:xfrm>
            <a:off x="6089852" y="5151548"/>
            <a:ext cx="3282950" cy="1457960"/>
            <a:chOff x="4591558" y="3873589"/>
            <a:chExt cx="3282950" cy="1457960"/>
          </a:xfrm>
        </p:grpSpPr>
        <p:sp>
          <p:nvSpPr>
            <p:cNvPr id="34" name="object 28">
              <a:extLst>
                <a:ext uri="{FF2B5EF4-FFF2-40B4-BE49-F238E27FC236}">
                  <a16:creationId xmlns:a16="http://schemas.microsoft.com/office/drawing/2014/main" id="{C1E2E731-A0D9-EA3D-09AA-5302E98656F2}"/>
                </a:ext>
              </a:extLst>
            </p:cNvPr>
            <p:cNvSpPr/>
            <p:nvPr/>
          </p:nvSpPr>
          <p:spPr>
            <a:xfrm>
              <a:off x="4597908" y="3903116"/>
              <a:ext cx="1466215" cy="659765"/>
            </a:xfrm>
            <a:custGeom>
              <a:avLst/>
              <a:gdLst/>
              <a:ahLst/>
              <a:cxnLst/>
              <a:rect l="l" t="t" r="r" b="b"/>
              <a:pathLst>
                <a:path w="1466214" h="659764">
                  <a:moveTo>
                    <a:pt x="0" y="659739"/>
                  </a:moveTo>
                  <a:lnTo>
                    <a:pt x="1466088" y="0"/>
                  </a:lnTo>
                </a:path>
              </a:pathLst>
            </a:custGeom>
            <a:ln w="12700">
              <a:solidFill>
                <a:srgbClr val="000000"/>
              </a:solidFill>
            </a:ln>
          </p:spPr>
          <p:txBody>
            <a:bodyPr wrap="square" lIns="0" tIns="0" rIns="0" bIns="0" rtlCol="0"/>
            <a:lstStyle/>
            <a:p>
              <a:endParaRPr/>
            </a:p>
          </p:txBody>
        </p:sp>
        <p:sp>
          <p:nvSpPr>
            <p:cNvPr id="35" name="object 29">
              <a:extLst>
                <a:ext uri="{FF2B5EF4-FFF2-40B4-BE49-F238E27FC236}">
                  <a16:creationId xmlns:a16="http://schemas.microsoft.com/office/drawing/2014/main" id="{B143DD58-2256-2066-BCF2-7E800E4A656B}"/>
                </a:ext>
              </a:extLst>
            </p:cNvPr>
            <p:cNvSpPr/>
            <p:nvPr/>
          </p:nvSpPr>
          <p:spPr>
            <a:xfrm>
              <a:off x="6036792" y="3873589"/>
              <a:ext cx="85725" cy="69850"/>
            </a:xfrm>
            <a:custGeom>
              <a:avLst/>
              <a:gdLst/>
              <a:ahLst/>
              <a:cxnLst/>
              <a:rect l="l" t="t" r="r" b="b"/>
              <a:pathLst>
                <a:path w="85725" h="69850">
                  <a:moveTo>
                    <a:pt x="0" y="0"/>
                  </a:moveTo>
                  <a:lnTo>
                    <a:pt x="31267" y="69481"/>
                  </a:lnTo>
                  <a:lnTo>
                    <a:pt x="85115" y="3467"/>
                  </a:lnTo>
                  <a:lnTo>
                    <a:pt x="0" y="0"/>
                  </a:lnTo>
                  <a:close/>
                </a:path>
              </a:pathLst>
            </a:custGeom>
            <a:solidFill>
              <a:srgbClr val="000000"/>
            </a:solidFill>
          </p:spPr>
          <p:txBody>
            <a:bodyPr wrap="square" lIns="0" tIns="0" rIns="0" bIns="0" rtlCol="0"/>
            <a:lstStyle/>
            <a:p>
              <a:endParaRPr/>
            </a:p>
          </p:txBody>
        </p:sp>
        <p:sp>
          <p:nvSpPr>
            <p:cNvPr id="36" name="object 30">
              <a:extLst>
                <a:ext uri="{FF2B5EF4-FFF2-40B4-BE49-F238E27FC236}">
                  <a16:creationId xmlns:a16="http://schemas.microsoft.com/office/drawing/2014/main" id="{193DBAD0-A71B-3D1F-B53C-CD9C5C90A6D3}"/>
                </a:ext>
              </a:extLst>
            </p:cNvPr>
            <p:cNvSpPr/>
            <p:nvPr/>
          </p:nvSpPr>
          <p:spPr>
            <a:xfrm>
              <a:off x="4597908" y="4334256"/>
              <a:ext cx="3213735" cy="74930"/>
            </a:xfrm>
            <a:custGeom>
              <a:avLst/>
              <a:gdLst/>
              <a:ahLst/>
              <a:cxnLst/>
              <a:rect l="l" t="t" r="r" b="b"/>
              <a:pathLst>
                <a:path w="3213734" h="74929">
                  <a:moveTo>
                    <a:pt x="0" y="0"/>
                  </a:moveTo>
                  <a:lnTo>
                    <a:pt x="3213112" y="74726"/>
                  </a:lnTo>
                </a:path>
              </a:pathLst>
            </a:custGeom>
            <a:ln w="12700">
              <a:solidFill>
                <a:srgbClr val="000000"/>
              </a:solidFill>
            </a:ln>
          </p:spPr>
          <p:txBody>
            <a:bodyPr wrap="square" lIns="0" tIns="0" rIns="0" bIns="0" rtlCol="0"/>
            <a:lstStyle/>
            <a:p>
              <a:endParaRPr/>
            </a:p>
          </p:txBody>
        </p:sp>
        <p:sp>
          <p:nvSpPr>
            <p:cNvPr id="37" name="object 31">
              <a:extLst>
                <a:ext uri="{FF2B5EF4-FFF2-40B4-BE49-F238E27FC236}">
                  <a16:creationId xmlns:a16="http://schemas.microsoft.com/office/drawing/2014/main" id="{B50C9F61-D6F3-5589-CC54-340D153F3498}"/>
                </a:ext>
              </a:extLst>
            </p:cNvPr>
            <p:cNvSpPr/>
            <p:nvPr/>
          </p:nvSpPr>
          <p:spPr>
            <a:xfrm>
              <a:off x="7797431" y="4370590"/>
              <a:ext cx="77470" cy="76200"/>
            </a:xfrm>
            <a:custGeom>
              <a:avLst/>
              <a:gdLst/>
              <a:ahLst/>
              <a:cxnLst/>
              <a:rect l="l" t="t" r="r" b="b"/>
              <a:pathLst>
                <a:path w="77470" h="76200">
                  <a:moveTo>
                    <a:pt x="1777" y="0"/>
                  </a:moveTo>
                  <a:lnTo>
                    <a:pt x="0" y="76174"/>
                  </a:lnTo>
                  <a:lnTo>
                    <a:pt x="77063" y="39865"/>
                  </a:lnTo>
                  <a:lnTo>
                    <a:pt x="1777" y="0"/>
                  </a:lnTo>
                  <a:close/>
                </a:path>
              </a:pathLst>
            </a:custGeom>
            <a:solidFill>
              <a:srgbClr val="000000"/>
            </a:solidFill>
          </p:spPr>
          <p:txBody>
            <a:bodyPr wrap="square" lIns="0" tIns="0" rIns="0" bIns="0" rtlCol="0"/>
            <a:lstStyle/>
            <a:p>
              <a:endParaRPr/>
            </a:p>
          </p:txBody>
        </p:sp>
        <p:sp>
          <p:nvSpPr>
            <p:cNvPr id="38" name="object 32">
              <a:extLst>
                <a:ext uri="{FF2B5EF4-FFF2-40B4-BE49-F238E27FC236}">
                  <a16:creationId xmlns:a16="http://schemas.microsoft.com/office/drawing/2014/main" id="{31EED791-C162-0F0F-EF6C-12B096DC5029}"/>
                </a:ext>
              </a:extLst>
            </p:cNvPr>
            <p:cNvSpPr/>
            <p:nvPr/>
          </p:nvSpPr>
          <p:spPr>
            <a:xfrm>
              <a:off x="4597908" y="4867656"/>
              <a:ext cx="1613535" cy="73660"/>
            </a:xfrm>
            <a:custGeom>
              <a:avLst/>
              <a:gdLst/>
              <a:ahLst/>
              <a:cxnLst/>
              <a:rect l="l" t="t" r="r" b="b"/>
              <a:pathLst>
                <a:path w="1613535" h="73660">
                  <a:moveTo>
                    <a:pt x="0" y="0"/>
                  </a:moveTo>
                  <a:lnTo>
                    <a:pt x="1612963" y="73317"/>
                  </a:lnTo>
                </a:path>
              </a:pathLst>
            </a:custGeom>
            <a:ln w="12700">
              <a:solidFill>
                <a:srgbClr val="000000"/>
              </a:solidFill>
            </a:ln>
          </p:spPr>
          <p:txBody>
            <a:bodyPr wrap="square" lIns="0" tIns="0" rIns="0" bIns="0" rtlCol="0"/>
            <a:lstStyle/>
            <a:p>
              <a:endParaRPr/>
            </a:p>
          </p:txBody>
        </p:sp>
        <p:sp>
          <p:nvSpPr>
            <p:cNvPr id="39" name="object 33">
              <a:extLst>
                <a:ext uri="{FF2B5EF4-FFF2-40B4-BE49-F238E27FC236}">
                  <a16:creationId xmlns:a16="http://schemas.microsoft.com/office/drawing/2014/main" id="{CEB03ADB-4A48-476E-D2E2-2D30D95800DE}"/>
                </a:ext>
              </a:extLst>
            </p:cNvPr>
            <p:cNvSpPr/>
            <p:nvPr/>
          </p:nvSpPr>
          <p:spPr>
            <a:xfrm>
              <a:off x="6196457" y="4902327"/>
              <a:ext cx="78105" cy="76200"/>
            </a:xfrm>
            <a:custGeom>
              <a:avLst/>
              <a:gdLst/>
              <a:ahLst/>
              <a:cxnLst/>
              <a:rect l="l" t="t" r="r" b="b"/>
              <a:pathLst>
                <a:path w="78104" h="76200">
                  <a:moveTo>
                    <a:pt x="3467" y="0"/>
                  </a:moveTo>
                  <a:lnTo>
                    <a:pt x="0" y="76123"/>
                  </a:lnTo>
                  <a:lnTo>
                    <a:pt x="77851" y="41529"/>
                  </a:lnTo>
                  <a:lnTo>
                    <a:pt x="3467" y="0"/>
                  </a:lnTo>
                  <a:close/>
                </a:path>
              </a:pathLst>
            </a:custGeom>
            <a:solidFill>
              <a:srgbClr val="000000"/>
            </a:solidFill>
          </p:spPr>
          <p:txBody>
            <a:bodyPr wrap="square" lIns="0" tIns="0" rIns="0" bIns="0" rtlCol="0"/>
            <a:lstStyle/>
            <a:p>
              <a:endParaRPr/>
            </a:p>
          </p:txBody>
        </p:sp>
        <p:sp>
          <p:nvSpPr>
            <p:cNvPr id="40" name="object 34">
              <a:extLst>
                <a:ext uri="{FF2B5EF4-FFF2-40B4-BE49-F238E27FC236}">
                  <a16:creationId xmlns:a16="http://schemas.microsoft.com/office/drawing/2014/main" id="{A8EA81A8-1403-8339-3DB2-5B849A4F9949}"/>
                </a:ext>
              </a:extLst>
            </p:cNvPr>
            <p:cNvSpPr/>
            <p:nvPr/>
          </p:nvSpPr>
          <p:spPr>
            <a:xfrm>
              <a:off x="4597908" y="4211028"/>
              <a:ext cx="2153920" cy="1114425"/>
            </a:xfrm>
            <a:custGeom>
              <a:avLst/>
              <a:gdLst/>
              <a:ahLst/>
              <a:cxnLst/>
              <a:rect l="l" t="t" r="r" b="b"/>
              <a:pathLst>
                <a:path w="2153920" h="1114425">
                  <a:moveTo>
                    <a:pt x="0" y="1113828"/>
                  </a:moveTo>
                  <a:lnTo>
                    <a:pt x="2153399" y="0"/>
                  </a:lnTo>
                </a:path>
              </a:pathLst>
            </a:custGeom>
            <a:ln w="12700">
              <a:solidFill>
                <a:srgbClr val="000000"/>
              </a:solidFill>
            </a:ln>
          </p:spPr>
          <p:txBody>
            <a:bodyPr wrap="square" lIns="0" tIns="0" rIns="0" bIns="0" rtlCol="0"/>
            <a:lstStyle/>
            <a:p>
              <a:endParaRPr/>
            </a:p>
          </p:txBody>
        </p:sp>
        <p:sp>
          <p:nvSpPr>
            <p:cNvPr id="41" name="object 35">
              <a:extLst>
                <a:ext uri="{FF2B5EF4-FFF2-40B4-BE49-F238E27FC236}">
                  <a16:creationId xmlns:a16="http://schemas.microsoft.com/office/drawing/2014/main" id="{4F79549A-7886-DF76-30FA-E318BBC3781F}"/>
                </a:ext>
              </a:extLst>
            </p:cNvPr>
            <p:cNvSpPr/>
            <p:nvPr/>
          </p:nvSpPr>
          <p:spPr>
            <a:xfrm>
              <a:off x="6722516" y="4181856"/>
              <a:ext cx="85725" cy="69215"/>
            </a:xfrm>
            <a:custGeom>
              <a:avLst/>
              <a:gdLst/>
              <a:ahLst/>
              <a:cxnLst/>
              <a:rect l="l" t="t" r="r" b="b"/>
              <a:pathLst>
                <a:path w="85725" h="69214">
                  <a:moveTo>
                    <a:pt x="85191" y="0"/>
                  </a:moveTo>
                  <a:lnTo>
                    <a:pt x="0" y="1168"/>
                  </a:lnTo>
                  <a:lnTo>
                    <a:pt x="35013" y="68846"/>
                  </a:lnTo>
                  <a:lnTo>
                    <a:pt x="85191" y="0"/>
                  </a:lnTo>
                  <a:close/>
                </a:path>
              </a:pathLst>
            </a:custGeom>
            <a:solidFill>
              <a:srgbClr val="000000"/>
            </a:solidFill>
          </p:spPr>
          <p:txBody>
            <a:bodyPr wrap="square" lIns="0" tIns="0" rIns="0" bIns="0" rtlCol="0"/>
            <a:lstStyle/>
            <a:p>
              <a:endParaRPr/>
            </a:p>
          </p:txBody>
        </p:sp>
      </p:grpSp>
      <p:sp>
        <p:nvSpPr>
          <p:cNvPr id="42" name="object 36">
            <a:extLst>
              <a:ext uri="{FF2B5EF4-FFF2-40B4-BE49-F238E27FC236}">
                <a16:creationId xmlns:a16="http://schemas.microsoft.com/office/drawing/2014/main" id="{CEFD522F-DE89-DC8F-77CC-0554E88F728B}"/>
              </a:ext>
            </a:extLst>
          </p:cNvPr>
          <p:cNvSpPr txBox="1"/>
          <p:nvPr/>
        </p:nvSpPr>
        <p:spPr>
          <a:xfrm>
            <a:off x="5396559" y="4648094"/>
            <a:ext cx="190500" cy="330835"/>
          </a:xfrm>
          <a:prstGeom prst="rect">
            <a:avLst/>
          </a:prstGeom>
        </p:spPr>
        <p:txBody>
          <a:bodyPr vert="horz" wrap="square" lIns="0" tIns="13335" rIns="0" bIns="0" rtlCol="0">
            <a:spAutoFit/>
          </a:bodyPr>
          <a:lstStyle/>
          <a:p>
            <a:pPr marL="12700">
              <a:lnSpc>
                <a:spcPct val="100000"/>
              </a:lnSpc>
              <a:spcBef>
                <a:spcPts val="105"/>
              </a:spcBef>
            </a:pPr>
            <a:r>
              <a:rPr sz="2000" spc="-705" dirty="0">
                <a:latin typeface="Arial"/>
                <a:cs typeface="Arial"/>
              </a:rPr>
              <a:t>…</a:t>
            </a:r>
            <a:endParaRPr sz="2000">
              <a:latin typeface="Arial"/>
              <a:cs typeface="Arial"/>
            </a:endParaRPr>
          </a:p>
        </p:txBody>
      </p:sp>
    </p:spTree>
    <p:extLst>
      <p:ext uri="{BB962C8B-B14F-4D97-AF65-F5344CB8AC3E}">
        <p14:creationId xmlns:p14="http://schemas.microsoft.com/office/powerpoint/2010/main" val="164349729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索引与列族</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en" altLang="zh-CN" dirty="0">
                <a:latin typeface="Times New Roman" panose="02020603050405020304" pitchFamily="18" charset="0"/>
                <a:cs typeface="Times New Roman" panose="02020603050405020304" pitchFamily="18" charset="0"/>
              </a:rPr>
              <a:t>Column Family </a:t>
            </a:r>
            <a:r>
              <a:rPr kumimoji="1" lang="zh-CN" altLang="en-US" dirty="0">
                <a:latin typeface="Times New Roman" panose="02020603050405020304" pitchFamily="18" charset="0"/>
                <a:cs typeface="Times New Roman" panose="02020603050405020304" pitchFamily="18" charset="0"/>
              </a:rPr>
              <a:t>和 </a:t>
            </a:r>
            <a:r>
              <a:rPr kumimoji="1" lang="en" altLang="zh-CN" dirty="0" err="1">
                <a:latin typeface="Times New Roman" panose="02020603050405020304" pitchFamily="18" charset="0"/>
                <a:cs typeface="Times New Roman" panose="02020603050405020304" pitchFamily="18" charset="0"/>
              </a:rPr>
              <a:t>MyRocks</a:t>
            </a:r>
            <a:r>
              <a:rPr kumimoji="1" lang="en" altLang="zh-CN" dirty="0">
                <a:latin typeface="Times New Roman" panose="02020603050405020304" pitchFamily="18" charset="0"/>
                <a:cs typeface="Times New Roman" panose="02020603050405020304" pitchFamily="18" charset="0"/>
              </a:rPr>
              <a:t> Index </a:t>
            </a:r>
            <a:r>
              <a:rPr kumimoji="1" lang="zh-CN" altLang="en-US" dirty="0">
                <a:latin typeface="Times New Roman" panose="02020603050405020304" pitchFamily="18" charset="0"/>
                <a:cs typeface="Times New Roman" panose="02020603050405020304" pitchFamily="18" charset="0"/>
              </a:rPr>
              <a:t>的映射关系是 </a:t>
            </a:r>
            <a:r>
              <a:rPr kumimoji="1" lang="en-US" altLang="zh-CN" dirty="0">
                <a:latin typeface="Times New Roman" panose="02020603050405020304" pitchFamily="18" charset="0"/>
                <a:cs typeface="Times New Roman" panose="02020603050405020304" pitchFamily="18" charset="0"/>
              </a:rPr>
              <a:t>1:</a:t>
            </a:r>
            <a:r>
              <a:rPr kumimoji="1" lang="en" altLang="zh-CN" dirty="0">
                <a:latin typeface="Times New Roman" panose="02020603050405020304" pitchFamily="18" charset="0"/>
                <a:cs typeface="Times New Roman" panose="02020603050405020304" pitchFamily="18" charset="0"/>
              </a:rPr>
              <a:t>N</a:t>
            </a:r>
          </a:p>
          <a:p>
            <a:pPr lvl="1" algn="just"/>
            <a:r>
              <a:rPr kumimoji="1" lang="zh-CN" altLang="en-US" dirty="0"/>
              <a:t>每个 </a:t>
            </a:r>
            <a:r>
              <a:rPr kumimoji="1" lang="en-US" altLang="zh-CN" dirty="0" err="1"/>
              <a:t>MyRocks</a:t>
            </a:r>
            <a:r>
              <a:rPr kumimoji="1" lang="en-US" altLang="zh-CN" dirty="0"/>
              <a:t> </a:t>
            </a:r>
            <a:r>
              <a:rPr kumimoji="1" lang="zh-CN" altLang="en-US" dirty="0"/>
              <a:t>索引属于一个列族</a:t>
            </a:r>
            <a:endParaRPr kumimoji="1" lang="en-US" altLang="zh-CN" dirty="0"/>
          </a:p>
          <a:p>
            <a:pPr lvl="1" algn="just"/>
            <a:r>
              <a:rPr kumimoji="1" lang="zh-CN" altLang="en-US" dirty="0"/>
              <a:t>多个索引可以属于同一个列族</a:t>
            </a:r>
            <a:endParaRPr kumimoji="1" lang="en-US" altLang="zh-CN" dirty="0"/>
          </a:p>
          <a:p>
            <a:pPr lvl="1" algn="just"/>
            <a:r>
              <a:rPr kumimoji="1" lang="zh-CN" altLang="en-US" dirty="0"/>
              <a:t>如果在 </a:t>
            </a:r>
            <a:r>
              <a:rPr kumimoji="1" lang="en-US" altLang="zh-CN" dirty="0"/>
              <a:t>DDL </a:t>
            </a:r>
            <a:r>
              <a:rPr kumimoji="1" lang="zh-CN" altLang="en-US" dirty="0"/>
              <a:t>中没有指定，则该索引属于“默认”列族</a:t>
            </a:r>
            <a:endParaRPr kumimoji="1" lang="en-US" altLang="zh-CN" dirty="0"/>
          </a:p>
          <a:p>
            <a:pPr algn="just"/>
            <a:r>
              <a:rPr kumimoji="1" lang="zh-CN" altLang="en-US" dirty="0"/>
              <a:t>大多数 </a:t>
            </a:r>
            <a:r>
              <a:rPr kumimoji="1" lang="en-US" altLang="zh-CN" dirty="0" err="1"/>
              <a:t>RocksDB</a:t>
            </a:r>
            <a:r>
              <a:rPr kumimoji="1" lang="en-US" altLang="zh-CN" dirty="0"/>
              <a:t> </a:t>
            </a:r>
            <a:r>
              <a:rPr kumimoji="1" lang="zh-CN" altLang="en-US" dirty="0"/>
              <a:t>配置参数是按列族的</a:t>
            </a:r>
          </a:p>
          <a:p>
            <a:pPr lvl="1" algn="just"/>
            <a:r>
              <a:rPr kumimoji="1" lang="en-US" altLang="zh-CN" dirty="0" err="1"/>
              <a:t>Memtable</a:t>
            </a:r>
            <a:r>
              <a:rPr kumimoji="1" lang="zh-CN" altLang="en-US" dirty="0"/>
              <a:t>、布隆过滤器等</a:t>
            </a:r>
            <a:endParaRPr kumimoji="1" lang="en-US" altLang="zh-CN" dirty="0"/>
          </a:p>
          <a:p>
            <a:pPr algn="just"/>
            <a:r>
              <a:rPr kumimoji="1" lang="zh-CN" altLang="en-US" dirty="0"/>
              <a:t>不同类型的索引应该分配给不同的</a:t>
            </a:r>
            <a:r>
              <a:rPr kumimoji="1" lang="en-US" altLang="zh-CN" dirty="0"/>
              <a:t>Column Family</a:t>
            </a:r>
          </a:p>
          <a:p>
            <a:pPr algn="just"/>
            <a:r>
              <a:rPr kumimoji="1" lang="zh-CN" altLang="en-US" dirty="0"/>
              <a:t>不要创建太多列族</a:t>
            </a:r>
          </a:p>
          <a:p>
            <a:pPr lvl="1" algn="just"/>
            <a:r>
              <a:rPr kumimoji="1" lang="en-US" altLang="zh-CN" dirty="0"/>
              <a:t>~20 </a:t>
            </a:r>
            <a:r>
              <a:rPr kumimoji="1" lang="zh-CN" altLang="en-US" dirty="0"/>
              <a:t>足够</a:t>
            </a:r>
            <a:endParaRPr kumimoji="1" lang="en-US" altLang="zh-CN" dirty="0"/>
          </a:p>
          <a:p>
            <a:pPr algn="just"/>
            <a:r>
              <a:rPr kumimoji="1" lang="en-US" altLang="zh-CN" dirty="0"/>
              <a:t>INDEX COMMENT </a:t>
            </a:r>
            <a:r>
              <a:rPr kumimoji="1" lang="zh-CN" altLang="en-US" dirty="0"/>
              <a:t>指定关联的列族</a:t>
            </a:r>
            <a:endParaRPr kumimoji="1" lang="en-US" altLang="zh-CN" dirty="0"/>
          </a:p>
        </p:txBody>
      </p:sp>
    </p:spTree>
    <p:extLst>
      <p:ext uri="{BB962C8B-B14F-4D97-AF65-F5344CB8AC3E}">
        <p14:creationId xmlns:p14="http://schemas.microsoft.com/office/powerpoint/2010/main" val="188210854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365125"/>
            <a:ext cx="10515600" cy="1325563"/>
          </a:xfrm>
        </p:spPr>
        <p:txBody>
          <a:bodyPr/>
          <a:lstStyle/>
          <a:p>
            <a:r>
              <a:rPr lang="zh-CN" altLang="en-US" dirty="0"/>
              <a:t>索引与列族</a:t>
            </a:r>
          </a:p>
        </p:txBody>
      </p:sp>
      <p:grpSp>
        <p:nvGrpSpPr>
          <p:cNvPr id="39" name="object 4">
            <a:extLst>
              <a:ext uri="{FF2B5EF4-FFF2-40B4-BE49-F238E27FC236}">
                <a16:creationId xmlns:a16="http://schemas.microsoft.com/office/drawing/2014/main" id="{CD40F29F-111C-7EFF-58C2-A0C86C04A1B6}"/>
              </a:ext>
            </a:extLst>
          </p:cNvPr>
          <p:cNvGrpSpPr/>
          <p:nvPr/>
        </p:nvGrpSpPr>
        <p:grpSpPr>
          <a:xfrm>
            <a:off x="1233631" y="2415228"/>
            <a:ext cx="1363345" cy="1051560"/>
            <a:chOff x="1740407" y="3483864"/>
            <a:chExt cx="1363345" cy="1051560"/>
          </a:xfrm>
        </p:grpSpPr>
        <p:sp>
          <p:nvSpPr>
            <p:cNvPr id="40" name="object 5">
              <a:extLst>
                <a:ext uri="{FF2B5EF4-FFF2-40B4-BE49-F238E27FC236}">
                  <a16:creationId xmlns:a16="http://schemas.microsoft.com/office/drawing/2014/main" id="{5056FF24-A323-15DA-AB2D-AAA2E76BF67E}"/>
                </a:ext>
              </a:extLst>
            </p:cNvPr>
            <p:cNvSpPr/>
            <p:nvPr/>
          </p:nvSpPr>
          <p:spPr>
            <a:xfrm>
              <a:off x="1753361" y="3496818"/>
              <a:ext cx="1321435" cy="1026160"/>
            </a:xfrm>
            <a:custGeom>
              <a:avLst/>
              <a:gdLst/>
              <a:ahLst/>
              <a:cxnLst/>
              <a:rect l="l" t="t" r="r" b="b"/>
              <a:pathLst>
                <a:path w="1321435" h="1026160">
                  <a:moveTo>
                    <a:pt x="660654" y="0"/>
                  </a:moveTo>
                  <a:lnTo>
                    <a:pt x="588668" y="1003"/>
                  </a:lnTo>
                  <a:lnTo>
                    <a:pt x="518927" y="3942"/>
                  </a:lnTo>
                  <a:lnTo>
                    <a:pt x="451835" y="8714"/>
                  </a:lnTo>
                  <a:lnTo>
                    <a:pt x="387794" y="15214"/>
                  </a:lnTo>
                  <a:lnTo>
                    <a:pt x="327208" y="23337"/>
                  </a:lnTo>
                  <a:lnTo>
                    <a:pt x="270479" y="32980"/>
                  </a:lnTo>
                  <a:lnTo>
                    <a:pt x="218011" y="44039"/>
                  </a:lnTo>
                  <a:lnTo>
                    <a:pt x="170205" y="56408"/>
                  </a:lnTo>
                  <a:lnTo>
                    <a:pt x="127467" y="69984"/>
                  </a:lnTo>
                  <a:lnTo>
                    <a:pt x="90198" y="84662"/>
                  </a:lnTo>
                  <a:lnTo>
                    <a:pt x="33680" y="116909"/>
                  </a:lnTo>
                  <a:lnTo>
                    <a:pt x="3876" y="152315"/>
                  </a:lnTo>
                  <a:lnTo>
                    <a:pt x="0" y="170941"/>
                  </a:lnTo>
                  <a:lnTo>
                    <a:pt x="0" y="854709"/>
                  </a:lnTo>
                  <a:lnTo>
                    <a:pt x="15237" y="891382"/>
                  </a:lnTo>
                  <a:lnTo>
                    <a:pt x="58801" y="925312"/>
                  </a:lnTo>
                  <a:lnTo>
                    <a:pt x="127467" y="955667"/>
                  </a:lnTo>
                  <a:lnTo>
                    <a:pt x="170205" y="969243"/>
                  </a:lnTo>
                  <a:lnTo>
                    <a:pt x="218011" y="981612"/>
                  </a:lnTo>
                  <a:lnTo>
                    <a:pt x="270479" y="992671"/>
                  </a:lnTo>
                  <a:lnTo>
                    <a:pt x="327208" y="1002314"/>
                  </a:lnTo>
                  <a:lnTo>
                    <a:pt x="387794" y="1010437"/>
                  </a:lnTo>
                  <a:lnTo>
                    <a:pt x="451835" y="1016937"/>
                  </a:lnTo>
                  <a:lnTo>
                    <a:pt x="518927" y="1021709"/>
                  </a:lnTo>
                  <a:lnTo>
                    <a:pt x="588668" y="1024648"/>
                  </a:lnTo>
                  <a:lnTo>
                    <a:pt x="660654" y="1025651"/>
                  </a:lnTo>
                  <a:lnTo>
                    <a:pt x="732639" y="1024648"/>
                  </a:lnTo>
                  <a:lnTo>
                    <a:pt x="802380" y="1021709"/>
                  </a:lnTo>
                  <a:lnTo>
                    <a:pt x="869472" y="1016937"/>
                  </a:lnTo>
                  <a:lnTo>
                    <a:pt x="933513" y="1010437"/>
                  </a:lnTo>
                  <a:lnTo>
                    <a:pt x="994099" y="1002314"/>
                  </a:lnTo>
                  <a:lnTo>
                    <a:pt x="1050828" y="992671"/>
                  </a:lnTo>
                  <a:lnTo>
                    <a:pt x="1103296" y="981612"/>
                  </a:lnTo>
                  <a:lnTo>
                    <a:pt x="1151102" y="969243"/>
                  </a:lnTo>
                  <a:lnTo>
                    <a:pt x="1193840" y="955667"/>
                  </a:lnTo>
                  <a:lnTo>
                    <a:pt x="1231109" y="940989"/>
                  </a:lnTo>
                  <a:lnTo>
                    <a:pt x="1287627" y="908742"/>
                  </a:lnTo>
                  <a:lnTo>
                    <a:pt x="1317431" y="873336"/>
                  </a:lnTo>
                  <a:lnTo>
                    <a:pt x="1321308" y="854709"/>
                  </a:lnTo>
                  <a:lnTo>
                    <a:pt x="1321308" y="170941"/>
                  </a:lnTo>
                  <a:lnTo>
                    <a:pt x="1306070" y="134269"/>
                  </a:lnTo>
                  <a:lnTo>
                    <a:pt x="1262506" y="100339"/>
                  </a:lnTo>
                  <a:lnTo>
                    <a:pt x="1193840" y="69984"/>
                  </a:lnTo>
                  <a:lnTo>
                    <a:pt x="1151102" y="56408"/>
                  </a:lnTo>
                  <a:lnTo>
                    <a:pt x="1103296" y="44039"/>
                  </a:lnTo>
                  <a:lnTo>
                    <a:pt x="1050828" y="32980"/>
                  </a:lnTo>
                  <a:lnTo>
                    <a:pt x="994099" y="23337"/>
                  </a:lnTo>
                  <a:lnTo>
                    <a:pt x="933513" y="15214"/>
                  </a:lnTo>
                  <a:lnTo>
                    <a:pt x="869472" y="8714"/>
                  </a:lnTo>
                  <a:lnTo>
                    <a:pt x="802380" y="3942"/>
                  </a:lnTo>
                  <a:lnTo>
                    <a:pt x="732639" y="1003"/>
                  </a:lnTo>
                  <a:lnTo>
                    <a:pt x="660654" y="0"/>
                  </a:lnTo>
                  <a:close/>
                </a:path>
              </a:pathLst>
            </a:custGeom>
            <a:solidFill>
              <a:srgbClr val="92A6C9"/>
            </a:solidFill>
          </p:spPr>
          <p:txBody>
            <a:bodyPr wrap="square" lIns="0" tIns="0" rIns="0" bIns="0" rtlCol="0"/>
            <a:lstStyle/>
            <a:p>
              <a:endParaRPr/>
            </a:p>
          </p:txBody>
        </p:sp>
        <p:sp>
          <p:nvSpPr>
            <p:cNvPr id="41" name="object 6">
              <a:extLst>
                <a:ext uri="{FF2B5EF4-FFF2-40B4-BE49-F238E27FC236}">
                  <a16:creationId xmlns:a16="http://schemas.microsoft.com/office/drawing/2014/main" id="{58987ED6-0E00-61C4-C18F-120D4972F111}"/>
                </a:ext>
              </a:extLst>
            </p:cNvPr>
            <p:cNvSpPr/>
            <p:nvPr/>
          </p:nvSpPr>
          <p:spPr>
            <a:xfrm>
              <a:off x="1753361" y="3667760"/>
              <a:ext cx="1314450" cy="171450"/>
            </a:xfrm>
            <a:custGeom>
              <a:avLst/>
              <a:gdLst/>
              <a:ahLst/>
              <a:cxnLst/>
              <a:rect l="l" t="t" r="r" b="b"/>
              <a:pathLst>
                <a:path w="1314450" h="171450">
                  <a:moveTo>
                    <a:pt x="1314437" y="24739"/>
                  </a:moveTo>
                  <a:lnTo>
                    <a:pt x="1281077" y="58874"/>
                  </a:lnTo>
                  <a:lnTo>
                    <a:pt x="1222708" y="89886"/>
                  </a:lnTo>
                  <a:lnTo>
                    <a:pt x="1185082" y="103977"/>
                  </a:lnTo>
                  <a:lnTo>
                    <a:pt x="1142328" y="116998"/>
                  </a:lnTo>
                  <a:lnTo>
                    <a:pt x="1094820" y="128849"/>
                  </a:lnTo>
                  <a:lnTo>
                    <a:pt x="1042934" y="139435"/>
                  </a:lnTo>
                  <a:lnTo>
                    <a:pt x="987044" y="148658"/>
                  </a:lnTo>
                  <a:lnTo>
                    <a:pt x="927525" y="156421"/>
                  </a:lnTo>
                  <a:lnTo>
                    <a:pt x="864752" y="162629"/>
                  </a:lnTo>
                  <a:lnTo>
                    <a:pt x="799099" y="167182"/>
                  </a:lnTo>
                  <a:lnTo>
                    <a:pt x="730941" y="169986"/>
                  </a:lnTo>
                  <a:lnTo>
                    <a:pt x="660654" y="170941"/>
                  </a:lnTo>
                  <a:lnTo>
                    <a:pt x="588668" y="169938"/>
                  </a:lnTo>
                  <a:lnTo>
                    <a:pt x="518927" y="166999"/>
                  </a:lnTo>
                  <a:lnTo>
                    <a:pt x="451835" y="162227"/>
                  </a:lnTo>
                  <a:lnTo>
                    <a:pt x="387794" y="155727"/>
                  </a:lnTo>
                  <a:lnTo>
                    <a:pt x="327208" y="147604"/>
                  </a:lnTo>
                  <a:lnTo>
                    <a:pt x="270479" y="137961"/>
                  </a:lnTo>
                  <a:lnTo>
                    <a:pt x="218011" y="126902"/>
                  </a:lnTo>
                  <a:lnTo>
                    <a:pt x="170205" y="114533"/>
                  </a:lnTo>
                  <a:lnTo>
                    <a:pt x="127467" y="100957"/>
                  </a:lnTo>
                  <a:lnTo>
                    <a:pt x="90198" y="86279"/>
                  </a:lnTo>
                  <a:lnTo>
                    <a:pt x="33680" y="54032"/>
                  </a:lnTo>
                  <a:lnTo>
                    <a:pt x="3876" y="18626"/>
                  </a:lnTo>
                  <a:lnTo>
                    <a:pt x="0" y="0"/>
                  </a:lnTo>
                </a:path>
              </a:pathLst>
            </a:custGeom>
            <a:ln w="25908">
              <a:solidFill>
                <a:srgbClr val="AA4443"/>
              </a:solidFill>
            </a:ln>
          </p:spPr>
          <p:txBody>
            <a:bodyPr wrap="square" lIns="0" tIns="0" rIns="0" bIns="0" rtlCol="0"/>
            <a:lstStyle/>
            <a:p>
              <a:endParaRPr/>
            </a:p>
          </p:txBody>
        </p:sp>
        <p:sp>
          <p:nvSpPr>
            <p:cNvPr id="42" name="object 7">
              <a:extLst>
                <a:ext uri="{FF2B5EF4-FFF2-40B4-BE49-F238E27FC236}">
                  <a16:creationId xmlns:a16="http://schemas.microsoft.com/office/drawing/2014/main" id="{BF7069D2-4DF1-BDC5-4858-469CBEB88A81}"/>
                </a:ext>
              </a:extLst>
            </p:cNvPr>
            <p:cNvSpPr/>
            <p:nvPr/>
          </p:nvSpPr>
          <p:spPr>
            <a:xfrm>
              <a:off x="3003321" y="3692474"/>
              <a:ext cx="87630" cy="87630"/>
            </a:xfrm>
            <a:custGeom>
              <a:avLst/>
              <a:gdLst/>
              <a:ahLst/>
              <a:cxnLst/>
              <a:rect l="l" t="t" r="r" b="b"/>
              <a:pathLst>
                <a:path w="87630" h="87629">
                  <a:moveTo>
                    <a:pt x="0" y="62763"/>
                  </a:moveTo>
                  <a:lnTo>
                    <a:pt x="64477" y="0"/>
                  </a:lnTo>
                  <a:lnTo>
                    <a:pt x="87376" y="87020"/>
                  </a:lnTo>
                </a:path>
              </a:pathLst>
            </a:custGeom>
            <a:ln w="25908">
              <a:solidFill>
                <a:srgbClr val="AA4443"/>
              </a:solidFill>
            </a:ln>
          </p:spPr>
          <p:txBody>
            <a:bodyPr wrap="square" lIns="0" tIns="0" rIns="0" bIns="0" rtlCol="0"/>
            <a:lstStyle/>
            <a:p>
              <a:endParaRPr/>
            </a:p>
          </p:txBody>
        </p:sp>
        <p:sp>
          <p:nvSpPr>
            <p:cNvPr id="43" name="object 8">
              <a:extLst>
                <a:ext uri="{FF2B5EF4-FFF2-40B4-BE49-F238E27FC236}">
                  <a16:creationId xmlns:a16="http://schemas.microsoft.com/office/drawing/2014/main" id="{EC5C1654-E15A-177F-D6CB-A3E083C02030}"/>
                </a:ext>
              </a:extLst>
            </p:cNvPr>
            <p:cNvSpPr/>
            <p:nvPr/>
          </p:nvSpPr>
          <p:spPr>
            <a:xfrm>
              <a:off x="1753361" y="3496818"/>
              <a:ext cx="1321435" cy="1026160"/>
            </a:xfrm>
            <a:custGeom>
              <a:avLst/>
              <a:gdLst/>
              <a:ahLst/>
              <a:cxnLst/>
              <a:rect l="l" t="t" r="r" b="b"/>
              <a:pathLst>
                <a:path w="1321435" h="1026160">
                  <a:moveTo>
                    <a:pt x="0" y="170941"/>
                  </a:moveTo>
                  <a:lnTo>
                    <a:pt x="15237" y="134269"/>
                  </a:lnTo>
                  <a:lnTo>
                    <a:pt x="58801" y="100339"/>
                  </a:lnTo>
                  <a:lnTo>
                    <a:pt x="127467" y="69984"/>
                  </a:lnTo>
                  <a:lnTo>
                    <a:pt x="170205" y="56408"/>
                  </a:lnTo>
                  <a:lnTo>
                    <a:pt x="218011" y="44039"/>
                  </a:lnTo>
                  <a:lnTo>
                    <a:pt x="270479" y="32980"/>
                  </a:lnTo>
                  <a:lnTo>
                    <a:pt x="327208" y="23337"/>
                  </a:lnTo>
                  <a:lnTo>
                    <a:pt x="387794" y="15214"/>
                  </a:lnTo>
                  <a:lnTo>
                    <a:pt x="451835" y="8714"/>
                  </a:lnTo>
                  <a:lnTo>
                    <a:pt x="518927" y="3942"/>
                  </a:lnTo>
                  <a:lnTo>
                    <a:pt x="588668" y="1003"/>
                  </a:lnTo>
                  <a:lnTo>
                    <a:pt x="660654" y="0"/>
                  </a:lnTo>
                  <a:lnTo>
                    <a:pt x="732639" y="1003"/>
                  </a:lnTo>
                  <a:lnTo>
                    <a:pt x="802380" y="3942"/>
                  </a:lnTo>
                  <a:lnTo>
                    <a:pt x="869472" y="8714"/>
                  </a:lnTo>
                  <a:lnTo>
                    <a:pt x="933513" y="15214"/>
                  </a:lnTo>
                  <a:lnTo>
                    <a:pt x="994099" y="23337"/>
                  </a:lnTo>
                  <a:lnTo>
                    <a:pt x="1050828" y="32980"/>
                  </a:lnTo>
                  <a:lnTo>
                    <a:pt x="1103296" y="44039"/>
                  </a:lnTo>
                  <a:lnTo>
                    <a:pt x="1151102" y="56408"/>
                  </a:lnTo>
                  <a:lnTo>
                    <a:pt x="1193840" y="69984"/>
                  </a:lnTo>
                  <a:lnTo>
                    <a:pt x="1231109" y="84662"/>
                  </a:lnTo>
                  <a:lnTo>
                    <a:pt x="1287627" y="116909"/>
                  </a:lnTo>
                  <a:lnTo>
                    <a:pt x="1317431" y="152315"/>
                  </a:lnTo>
                  <a:lnTo>
                    <a:pt x="1321308" y="170941"/>
                  </a:lnTo>
                  <a:lnTo>
                    <a:pt x="1321308" y="854709"/>
                  </a:lnTo>
                  <a:lnTo>
                    <a:pt x="1306070" y="891382"/>
                  </a:lnTo>
                  <a:lnTo>
                    <a:pt x="1262506" y="925312"/>
                  </a:lnTo>
                  <a:lnTo>
                    <a:pt x="1193840" y="955667"/>
                  </a:lnTo>
                  <a:lnTo>
                    <a:pt x="1151102" y="969243"/>
                  </a:lnTo>
                  <a:lnTo>
                    <a:pt x="1103296" y="981612"/>
                  </a:lnTo>
                  <a:lnTo>
                    <a:pt x="1050828" y="992671"/>
                  </a:lnTo>
                  <a:lnTo>
                    <a:pt x="994099" y="1002314"/>
                  </a:lnTo>
                  <a:lnTo>
                    <a:pt x="933513" y="1010437"/>
                  </a:lnTo>
                  <a:lnTo>
                    <a:pt x="869472" y="1016937"/>
                  </a:lnTo>
                  <a:lnTo>
                    <a:pt x="802380" y="1021709"/>
                  </a:lnTo>
                  <a:lnTo>
                    <a:pt x="732639" y="1024648"/>
                  </a:lnTo>
                  <a:lnTo>
                    <a:pt x="660654" y="1025651"/>
                  </a:lnTo>
                  <a:lnTo>
                    <a:pt x="588668" y="1024648"/>
                  </a:lnTo>
                  <a:lnTo>
                    <a:pt x="518927" y="1021709"/>
                  </a:lnTo>
                  <a:lnTo>
                    <a:pt x="451835" y="1016937"/>
                  </a:lnTo>
                  <a:lnTo>
                    <a:pt x="387794" y="1010437"/>
                  </a:lnTo>
                  <a:lnTo>
                    <a:pt x="327208" y="1002314"/>
                  </a:lnTo>
                  <a:lnTo>
                    <a:pt x="270479" y="992671"/>
                  </a:lnTo>
                  <a:lnTo>
                    <a:pt x="218011" y="981612"/>
                  </a:lnTo>
                  <a:lnTo>
                    <a:pt x="170205" y="969243"/>
                  </a:lnTo>
                  <a:lnTo>
                    <a:pt x="127467" y="955667"/>
                  </a:lnTo>
                  <a:lnTo>
                    <a:pt x="90198" y="940989"/>
                  </a:lnTo>
                  <a:lnTo>
                    <a:pt x="33680" y="908742"/>
                  </a:lnTo>
                  <a:lnTo>
                    <a:pt x="3876" y="873336"/>
                  </a:lnTo>
                  <a:lnTo>
                    <a:pt x="0" y="854709"/>
                  </a:lnTo>
                  <a:lnTo>
                    <a:pt x="0" y="170941"/>
                  </a:lnTo>
                  <a:close/>
                </a:path>
              </a:pathLst>
            </a:custGeom>
            <a:ln w="25908">
              <a:solidFill>
                <a:srgbClr val="AA4443"/>
              </a:solidFill>
            </a:ln>
          </p:spPr>
          <p:txBody>
            <a:bodyPr wrap="square" lIns="0" tIns="0" rIns="0" bIns="0" rtlCol="0"/>
            <a:lstStyle/>
            <a:p>
              <a:endParaRPr/>
            </a:p>
          </p:txBody>
        </p:sp>
      </p:grpSp>
      <p:sp>
        <p:nvSpPr>
          <p:cNvPr id="44" name="object 9">
            <a:extLst>
              <a:ext uri="{FF2B5EF4-FFF2-40B4-BE49-F238E27FC236}">
                <a16:creationId xmlns:a16="http://schemas.microsoft.com/office/drawing/2014/main" id="{3388DC00-98C3-40DD-AF85-7FEDC8AC07F4}"/>
              </a:ext>
            </a:extLst>
          </p:cNvPr>
          <p:cNvSpPr txBox="1"/>
          <p:nvPr/>
        </p:nvSpPr>
        <p:spPr>
          <a:xfrm>
            <a:off x="789132" y="1439360"/>
            <a:ext cx="3634740" cy="1969770"/>
          </a:xfrm>
          <a:prstGeom prst="rect">
            <a:avLst/>
          </a:prstGeom>
        </p:spPr>
        <p:txBody>
          <a:bodyPr vert="horz" wrap="square" lIns="0" tIns="12700" rIns="0" bIns="0" rtlCol="0">
            <a:spAutoFit/>
          </a:bodyPr>
          <a:lstStyle/>
          <a:p>
            <a:pPr marL="186055" indent="-173990">
              <a:lnSpc>
                <a:spcPct val="100000"/>
              </a:lnSpc>
              <a:spcBef>
                <a:spcPts val="100"/>
              </a:spcBef>
              <a:buClr>
                <a:srgbClr val="898989"/>
              </a:buClr>
              <a:buSzPct val="52777"/>
              <a:buChar char="▪"/>
              <a:tabLst>
                <a:tab pos="186055" algn="l"/>
                <a:tab pos="186690" algn="l"/>
              </a:tabLst>
            </a:pPr>
            <a:endParaRPr lang="en-US" altLang="zh-CN" spc="35" dirty="0">
              <a:latin typeface="Times New Roman" panose="02020603050405020304" pitchFamily="18" charset="0"/>
              <a:cs typeface="Times New Roman" panose="02020603050405020304" pitchFamily="18" charset="0"/>
            </a:endParaRPr>
          </a:p>
          <a:p>
            <a:pPr marL="186055" indent="-173990">
              <a:lnSpc>
                <a:spcPct val="100000"/>
              </a:lnSpc>
              <a:spcBef>
                <a:spcPts val="100"/>
              </a:spcBef>
              <a:buClr>
                <a:srgbClr val="898989"/>
              </a:buClr>
              <a:buSzPct val="52777"/>
              <a:buChar char="▪"/>
              <a:tabLst>
                <a:tab pos="186055" algn="l"/>
                <a:tab pos="186690" algn="l"/>
              </a:tabLst>
            </a:pPr>
            <a:r>
              <a:rPr lang="zh-CN" altLang="en-US" spc="35" dirty="0">
                <a:latin typeface="Times New Roman" panose="02020603050405020304" pitchFamily="18" charset="0"/>
                <a:cs typeface="Times New Roman" panose="02020603050405020304" pitchFamily="18" charset="0"/>
              </a:rPr>
              <a:t>单独的</a:t>
            </a:r>
            <a:r>
              <a:rPr lang="en-US" altLang="zh-CN" spc="35" dirty="0" err="1">
                <a:latin typeface="Times New Roman" panose="02020603050405020304" pitchFamily="18" charset="0"/>
                <a:cs typeface="Times New Roman" panose="02020603050405020304" pitchFamily="18" charset="0"/>
              </a:rPr>
              <a:t>MemTables</a:t>
            </a:r>
            <a:r>
              <a:rPr lang="zh-CN" altLang="en-US" spc="35" dirty="0">
                <a:latin typeface="Times New Roman" panose="02020603050405020304" pitchFamily="18" charset="0"/>
                <a:cs typeface="Times New Roman" panose="02020603050405020304" pitchFamily="18" charset="0"/>
              </a:rPr>
              <a:t>与</a:t>
            </a:r>
            <a:r>
              <a:rPr lang="en-US" altLang="zh-CN" spc="35" dirty="0">
                <a:latin typeface="Times New Roman" panose="02020603050405020304" pitchFamily="18" charset="0"/>
                <a:cs typeface="Times New Roman" panose="02020603050405020304" pitchFamily="18" charset="0"/>
              </a:rPr>
              <a:t>SST</a:t>
            </a:r>
            <a:r>
              <a:rPr lang="zh-CN" altLang="en-US" spc="35" dirty="0">
                <a:latin typeface="Times New Roman" panose="02020603050405020304" pitchFamily="18" charset="0"/>
                <a:cs typeface="Times New Roman" panose="02020603050405020304" pitchFamily="18" charset="0"/>
              </a:rPr>
              <a:t>文件</a:t>
            </a:r>
            <a:endParaRPr lang="en-US" altLang="zh-CN" spc="35" dirty="0">
              <a:latin typeface="Times New Roman" panose="02020603050405020304" pitchFamily="18" charset="0"/>
              <a:cs typeface="Times New Roman" panose="02020603050405020304" pitchFamily="18" charset="0"/>
            </a:endParaRPr>
          </a:p>
          <a:p>
            <a:pPr marL="186055" indent="-173990">
              <a:lnSpc>
                <a:spcPct val="100000"/>
              </a:lnSpc>
              <a:spcBef>
                <a:spcPts val="100"/>
              </a:spcBef>
              <a:buClr>
                <a:srgbClr val="898989"/>
              </a:buClr>
              <a:buSzPct val="52777"/>
              <a:buChar char="▪"/>
              <a:tabLst>
                <a:tab pos="186055" algn="l"/>
                <a:tab pos="186690" algn="l"/>
              </a:tabLst>
            </a:pPr>
            <a:r>
              <a:rPr lang="zh-CN" altLang="en-US" sz="1800" spc="35" dirty="0">
                <a:latin typeface="Times New Roman" panose="02020603050405020304" pitchFamily="18" charset="0"/>
                <a:cs typeface="Times New Roman" panose="02020603050405020304" pitchFamily="18" charset="0"/>
              </a:rPr>
              <a:t>共享的</a:t>
            </a:r>
            <a:r>
              <a:rPr lang="en-US" altLang="zh-CN" sz="1800" spc="35" dirty="0">
                <a:latin typeface="Times New Roman" panose="02020603050405020304" pitchFamily="18" charset="0"/>
                <a:cs typeface="Times New Roman" panose="02020603050405020304" pitchFamily="18" charset="0"/>
              </a:rPr>
              <a:t>WAL</a:t>
            </a:r>
            <a:endParaRPr sz="1800" dirty="0">
              <a:latin typeface="Arial"/>
              <a:cs typeface="Arial"/>
            </a:endParaRPr>
          </a:p>
          <a:p>
            <a:pPr>
              <a:lnSpc>
                <a:spcPct val="100000"/>
              </a:lnSpc>
            </a:pPr>
            <a:endParaRPr sz="1900" dirty="0">
              <a:latin typeface="Arial"/>
              <a:cs typeface="Arial"/>
            </a:endParaRPr>
          </a:p>
          <a:p>
            <a:pPr>
              <a:lnSpc>
                <a:spcPct val="100000"/>
              </a:lnSpc>
              <a:spcBef>
                <a:spcPts val="15"/>
              </a:spcBef>
            </a:pPr>
            <a:endParaRPr sz="1750" dirty="0">
              <a:latin typeface="Arial"/>
              <a:cs typeface="Arial"/>
            </a:endParaRPr>
          </a:p>
          <a:p>
            <a:pPr marR="1393825" algn="ctr">
              <a:lnSpc>
                <a:spcPts val="2050"/>
              </a:lnSpc>
              <a:spcBef>
                <a:spcPts val="5"/>
              </a:spcBef>
            </a:pPr>
            <a:r>
              <a:rPr sz="1800" spc="-120" dirty="0">
                <a:latin typeface="Arial"/>
                <a:cs typeface="Arial"/>
              </a:rPr>
              <a:t>WAL</a:t>
            </a:r>
            <a:endParaRPr sz="1800" dirty="0">
              <a:latin typeface="Arial"/>
              <a:cs typeface="Arial"/>
            </a:endParaRPr>
          </a:p>
          <a:p>
            <a:pPr marR="1394460" algn="ctr">
              <a:lnSpc>
                <a:spcPts val="2050"/>
              </a:lnSpc>
            </a:pPr>
            <a:r>
              <a:rPr sz="1800" spc="-30" dirty="0">
                <a:latin typeface="Arial"/>
                <a:cs typeface="Arial"/>
              </a:rPr>
              <a:t>(shared)</a:t>
            </a:r>
            <a:endParaRPr sz="1800" dirty="0">
              <a:latin typeface="Arial"/>
              <a:cs typeface="Arial"/>
            </a:endParaRPr>
          </a:p>
        </p:txBody>
      </p:sp>
      <p:grpSp>
        <p:nvGrpSpPr>
          <p:cNvPr id="45" name="object 10">
            <a:extLst>
              <a:ext uri="{FF2B5EF4-FFF2-40B4-BE49-F238E27FC236}">
                <a16:creationId xmlns:a16="http://schemas.microsoft.com/office/drawing/2014/main" id="{A145ECCD-B824-E497-B58B-20D275DB0D76}"/>
              </a:ext>
            </a:extLst>
          </p:cNvPr>
          <p:cNvGrpSpPr/>
          <p:nvPr/>
        </p:nvGrpSpPr>
        <p:grpSpPr>
          <a:xfrm>
            <a:off x="1241188" y="3669416"/>
            <a:ext cx="2464435" cy="901065"/>
            <a:chOff x="1747964" y="4738052"/>
            <a:chExt cx="2464435" cy="901065"/>
          </a:xfrm>
        </p:grpSpPr>
        <p:sp>
          <p:nvSpPr>
            <p:cNvPr id="46" name="object 11">
              <a:extLst>
                <a:ext uri="{FF2B5EF4-FFF2-40B4-BE49-F238E27FC236}">
                  <a16:creationId xmlns:a16="http://schemas.microsoft.com/office/drawing/2014/main" id="{CEB66A4A-F9CA-1F48-90F9-8B0227AF501E}"/>
                </a:ext>
              </a:extLst>
            </p:cNvPr>
            <p:cNvSpPr/>
            <p:nvPr/>
          </p:nvSpPr>
          <p:spPr>
            <a:xfrm>
              <a:off x="1760981" y="4751070"/>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47" name="object 12">
              <a:extLst>
                <a:ext uri="{FF2B5EF4-FFF2-40B4-BE49-F238E27FC236}">
                  <a16:creationId xmlns:a16="http://schemas.microsoft.com/office/drawing/2014/main" id="{A1FBF4D7-B3E8-9B4D-8E40-173C1BDC6CCB}"/>
                </a:ext>
              </a:extLst>
            </p:cNvPr>
            <p:cNvSpPr/>
            <p:nvPr/>
          </p:nvSpPr>
          <p:spPr>
            <a:xfrm>
              <a:off x="1760981" y="4751070"/>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sp>
        <p:nvSpPr>
          <p:cNvPr id="48" name="object 13">
            <a:extLst>
              <a:ext uri="{FF2B5EF4-FFF2-40B4-BE49-F238E27FC236}">
                <a16:creationId xmlns:a16="http://schemas.microsoft.com/office/drawing/2014/main" id="{74F3EF66-B1AC-70C6-8C13-6EA1A9CE2C9D}"/>
              </a:ext>
            </a:extLst>
          </p:cNvPr>
          <p:cNvSpPr txBox="1"/>
          <p:nvPr/>
        </p:nvSpPr>
        <p:spPr>
          <a:xfrm>
            <a:off x="1594667" y="3822515"/>
            <a:ext cx="1754505" cy="546735"/>
          </a:xfrm>
          <a:prstGeom prst="rect">
            <a:avLst/>
          </a:prstGeom>
        </p:spPr>
        <p:txBody>
          <a:bodyPr vert="horz" wrap="square" lIns="0" tIns="12700" rIns="0" bIns="0" rtlCol="0">
            <a:spAutoFit/>
          </a:bodyPr>
          <a:lstStyle/>
          <a:p>
            <a:pPr algn="ctr">
              <a:lnSpc>
                <a:spcPts val="2050"/>
              </a:lnSpc>
              <a:spcBef>
                <a:spcPts val="100"/>
              </a:spcBef>
            </a:pPr>
            <a:r>
              <a:rPr sz="1800" spc="-180" dirty="0">
                <a:latin typeface="Arial"/>
                <a:cs typeface="Arial"/>
              </a:rPr>
              <a:t>CF1</a:t>
            </a:r>
            <a:endParaRPr sz="1800" dirty="0">
              <a:latin typeface="Arial"/>
              <a:cs typeface="Arial"/>
            </a:endParaRPr>
          </a:p>
          <a:p>
            <a:pPr algn="ctr">
              <a:lnSpc>
                <a:spcPts val="2050"/>
              </a:lnSpc>
            </a:pPr>
            <a:r>
              <a:rPr sz="1800" spc="-30" dirty="0" err="1">
                <a:latin typeface="Arial"/>
                <a:cs typeface="Arial"/>
              </a:rPr>
              <a:t>MemTable</a:t>
            </a:r>
            <a:endParaRPr sz="1800" dirty="0">
              <a:latin typeface="Arial"/>
              <a:cs typeface="Arial"/>
            </a:endParaRPr>
          </a:p>
        </p:txBody>
      </p:sp>
      <p:grpSp>
        <p:nvGrpSpPr>
          <p:cNvPr id="49" name="object 14">
            <a:extLst>
              <a:ext uri="{FF2B5EF4-FFF2-40B4-BE49-F238E27FC236}">
                <a16:creationId xmlns:a16="http://schemas.microsoft.com/office/drawing/2014/main" id="{8FB090EE-DCB1-BE21-2D1B-59A92491D11C}"/>
              </a:ext>
            </a:extLst>
          </p:cNvPr>
          <p:cNvGrpSpPr/>
          <p:nvPr/>
        </p:nvGrpSpPr>
        <p:grpSpPr>
          <a:xfrm>
            <a:off x="1262524" y="5226944"/>
            <a:ext cx="2464435" cy="901065"/>
            <a:chOff x="1769300" y="6295580"/>
            <a:chExt cx="2464435" cy="901065"/>
          </a:xfrm>
        </p:grpSpPr>
        <p:sp>
          <p:nvSpPr>
            <p:cNvPr id="50" name="object 15">
              <a:extLst>
                <a:ext uri="{FF2B5EF4-FFF2-40B4-BE49-F238E27FC236}">
                  <a16:creationId xmlns:a16="http://schemas.microsoft.com/office/drawing/2014/main" id="{3D7A31FE-298B-E4E7-04F8-80953F337C41}"/>
                </a:ext>
              </a:extLst>
            </p:cNvPr>
            <p:cNvSpPr/>
            <p:nvPr/>
          </p:nvSpPr>
          <p:spPr>
            <a:xfrm>
              <a:off x="1782318" y="6308598"/>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51" name="object 16">
              <a:extLst>
                <a:ext uri="{FF2B5EF4-FFF2-40B4-BE49-F238E27FC236}">
                  <a16:creationId xmlns:a16="http://schemas.microsoft.com/office/drawing/2014/main" id="{26569691-C0E3-10E3-9F7B-11F8ACF8C9D8}"/>
                </a:ext>
              </a:extLst>
            </p:cNvPr>
            <p:cNvSpPr/>
            <p:nvPr/>
          </p:nvSpPr>
          <p:spPr>
            <a:xfrm>
              <a:off x="1782318" y="6308598"/>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sp>
        <p:nvSpPr>
          <p:cNvPr id="52" name="object 17">
            <a:extLst>
              <a:ext uri="{FF2B5EF4-FFF2-40B4-BE49-F238E27FC236}">
                <a16:creationId xmlns:a16="http://schemas.microsoft.com/office/drawing/2014/main" id="{3023239C-118D-4627-09BA-F3D7B9F78F25}"/>
              </a:ext>
            </a:extLst>
          </p:cNvPr>
          <p:cNvSpPr txBox="1"/>
          <p:nvPr/>
        </p:nvSpPr>
        <p:spPr>
          <a:xfrm>
            <a:off x="1616752" y="5380373"/>
            <a:ext cx="1754505" cy="546735"/>
          </a:xfrm>
          <a:prstGeom prst="rect">
            <a:avLst/>
          </a:prstGeom>
        </p:spPr>
        <p:txBody>
          <a:bodyPr vert="horz" wrap="square" lIns="0" tIns="12700" rIns="0" bIns="0" rtlCol="0">
            <a:spAutoFit/>
          </a:bodyPr>
          <a:lstStyle/>
          <a:p>
            <a:pPr algn="ctr">
              <a:lnSpc>
                <a:spcPts val="2050"/>
              </a:lnSpc>
              <a:spcBef>
                <a:spcPts val="100"/>
              </a:spcBef>
            </a:pPr>
            <a:r>
              <a:rPr sz="1800" spc="-180" dirty="0">
                <a:latin typeface="Arial"/>
                <a:cs typeface="Arial"/>
              </a:rPr>
              <a:t>CF2</a:t>
            </a:r>
            <a:endParaRPr sz="1800" dirty="0">
              <a:latin typeface="Arial"/>
              <a:cs typeface="Arial"/>
            </a:endParaRPr>
          </a:p>
          <a:p>
            <a:pPr algn="ctr">
              <a:lnSpc>
                <a:spcPts val="2050"/>
              </a:lnSpc>
            </a:pPr>
            <a:r>
              <a:rPr sz="1800" spc="-30" dirty="0" err="1">
                <a:latin typeface="Arial"/>
                <a:cs typeface="Arial"/>
              </a:rPr>
              <a:t>MemTable</a:t>
            </a:r>
            <a:endParaRPr sz="1800" dirty="0">
              <a:latin typeface="Arial"/>
              <a:cs typeface="Arial"/>
            </a:endParaRPr>
          </a:p>
        </p:txBody>
      </p:sp>
      <p:grpSp>
        <p:nvGrpSpPr>
          <p:cNvPr id="53" name="object 18">
            <a:extLst>
              <a:ext uri="{FF2B5EF4-FFF2-40B4-BE49-F238E27FC236}">
                <a16:creationId xmlns:a16="http://schemas.microsoft.com/office/drawing/2014/main" id="{C1DAF749-2D9C-0B49-D8DA-86557A4EDDA3}"/>
              </a:ext>
            </a:extLst>
          </p:cNvPr>
          <p:cNvGrpSpPr/>
          <p:nvPr/>
        </p:nvGrpSpPr>
        <p:grpSpPr>
          <a:xfrm>
            <a:off x="4231276" y="3648080"/>
            <a:ext cx="2616835" cy="1053465"/>
            <a:chOff x="4738052" y="4716716"/>
            <a:chExt cx="2616835" cy="1053465"/>
          </a:xfrm>
        </p:grpSpPr>
        <p:sp>
          <p:nvSpPr>
            <p:cNvPr id="54" name="object 19">
              <a:extLst>
                <a:ext uri="{FF2B5EF4-FFF2-40B4-BE49-F238E27FC236}">
                  <a16:creationId xmlns:a16="http://schemas.microsoft.com/office/drawing/2014/main" id="{4E7152C1-45FD-D579-2C12-98559018F982}"/>
                </a:ext>
              </a:extLst>
            </p:cNvPr>
            <p:cNvSpPr/>
            <p:nvPr/>
          </p:nvSpPr>
          <p:spPr>
            <a:xfrm>
              <a:off x="4751070" y="4729734"/>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55" name="object 20">
              <a:extLst>
                <a:ext uri="{FF2B5EF4-FFF2-40B4-BE49-F238E27FC236}">
                  <a16:creationId xmlns:a16="http://schemas.microsoft.com/office/drawing/2014/main" id="{218E2EB5-B2FA-30F2-6F74-A3091B7CF32E}"/>
                </a:ext>
              </a:extLst>
            </p:cNvPr>
            <p:cNvSpPr/>
            <p:nvPr/>
          </p:nvSpPr>
          <p:spPr>
            <a:xfrm>
              <a:off x="4751070" y="4729734"/>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sp>
          <p:nvSpPr>
            <p:cNvPr id="56" name="object 21">
              <a:extLst>
                <a:ext uri="{FF2B5EF4-FFF2-40B4-BE49-F238E27FC236}">
                  <a16:creationId xmlns:a16="http://schemas.microsoft.com/office/drawing/2014/main" id="{FBD47B07-75A7-6151-CE18-F50332E63FE0}"/>
                </a:ext>
              </a:extLst>
            </p:cNvPr>
            <p:cNvSpPr/>
            <p:nvPr/>
          </p:nvSpPr>
          <p:spPr>
            <a:xfrm>
              <a:off x="4903470" y="4882134"/>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5"/>
                  </a:lnTo>
                  <a:lnTo>
                    <a:pt x="0" y="728967"/>
                  </a:lnTo>
                  <a:lnTo>
                    <a:pt x="7433" y="775055"/>
                  </a:lnTo>
                  <a:lnTo>
                    <a:pt x="28131" y="815081"/>
                  </a:lnTo>
                  <a:lnTo>
                    <a:pt x="59692" y="846644"/>
                  </a:lnTo>
                  <a:lnTo>
                    <a:pt x="99714" y="867342"/>
                  </a:lnTo>
                  <a:lnTo>
                    <a:pt x="145796" y="874775"/>
                  </a:lnTo>
                  <a:lnTo>
                    <a:pt x="2292604" y="874775"/>
                  </a:lnTo>
                  <a:lnTo>
                    <a:pt x="2338685" y="867342"/>
                  </a:lnTo>
                  <a:lnTo>
                    <a:pt x="2378707" y="846644"/>
                  </a:lnTo>
                  <a:lnTo>
                    <a:pt x="2410268" y="815081"/>
                  </a:lnTo>
                  <a:lnTo>
                    <a:pt x="2430966" y="775055"/>
                  </a:lnTo>
                  <a:lnTo>
                    <a:pt x="2438400" y="728967"/>
                  </a:lnTo>
                  <a:lnTo>
                    <a:pt x="2438400" y="145795"/>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dirty="0"/>
            </a:p>
          </p:txBody>
        </p:sp>
        <p:sp>
          <p:nvSpPr>
            <p:cNvPr id="57" name="object 22">
              <a:extLst>
                <a:ext uri="{FF2B5EF4-FFF2-40B4-BE49-F238E27FC236}">
                  <a16:creationId xmlns:a16="http://schemas.microsoft.com/office/drawing/2014/main" id="{AD8FB878-D056-79DF-BA47-EB86046B3D72}"/>
                </a:ext>
              </a:extLst>
            </p:cNvPr>
            <p:cNvSpPr/>
            <p:nvPr/>
          </p:nvSpPr>
          <p:spPr>
            <a:xfrm>
              <a:off x="4903470" y="4882134"/>
              <a:ext cx="2438400" cy="875030"/>
            </a:xfrm>
            <a:custGeom>
              <a:avLst/>
              <a:gdLst/>
              <a:ahLst/>
              <a:cxnLst/>
              <a:rect l="l" t="t" r="r" b="b"/>
              <a:pathLst>
                <a:path w="2438400" h="875029">
                  <a:moveTo>
                    <a:pt x="0" y="145795"/>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5"/>
                  </a:lnTo>
                  <a:lnTo>
                    <a:pt x="2438400" y="728967"/>
                  </a:lnTo>
                  <a:lnTo>
                    <a:pt x="2430966" y="775055"/>
                  </a:lnTo>
                  <a:lnTo>
                    <a:pt x="2410268" y="815081"/>
                  </a:lnTo>
                  <a:lnTo>
                    <a:pt x="2378707" y="846644"/>
                  </a:lnTo>
                  <a:lnTo>
                    <a:pt x="2338685" y="867342"/>
                  </a:lnTo>
                  <a:lnTo>
                    <a:pt x="2292604" y="874775"/>
                  </a:lnTo>
                  <a:lnTo>
                    <a:pt x="145796" y="874775"/>
                  </a:lnTo>
                  <a:lnTo>
                    <a:pt x="99714" y="867342"/>
                  </a:lnTo>
                  <a:lnTo>
                    <a:pt x="59692" y="846644"/>
                  </a:lnTo>
                  <a:lnTo>
                    <a:pt x="28131" y="815081"/>
                  </a:lnTo>
                  <a:lnTo>
                    <a:pt x="7433" y="775055"/>
                  </a:lnTo>
                  <a:lnTo>
                    <a:pt x="0" y="728967"/>
                  </a:lnTo>
                  <a:lnTo>
                    <a:pt x="0" y="145795"/>
                  </a:lnTo>
                  <a:close/>
                </a:path>
              </a:pathLst>
            </a:custGeom>
            <a:ln w="25908">
              <a:solidFill>
                <a:srgbClr val="AA4443"/>
              </a:solidFill>
            </a:ln>
          </p:spPr>
          <p:txBody>
            <a:bodyPr wrap="square" lIns="0" tIns="0" rIns="0" bIns="0" rtlCol="0"/>
            <a:lstStyle/>
            <a:p>
              <a:endParaRPr/>
            </a:p>
          </p:txBody>
        </p:sp>
      </p:grpSp>
      <p:sp>
        <p:nvSpPr>
          <p:cNvPr id="58" name="object 23">
            <a:extLst>
              <a:ext uri="{FF2B5EF4-FFF2-40B4-BE49-F238E27FC236}">
                <a16:creationId xmlns:a16="http://schemas.microsoft.com/office/drawing/2014/main" id="{4460407B-FC92-39C9-868A-C90988ED2FDB}"/>
              </a:ext>
            </a:extLst>
          </p:cNvPr>
          <p:cNvSpPr txBox="1"/>
          <p:nvPr/>
        </p:nvSpPr>
        <p:spPr>
          <a:xfrm>
            <a:off x="4656788" y="3823237"/>
            <a:ext cx="2013840" cy="820738"/>
          </a:xfrm>
          <a:prstGeom prst="rect">
            <a:avLst/>
          </a:prstGeom>
        </p:spPr>
        <p:txBody>
          <a:bodyPr vert="horz" wrap="square" lIns="0" tIns="12700" rIns="0" bIns="0" rtlCol="0">
            <a:spAutoFit/>
          </a:bodyPr>
          <a:lstStyle/>
          <a:p>
            <a:pPr algn="ctr">
              <a:lnSpc>
                <a:spcPts val="2050"/>
              </a:lnSpc>
              <a:spcBef>
                <a:spcPts val="100"/>
              </a:spcBef>
            </a:pPr>
            <a:r>
              <a:rPr kumimoji="1" dirty="0">
                <a:latin typeface="Arial" panose="020B0604020202020204" pitchFamily="34" charset="0"/>
                <a:cs typeface="Arial" panose="020B0604020202020204" pitchFamily="34" charset="0"/>
              </a:rPr>
              <a:t>CF1</a:t>
            </a:r>
          </a:p>
          <a:p>
            <a:pPr algn="ctr">
              <a:lnSpc>
                <a:spcPts val="2050"/>
              </a:lnSpc>
            </a:pPr>
            <a:r>
              <a:rPr kumimoji="1" lang="en-US" altLang="zh-CN" dirty="0">
                <a:latin typeface="Arial" panose="020B0604020202020204" pitchFamily="34" charset="0"/>
                <a:cs typeface="Arial" panose="020B0604020202020204" pitchFamily="34" charset="0"/>
              </a:rPr>
              <a:t>Read</a:t>
            </a:r>
            <a:r>
              <a:rPr kumimoji="1" lang="zh-CN" altLang="en-US" dirty="0">
                <a:latin typeface="Arial" panose="020B0604020202020204" pitchFamily="34" charset="0"/>
                <a:cs typeface="Arial" panose="020B0604020202020204" pitchFamily="34" charset="0"/>
              </a:rPr>
              <a:t> </a:t>
            </a:r>
            <a:r>
              <a:rPr kumimoji="1" lang="en-US" altLang="zh-CN" dirty="0">
                <a:latin typeface="Arial" panose="020B0604020202020204" pitchFamily="34" charset="0"/>
                <a:cs typeface="Arial" panose="020B0604020202020204" pitchFamily="34" charset="0"/>
              </a:rPr>
              <a:t>Only</a:t>
            </a:r>
          </a:p>
          <a:p>
            <a:pPr algn="ctr">
              <a:lnSpc>
                <a:spcPts val="2050"/>
              </a:lnSpc>
            </a:pPr>
            <a:r>
              <a:rPr kumimoji="1" lang="en-US" sz="1800" dirty="0" err="1">
                <a:latin typeface="Arial" panose="020B0604020202020204" pitchFamily="34" charset="0"/>
                <a:cs typeface="Arial" panose="020B0604020202020204" pitchFamily="34" charset="0"/>
              </a:rPr>
              <a:t>ImmuMemTable</a:t>
            </a:r>
            <a:r>
              <a:rPr kumimoji="1" lang="en-US" sz="1800" dirty="0">
                <a:latin typeface="Arial" panose="020B0604020202020204" pitchFamily="34" charset="0"/>
                <a:cs typeface="Arial" panose="020B0604020202020204" pitchFamily="34" charset="0"/>
              </a:rPr>
              <a:t>(s)</a:t>
            </a:r>
            <a:endParaRPr sz="1800" dirty="0">
              <a:latin typeface="Arial" panose="020B0604020202020204" pitchFamily="34" charset="0"/>
              <a:cs typeface="Arial" panose="020B0604020202020204" pitchFamily="34" charset="0"/>
            </a:endParaRPr>
          </a:p>
        </p:txBody>
      </p:sp>
      <p:grpSp>
        <p:nvGrpSpPr>
          <p:cNvPr id="59" name="object 24">
            <a:extLst>
              <a:ext uri="{FF2B5EF4-FFF2-40B4-BE49-F238E27FC236}">
                <a16:creationId xmlns:a16="http://schemas.microsoft.com/office/drawing/2014/main" id="{B9ECAE08-C254-1AD5-12AB-0C7EF61734D3}"/>
              </a:ext>
            </a:extLst>
          </p:cNvPr>
          <p:cNvGrpSpPr/>
          <p:nvPr/>
        </p:nvGrpSpPr>
        <p:grpSpPr>
          <a:xfrm>
            <a:off x="4203844" y="5306192"/>
            <a:ext cx="2616835" cy="1053465"/>
            <a:chOff x="4710620" y="6374828"/>
            <a:chExt cx="2616835" cy="1053465"/>
          </a:xfrm>
        </p:grpSpPr>
        <p:sp>
          <p:nvSpPr>
            <p:cNvPr id="60" name="object 25">
              <a:extLst>
                <a:ext uri="{FF2B5EF4-FFF2-40B4-BE49-F238E27FC236}">
                  <a16:creationId xmlns:a16="http://schemas.microsoft.com/office/drawing/2014/main" id="{DDDAF872-45F2-6BF3-CA29-A27DE5A97510}"/>
                </a:ext>
              </a:extLst>
            </p:cNvPr>
            <p:cNvSpPr/>
            <p:nvPr/>
          </p:nvSpPr>
          <p:spPr>
            <a:xfrm>
              <a:off x="4723638" y="6387846"/>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61" name="object 26">
              <a:extLst>
                <a:ext uri="{FF2B5EF4-FFF2-40B4-BE49-F238E27FC236}">
                  <a16:creationId xmlns:a16="http://schemas.microsoft.com/office/drawing/2014/main" id="{5CFA85AA-374C-2FE7-D12D-38F8AF148CF5}"/>
                </a:ext>
              </a:extLst>
            </p:cNvPr>
            <p:cNvSpPr/>
            <p:nvPr/>
          </p:nvSpPr>
          <p:spPr>
            <a:xfrm>
              <a:off x="4723638" y="6387846"/>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sp>
          <p:nvSpPr>
            <p:cNvPr id="62" name="object 27">
              <a:extLst>
                <a:ext uri="{FF2B5EF4-FFF2-40B4-BE49-F238E27FC236}">
                  <a16:creationId xmlns:a16="http://schemas.microsoft.com/office/drawing/2014/main" id="{72C554AF-6D5B-ADEC-A516-83484BC12049}"/>
                </a:ext>
              </a:extLst>
            </p:cNvPr>
            <p:cNvSpPr/>
            <p:nvPr/>
          </p:nvSpPr>
          <p:spPr>
            <a:xfrm>
              <a:off x="4876038" y="6540246"/>
              <a:ext cx="2438400" cy="875030"/>
            </a:xfrm>
            <a:custGeom>
              <a:avLst/>
              <a:gdLst/>
              <a:ahLst/>
              <a:cxnLst/>
              <a:rect l="l" t="t" r="r" b="b"/>
              <a:pathLst>
                <a:path w="2438400" h="875029">
                  <a:moveTo>
                    <a:pt x="2292604" y="0"/>
                  </a:moveTo>
                  <a:lnTo>
                    <a:pt x="145796" y="0"/>
                  </a:lnTo>
                  <a:lnTo>
                    <a:pt x="99714" y="7433"/>
                  </a:lnTo>
                  <a:lnTo>
                    <a:pt x="59692" y="28131"/>
                  </a:lnTo>
                  <a:lnTo>
                    <a:pt x="28131" y="59692"/>
                  </a:lnTo>
                  <a:lnTo>
                    <a:pt x="7433" y="99714"/>
                  </a:lnTo>
                  <a:lnTo>
                    <a:pt x="0" y="145796"/>
                  </a:lnTo>
                  <a:lnTo>
                    <a:pt x="0" y="728967"/>
                  </a:lnTo>
                  <a:lnTo>
                    <a:pt x="7433" y="775055"/>
                  </a:lnTo>
                  <a:lnTo>
                    <a:pt x="28131" y="815081"/>
                  </a:lnTo>
                  <a:lnTo>
                    <a:pt x="59692" y="846644"/>
                  </a:lnTo>
                  <a:lnTo>
                    <a:pt x="99714" y="867342"/>
                  </a:lnTo>
                  <a:lnTo>
                    <a:pt x="145796" y="874776"/>
                  </a:lnTo>
                  <a:lnTo>
                    <a:pt x="2292604" y="874776"/>
                  </a:lnTo>
                  <a:lnTo>
                    <a:pt x="2338685" y="867342"/>
                  </a:lnTo>
                  <a:lnTo>
                    <a:pt x="2378707" y="846644"/>
                  </a:lnTo>
                  <a:lnTo>
                    <a:pt x="2410268" y="815081"/>
                  </a:lnTo>
                  <a:lnTo>
                    <a:pt x="2430966" y="775055"/>
                  </a:lnTo>
                  <a:lnTo>
                    <a:pt x="2438400" y="728967"/>
                  </a:lnTo>
                  <a:lnTo>
                    <a:pt x="2438400" y="145796"/>
                  </a:lnTo>
                  <a:lnTo>
                    <a:pt x="2430966" y="99714"/>
                  </a:lnTo>
                  <a:lnTo>
                    <a:pt x="2410268" y="59692"/>
                  </a:lnTo>
                  <a:lnTo>
                    <a:pt x="2378707" y="28131"/>
                  </a:lnTo>
                  <a:lnTo>
                    <a:pt x="2338685" y="7433"/>
                  </a:lnTo>
                  <a:lnTo>
                    <a:pt x="2292604" y="0"/>
                  </a:lnTo>
                  <a:close/>
                </a:path>
              </a:pathLst>
            </a:custGeom>
            <a:solidFill>
              <a:srgbClr val="92D050"/>
            </a:solidFill>
          </p:spPr>
          <p:txBody>
            <a:bodyPr wrap="square" lIns="0" tIns="0" rIns="0" bIns="0" rtlCol="0"/>
            <a:lstStyle/>
            <a:p>
              <a:endParaRPr/>
            </a:p>
          </p:txBody>
        </p:sp>
        <p:sp>
          <p:nvSpPr>
            <p:cNvPr id="63" name="object 28">
              <a:extLst>
                <a:ext uri="{FF2B5EF4-FFF2-40B4-BE49-F238E27FC236}">
                  <a16:creationId xmlns:a16="http://schemas.microsoft.com/office/drawing/2014/main" id="{B5B442BB-145B-717D-3BB5-5E6897AEA51F}"/>
                </a:ext>
              </a:extLst>
            </p:cNvPr>
            <p:cNvSpPr/>
            <p:nvPr/>
          </p:nvSpPr>
          <p:spPr>
            <a:xfrm>
              <a:off x="4876038" y="6540246"/>
              <a:ext cx="2438400" cy="875030"/>
            </a:xfrm>
            <a:custGeom>
              <a:avLst/>
              <a:gdLst/>
              <a:ahLst/>
              <a:cxnLst/>
              <a:rect l="l" t="t" r="r" b="b"/>
              <a:pathLst>
                <a:path w="2438400" h="875029">
                  <a:moveTo>
                    <a:pt x="0" y="145796"/>
                  </a:moveTo>
                  <a:lnTo>
                    <a:pt x="7433" y="99714"/>
                  </a:lnTo>
                  <a:lnTo>
                    <a:pt x="28131" y="59692"/>
                  </a:lnTo>
                  <a:lnTo>
                    <a:pt x="59692" y="28131"/>
                  </a:lnTo>
                  <a:lnTo>
                    <a:pt x="99714" y="7433"/>
                  </a:lnTo>
                  <a:lnTo>
                    <a:pt x="145796" y="0"/>
                  </a:lnTo>
                  <a:lnTo>
                    <a:pt x="2292604" y="0"/>
                  </a:lnTo>
                  <a:lnTo>
                    <a:pt x="2338685" y="7433"/>
                  </a:lnTo>
                  <a:lnTo>
                    <a:pt x="2378707" y="28131"/>
                  </a:lnTo>
                  <a:lnTo>
                    <a:pt x="2410268" y="59692"/>
                  </a:lnTo>
                  <a:lnTo>
                    <a:pt x="2430966" y="99714"/>
                  </a:lnTo>
                  <a:lnTo>
                    <a:pt x="2438400" y="145796"/>
                  </a:lnTo>
                  <a:lnTo>
                    <a:pt x="2438400" y="728967"/>
                  </a:lnTo>
                  <a:lnTo>
                    <a:pt x="2430966" y="775055"/>
                  </a:lnTo>
                  <a:lnTo>
                    <a:pt x="2410268" y="815081"/>
                  </a:lnTo>
                  <a:lnTo>
                    <a:pt x="2378707" y="846644"/>
                  </a:lnTo>
                  <a:lnTo>
                    <a:pt x="2338685" y="867342"/>
                  </a:lnTo>
                  <a:lnTo>
                    <a:pt x="2292604" y="874776"/>
                  </a:lnTo>
                  <a:lnTo>
                    <a:pt x="145796" y="874776"/>
                  </a:lnTo>
                  <a:lnTo>
                    <a:pt x="99714" y="867342"/>
                  </a:lnTo>
                  <a:lnTo>
                    <a:pt x="59692" y="846644"/>
                  </a:lnTo>
                  <a:lnTo>
                    <a:pt x="28131" y="815081"/>
                  </a:lnTo>
                  <a:lnTo>
                    <a:pt x="7433" y="775055"/>
                  </a:lnTo>
                  <a:lnTo>
                    <a:pt x="0" y="728967"/>
                  </a:lnTo>
                  <a:lnTo>
                    <a:pt x="0" y="145796"/>
                  </a:lnTo>
                  <a:close/>
                </a:path>
              </a:pathLst>
            </a:custGeom>
            <a:ln w="25908">
              <a:solidFill>
                <a:srgbClr val="AA4443"/>
              </a:solidFill>
            </a:ln>
          </p:spPr>
          <p:txBody>
            <a:bodyPr wrap="square" lIns="0" tIns="0" rIns="0" bIns="0" rtlCol="0"/>
            <a:lstStyle/>
            <a:p>
              <a:endParaRPr/>
            </a:p>
          </p:txBody>
        </p:sp>
      </p:grpSp>
      <p:grpSp>
        <p:nvGrpSpPr>
          <p:cNvPr id="65" name="object 30">
            <a:extLst>
              <a:ext uri="{FF2B5EF4-FFF2-40B4-BE49-F238E27FC236}">
                <a16:creationId xmlns:a16="http://schemas.microsoft.com/office/drawing/2014/main" id="{A99D201A-FFD2-8F83-DB7D-CD8DB3F6A462}"/>
              </a:ext>
            </a:extLst>
          </p:cNvPr>
          <p:cNvGrpSpPr/>
          <p:nvPr/>
        </p:nvGrpSpPr>
        <p:grpSpPr>
          <a:xfrm>
            <a:off x="7221428" y="3312864"/>
            <a:ext cx="3523615" cy="1588135"/>
            <a:chOff x="7728204" y="4381500"/>
            <a:chExt cx="3523615" cy="1588135"/>
          </a:xfrm>
        </p:grpSpPr>
        <p:sp>
          <p:nvSpPr>
            <p:cNvPr id="66" name="object 31">
              <a:extLst>
                <a:ext uri="{FF2B5EF4-FFF2-40B4-BE49-F238E27FC236}">
                  <a16:creationId xmlns:a16="http://schemas.microsoft.com/office/drawing/2014/main" id="{A1BC4F38-2AB6-160B-6F84-BD02E977FFB1}"/>
                </a:ext>
              </a:extLst>
            </p:cNvPr>
            <p:cNvSpPr/>
            <p:nvPr/>
          </p:nvSpPr>
          <p:spPr>
            <a:xfrm>
              <a:off x="7728204" y="4381500"/>
              <a:ext cx="3523615" cy="1588135"/>
            </a:xfrm>
            <a:custGeom>
              <a:avLst/>
              <a:gdLst/>
              <a:ahLst/>
              <a:cxnLst/>
              <a:rect l="l" t="t" r="r" b="b"/>
              <a:pathLst>
                <a:path w="3523615" h="1588135">
                  <a:moveTo>
                    <a:pt x="3258820" y="0"/>
                  </a:moveTo>
                  <a:lnTo>
                    <a:pt x="264668" y="0"/>
                  </a:lnTo>
                  <a:lnTo>
                    <a:pt x="217095" y="4264"/>
                  </a:lnTo>
                  <a:lnTo>
                    <a:pt x="172319" y="16559"/>
                  </a:lnTo>
                  <a:lnTo>
                    <a:pt x="131088" y="36137"/>
                  </a:lnTo>
                  <a:lnTo>
                    <a:pt x="94148" y="62250"/>
                  </a:lnTo>
                  <a:lnTo>
                    <a:pt x="62249" y="94151"/>
                  </a:lnTo>
                  <a:lnTo>
                    <a:pt x="36136" y="131092"/>
                  </a:lnTo>
                  <a:lnTo>
                    <a:pt x="16559" y="172325"/>
                  </a:lnTo>
                  <a:lnTo>
                    <a:pt x="4264" y="217104"/>
                  </a:lnTo>
                  <a:lnTo>
                    <a:pt x="0" y="264680"/>
                  </a:lnTo>
                  <a:lnTo>
                    <a:pt x="0" y="1323340"/>
                  </a:lnTo>
                  <a:lnTo>
                    <a:pt x="4264" y="1370915"/>
                  </a:lnTo>
                  <a:lnTo>
                    <a:pt x="16559" y="1415693"/>
                  </a:lnTo>
                  <a:lnTo>
                    <a:pt x="36136" y="1456925"/>
                  </a:lnTo>
                  <a:lnTo>
                    <a:pt x="62249" y="1493864"/>
                  </a:lnTo>
                  <a:lnTo>
                    <a:pt x="94148" y="1525763"/>
                  </a:lnTo>
                  <a:lnTo>
                    <a:pt x="131088" y="1551874"/>
                  </a:lnTo>
                  <a:lnTo>
                    <a:pt x="172319" y="1571450"/>
                  </a:lnTo>
                  <a:lnTo>
                    <a:pt x="217095" y="1583744"/>
                  </a:lnTo>
                  <a:lnTo>
                    <a:pt x="264668" y="1588008"/>
                  </a:lnTo>
                  <a:lnTo>
                    <a:pt x="3258820" y="1588008"/>
                  </a:lnTo>
                  <a:lnTo>
                    <a:pt x="3306392" y="1583744"/>
                  </a:lnTo>
                  <a:lnTo>
                    <a:pt x="3351168" y="1571450"/>
                  </a:lnTo>
                  <a:lnTo>
                    <a:pt x="3392399" y="1551874"/>
                  </a:lnTo>
                  <a:lnTo>
                    <a:pt x="3429339" y="1525763"/>
                  </a:lnTo>
                  <a:lnTo>
                    <a:pt x="3461238" y="1493864"/>
                  </a:lnTo>
                  <a:lnTo>
                    <a:pt x="3487351" y="1456925"/>
                  </a:lnTo>
                  <a:lnTo>
                    <a:pt x="3506928" y="1415693"/>
                  </a:lnTo>
                  <a:lnTo>
                    <a:pt x="3519223" y="1370915"/>
                  </a:lnTo>
                  <a:lnTo>
                    <a:pt x="3523488" y="1323340"/>
                  </a:lnTo>
                  <a:lnTo>
                    <a:pt x="3523488" y="264680"/>
                  </a:lnTo>
                  <a:lnTo>
                    <a:pt x="3519223" y="217104"/>
                  </a:lnTo>
                  <a:lnTo>
                    <a:pt x="3506928" y="172325"/>
                  </a:lnTo>
                  <a:lnTo>
                    <a:pt x="3487351" y="131092"/>
                  </a:lnTo>
                  <a:lnTo>
                    <a:pt x="3461238" y="94151"/>
                  </a:lnTo>
                  <a:lnTo>
                    <a:pt x="3429339" y="62250"/>
                  </a:lnTo>
                  <a:lnTo>
                    <a:pt x="3392399" y="36137"/>
                  </a:lnTo>
                  <a:lnTo>
                    <a:pt x="3351168" y="16559"/>
                  </a:lnTo>
                  <a:lnTo>
                    <a:pt x="3306392" y="4264"/>
                  </a:lnTo>
                  <a:lnTo>
                    <a:pt x="3258820" y="0"/>
                  </a:lnTo>
                  <a:close/>
                </a:path>
              </a:pathLst>
            </a:custGeom>
            <a:solidFill>
              <a:srgbClr val="EBD5DE"/>
            </a:solidFill>
          </p:spPr>
          <p:txBody>
            <a:bodyPr wrap="square" lIns="0" tIns="0" rIns="0" bIns="0" rtlCol="0"/>
            <a:lstStyle/>
            <a:p>
              <a:endParaRPr/>
            </a:p>
          </p:txBody>
        </p:sp>
        <p:sp>
          <p:nvSpPr>
            <p:cNvPr id="67" name="object 32">
              <a:extLst>
                <a:ext uri="{FF2B5EF4-FFF2-40B4-BE49-F238E27FC236}">
                  <a16:creationId xmlns:a16="http://schemas.microsoft.com/office/drawing/2014/main" id="{7230AB5F-3681-F7FD-F845-79E04024EDF4}"/>
                </a:ext>
              </a:extLst>
            </p:cNvPr>
            <p:cNvSpPr/>
            <p:nvPr/>
          </p:nvSpPr>
          <p:spPr>
            <a:xfrm>
              <a:off x="8262366" y="49309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68" name="object 33">
              <a:extLst>
                <a:ext uri="{FF2B5EF4-FFF2-40B4-BE49-F238E27FC236}">
                  <a16:creationId xmlns:a16="http://schemas.microsoft.com/office/drawing/2014/main" id="{5442F58A-8E61-68AA-DF7F-9A340EA5911A}"/>
                </a:ext>
              </a:extLst>
            </p:cNvPr>
            <p:cNvSpPr/>
            <p:nvPr/>
          </p:nvSpPr>
          <p:spPr>
            <a:xfrm>
              <a:off x="8262366" y="5046726"/>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5"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69" name="object 34">
              <a:extLst>
                <a:ext uri="{FF2B5EF4-FFF2-40B4-BE49-F238E27FC236}">
                  <a16:creationId xmlns:a16="http://schemas.microsoft.com/office/drawing/2014/main" id="{372DC0E1-7768-4806-97C8-F5098FFE9906}"/>
                </a:ext>
              </a:extLst>
            </p:cNvPr>
            <p:cNvSpPr/>
            <p:nvPr/>
          </p:nvSpPr>
          <p:spPr>
            <a:xfrm>
              <a:off x="8922575" y="507103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70" name="object 35">
              <a:extLst>
                <a:ext uri="{FF2B5EF4-FFF2-40B4-BE49-F238E27FC236}">
                  <a16:creationId xmlns:a16="http://schemas.microsoft.com/office/drawing/2014/main" id="{C4A0D408-8C64-BEC1-4B3F-F668D28E3DA6}"/>
                </a:ext>
              </a:extLst>
            </p:cNvPr>
            <p:cNvSpPr/>
            <p:nvPr/>
          </p:nvSpPr>
          <p:spPr>
            <a:xfrm>
              <a:off x="8262366" y="49309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sp>
          <p:nvSpPr>
            <p:cNvPr id="71" name="object 36">
              <a:extLst>
                <a:ext uri="{FF2B5EF4-FFF2-40B4-BE49-F238E27FC236}">
                  <a16:creationId xmlns:a16="http://schemas.microsoft.com/office/drawing/2014/main" id="{AA645C55-5CD3-68EE-8ADB-2DD64BD291EE}"/>
                </a:ext>
              </a:extLst>
            </p:cNvPr>
            <p:cNvSpPr/>
            <p:nvPr/>
          </p:nvSpPr>
          <p:spPr>
            <a:xfrm>
              <a:off x="9124950" y="49309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72" name="object 37">
              <a:extLst>
                <a:ext uri="{FF2B5EF4-FFF2-40B4-BE49-F238E27FC236}">
                  <a16:creationId xmlns:a16="http://schemas.microsoft.com/office/drawing/2014/main" id="{10418105-61AF-46F8-6825-C94DFDBF12F5}"/>
                </a:ext>
              </a:extLst>
            </p:cNvPr>
            <p:cNvSpPr/>
            <p:nvPr/>
          </p:nvSpPr>
          <p:spPr>
            <a:xfrm>
              <a:off x="9124950" y="5046726"/>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73" name="object 38">
              <a:extLst>
                <a:ext uri="{FF2B5EF4-FFF2-40B4-BE49-F238E27FC236}">
                  <a16:creationId xmlns:a16="http://schemas.microsoft.com/office/drawing/2014/main" id="{1861FA70-EBA8-A001-91C1-6115E5A6EACC}"/>
                </a:ext>
              </a:extLst>
            </p:cNvPr>
            <p:cNvSpPr/>
            <p:nvPr/>
          </p:nvSpPr>
          <p:spPr>
            <a:xfrm>
              <a:off x="9786632" y="5071034"/>
              <a:ext cx="86360" cy="88265"/>
            </a:xfrm>
            <a:custGeom>
              <a:avLst/>
              <a:gdLst/>
              <a:ahLst/>
              <a:cxnLst/>
              <a:rect l="l" t="t" r="r" b="b"/>
              <a:pathLst>
                <a:path w="86359" h="88264">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74" name="object 39">
              <a:extLst>
                <a:ext uri="{FF2B5EF4-FFF2-40B4-BE49-F238E27FC236}">
                  <a16:creationId xmlns:a16="http://schemas.microsoft.com/office/drawing/2014/main" id="{852D758E-516C-46DE-4C28-10CA9B8C1C38}"/>
                </a:ext>
              </a:extLst>
            </p:cNvPr>
            <p:cNvSpPr/>
            <p:nvPr/>
          </p:nvSpPr>
          <p:spPr>
            <a:xfrm>
              <a:off x="9124950" y="49309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75" name="object 40">
            <a:extLst>
              <a:ext uri="{FF2B5EF4-FFF2-40B4-BE49-F238E27FC236}">
                <a16:creationId xmlns:a16="http://schemas.microsoft.com/office/drawing/2014/main" id="{8E976899-7C01-A9C6-E8F5-EA16075521CB}"/>
              </a:ext>
            </a:extLst>
          </p:cNvPr>
          <p:cNvSpPr txBox="1"/>
          <p:nvPr/>
        </p:nvSpPr>
        <p:spPr>
          <a:xfrm>
            <a:off x="7925224" y="4094486"/>
            <a:ext cx="1257300" cy="299720"/>
          </a:xfrm>
          <a:prstGeom prst="rect">
            <a:avLst/>
          </a:prstGeom>
        </p:spPr>
        <p:txBody>
          <a:bodyPr vert="horz" wrap="square" lIns="0" tIns="12700" rIns="0" bIns="0" rtlCol="0">
            <a:spAutoFit/>
          </a:bodyPr>
          <a:lstStyle/>
          <a:p>
            <a:pPr marL="12700">
              <a:lnSpc>
                <a:spcPct val="100000"/>
              </a:lnSpc>
              <a:spcBef>
                <a:spcPts val="100"/>
              </a:spcBef>
              <a:tabLst>
                <a:tab pos="875665" algn="l"/>
              </a:tabLst>
            </a:pPr>
            <a:r>
              <a:rPr sz="1800" spc="-155" dirty="0">
                <a:latin typeface="Arial"/>
                <a:cs typeface="Arial"/>
              </a:rPr>
              <a:t>F</a:t>
            </a:r>
            <a:r>
              <a:rPr sz="1800" spc="25" dirty="0">
                <a:latin typeface="Arial"/>
                <a:cs typeface="Arial"/>
              </a:rPr>
              <a:t>il</a:t>
            </a:r>
            <a:r>
              <a:rPr sz="1800" spc="90" dirty="0">
                <a:latin typeface="Arial"/>
                <a:cs typeface="Arial"/>
              </a:rPr>
              <a:t>e</a:t>
            </a:r>
            <a:r>
              <a:rPr sz="1800" dirty="0">
                <a:latin typeface="Arial"/>
                <a:cs typeface="Arial"/>
              </a:rPr>
              <a:t>	</a:t>
            </a:r>
            <a:r>
              <a:rPr sz="1800" spc="-155" dirty="0">
                <a:latin typeface="Arial"/>
                <a:cs typeface="Arial"/>
              </a:rPr>
              <a:t>F</a:t>
            </a:r>
            <a:r>
              <a:rPr sz="1800" spc="40" dirty="0">
                <a:latin typeface="Arial"/>
                <a:cs typeface="Arial"/>
              </a:rPr>
              <a:t>ile</a:t>
            </a:r>
            <a:endParaRPr sz="1800">
              <a:latin typeface="Arial"/>
              <a:cs typeface="Arial"/>
            </a:endParaRPr>
          </a:p>
        </p:txBody>
      </p:sp>
      <p:grpSp>
        <p:nvGrpSpPr>
          <p:cNvPr id="76" name="object 41">
            <a:extLst>
              <a:ext uri="{FF2B5EF4-FFF2-40B4-BE49-F238E27FC236}">
                <a16:creationId xmlns:a16="http://schemas.microsoft.com/office/drawing/2014/main" id="{ECC55096-F3B6-DC3A-FFBA-86AD6ECFBA36}"/>
              </a:ext>
            </a:extLst>
          </p:cNvPr>
          <p:cNvGrpSpPr/>
          <p:nvPr/>
        </p:nvGrpSpPr>
        <p:grpSpPr>
          <a:xfrm>
            <a:off x="9443356" y="3862964"/>
            <a:ext cx="774065" cy="722630"/>
            <a:chOff x="9950132" y="4931600"/>
            <a:chExt cx="774065" cy="722630"/>
          </a:xfrm>
        </p:grpSpPr>
        <p:sp>
          <p:nvSpPr>
            <p:cNvPr id="77" name="object 42">
              <a:extLst>
                <a:ext uri="{FF2B5EF4-FFF2-40B4-BE49-F238E27FC236}">
                  <a16:creationId xmlns:a16="http://schemas.microsoft.com/office/drawing/2014/main" id="{AAA299B5-6052-A65D-1672-E863F32B0ECC}"/>
                </a:ext>
              </a:extLst>
            </p:cNvPr>
            <p:cNvSpPr/>
            <p:nvPr/>
          </p:nvSpPr>
          <p:spPr>
            <a:xfrm>
              <a:off x="9963149" y="4944618"/>
              <a:ext cx="737870" cy="696595"/>
            </a:xfrm>
            <a:custGeom>
              <a:avLst/>
              <a:gdLst/>
              <a:ahLst/>
              <a:cxnLst/>
              <a:rect l="l" t="t" r="r" b="b"/>
              <a:pathLst>
                <a:path w="737870" h="696595">
                  <a:moveTo>
                    <a:pt x="368808" y="0"/>
                  </a:moveTo>
                  <a:lnTo>
                    <a:pt x="302515" y="1870"/>
                  </a:lnTo>
                  <a:lnTo>
                    <a:pt x="240120" y="7261"/>
                  </a:lnTo>
                  <a:lnTo>
                    <a:pt x="182665" y="15847"/>
                  </a:lnTo>
                  <a:lnTo>
                    <a:pt x="131191" y="27299"/>
                  </a:lnTo>
                  <a:lnTo>
                    <a:pt x="86740" y="41289"/>
                  </a:lnTo>
                  <a:lnTo>
                    <a:pt x="50354" y="57490"/>
                  </a:lnTo>
                  <a:lnTo>
                    <a:pt x="5942" y="95212"/>
                  </a:lnTo>
                  <a:lnTo>
                    <a:pt x="0" y="116078"/>
                  </a:lnTo>
                  <a:lnTo>
                    <a:pt x="0" y="580390"/>
                  </a:lnTo>
                  <a:lnTo>
                    <a:pt x="23074" y="620893"/>
                  </a:lnTo>
                  <a:lnTo>
                    <a:pt x="86740" y="655178"/>
                  </a:lnTo>
                  <a:lnTo>
                    <a:pt x="131191" y="669168"/>
                  </a:lnTo>
                  <a:lnTo>
                    <a:pt x="182665" y="680620"/>
                  </a:lnTo>
                  <a:lnTo>
                    <a:pt x="240120" y="689206"/>
                  </a:lnTo>
                  <a:lnTo>
                    <a:pt x="302515" y="694597"/>
                  </a:lnTo>
                  <a:lnTo>
                    <a:pt x="368808" y="696468"/>
                  </a:lnTo>
                  <a:lnTo>
                    <a:pt x="435100" y="694597"/>
                  </a:lnTo>
                  <a:lnTo>
                    <a:pt x="497495" y="689206"/>
                  </a:lnTo>
                  <a:lnTo>
                    <a:pt x="554950" y="680620"/>
                  </a:lnTo>
                  <a:lnTo>
                    <a:pt x="606424" y="669168"/>
                  </a:lnTo>
                  <a:lnTo>
                    <a:pt x="650875" y="655178"/>
                  </a:lnTo>
                  <a:lnTo>
                    <a:pt x="687261" y="638977"/>
                  </a:lnTo>
                  <a:lnTo>
                    <a:pt x="731673" y="601255"/>
                  </a:lnTo>
                  <a:lnTo>
                    <a:pt x="737616" y="580390"/>
                  </a:lnTo>
                  <a:lnTo>
                    <a:pt x="737616" y="116078"/>
                  </a:lnTo>
                  <a:lnTo>
                    <a:pt x="714541" y="75574"/>
                  </a:lnTo>
                  <a:lnTo>
                    <a:pt x="650875" y="41289"/>
                  </a:lnTo>
                  <a:lnTo>
                    <a:pt x="606424" y="27299"/>
                  </a:lnTo>
                  <a:lnTo>
                    <a:pt x="554950" y="15847"/>
                  </a:lnTo>
                  <a:lnTo>
                    <a:pt x="497495" y="7261"/>
                  </a:lnTo>
                  <a:lnTo>
                    <a:pt x="435100" y="1870"/>
                  </a:lnTo>
                  <a:lnTo>
                    <a:pt x="368808" y="0"/>
                  </a:lnTo>
                  <a:close/>
                </a:path>
              </a:pathLst>
            </a:custGeom>
            <a:solidFill>
              <a:srgbClr val="92A6C9"/>
            </a:solidFill>
          </p:spPr>
          <p:txBody>
            <a:bodyPr wrap="square" lIns="0" tIns="0" rIns="0" bIns="0" rtlCol="0"/>
            <a:lstStyle/>
            <a:p>
              <a:endParaRPr/>
            </a:p>
          </p:txBody>
        </p:sp>
        <p:sp>
          <p:nvSpPr>
            <p:cNvPr id="78" name="object 43">
              <a:extLst>
                <a:ext uri="{FF2B5EF4-FFF2-40B4-BE49-F238E27FC236}">
                  <a16:creationId xmlns:a16="http://schemas.microsoft.com/office/drawing/2014/main" id="{7403A1C3-8432-3266-F8B3-6BBACD0D4AC8}"/>
                </a:ext>
              </a:extLst>
            </p:cNvPr>
            <p:cNvSpPr/>
            <p:nvPr/>
          </p:nvSpPr>
          <p:spPr>
            <a:xfrm>
              <a:off x="9963149" y="5060696"/>
              <a:ext cx="729615" cy="116205"/>
            </a:xfrm>
            <a:custGeom>
              <a:avLst/>
              <a:gdLst/>
              <a:ahLst/>
              <a:cxnLst/>
              <a:rect l="l" t="t" r="r" b="b"/>
              <a:pathLst>
                <a:path w="729615" h="116204">
                  <a:moveTo>
                    <a:pt x="729399" y="24485"/>
                  </a:moveTo>
                  <a:lnTo>
                    <a:pt x="682881" y="60881"/>
                  </a:lnTo>
                  <a:lnTo>
                    <a:pt x="646281" y="76471"/>
                  </a:lnTo>
                  <a:lnTo>
                    <a:pt x="602086" y="89912"/>
                  </a:lnTo>
                  <a:lnTo>
                    <a:pt x="551268" y="100900"/>
                  </a:lnTo>
                  <a:lnTo>
                    <a:pt x="494800" y="109128"/>
                  </a:lnTo>
                  <a:lnTo>
                    <a:pt x="433655" y="114289"/>
                  </a:lnTo>
                  <a:lnTo>
                    <a:pt x="368807" y="116078"/>
                  </a:lnTo>
                  <a:lnTo>
                    <a:pt x="302515" y="114207"/>
                  </a:lnTo>
                  <a:lnTo>
                    <a:pt x="240120" y="108816"/>
                  </a:lnTo>
                  <a:lnTo>
                    <a:pt x="182665" y="100230"/>
                  </a:lnTo>
                  <a:lnTo>
                    <a:pt x="131191" y="88778"/>
                  </a:lnTo>
                  <a:lnTo>
                    <a:pt x="86740" y="74788"/>
                  </a:lnTo>
                  <a:lnTo>
                    <a:pt x="50354" y="58587"/>
                  </a:lnTo>
                  <a:lnTo>
                    <a:pt x="5942" y="20865"/>
                  </a:lnTo>
                  <a:lnTo>
                    <a:pt x="0" y="0"/>
                  </a:lnTo>
                </a:path>
              </a:pathLst>
            </a:custGeom>
            <a:ln w="25907">
              <a:solidFill>
                <a:srgbClr val="AA4443"/>
              </a:solidFill>
            </a:ln>
          </p:spPr>
          <p:txBody>
            <a:bodyPr wrap="square" lIns="0" tIns="0" rIns="0" bIns="0" rtlCol="0"/>
            <a:lstStyle/>
            <a:p>
              <a:endParaRPr/>
            </a:p>
          </p:txBody>
        </p:sp>
        <p:sp>
          <p:nvSpPr>
            <p:cNvPr id="79" name="object 44">
              <a:extLst>
                <a:ext uri="{FF2B5EF4-FFF2-40B4-BE49-F238E27FC236}">
                  <a16:creationId xmlns:a16="http://schemas.microsoft.com/office/drawing/2014/main" id="{D70A5204-435A-D802-7892-796A078A44B5}"/>
                </a:ext>
              </a:extLst>
            </p:cNvPr>
            <p:cNvSpPr/>
            <p:nvPr/>
          </p:nvSpPr>
          <p:spPr>
            <a:xfrm>
              <a:off x="10624883" y="5085004"/>
              <a:ext cx="86360" cy="88265"/>
            </a:xfrm>
            <a:custGeom>
              <a:avLst/>
              <a:gdLst/>
              <a:ahLst/>
              <a:cxnLst/>
              <a:rect l="l" t="t" r="r" b="b"/>
              <a:pathLst>
                <a:path w="86359" h="88264">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80" name="object 45">
              <a:extLst>
                <a:ext uri="{FF2B5EF4-FFF2-40B4-BE49-F238E27FC236}">
                  <a16:creationId xmlns:a16="http://schemas.microsoft.com/office/drawing/2014/main" id="{0E6039CA-9E57-28E8-DEE7-3A23EA28B1E8}"/>
                </a:ext>
              </a:extLst>
            </p:cNvPr>
            <p:cNvSpPr/>
            <p:nvPr/>
          </p:nvSpPr>
          <p:spPr>
            <a:xfrm>
              <a:off x="9963149" y="4944618"/>
              <a:ext cx="737870" cy="696595"/>
            </a:xfrm>
            <a:custGeom>
              <a:avLst/>
              <a:gdLst/>
              <a:ahLst/>
              <a:cxnLst/>
              <a:rect l="l" t="t" r="r" b="b"/>
              <a:pathLst>
                <a:path w="737870" h="696595">
                  <a:moveTo>
                    <a:pt x="0" y="116078"/>
                  </a:moveTo>
                  <a:lnTo>
                    <a:pt x="23074" y="75574"/>
                  </a:lnTo>
                  <a:lnTo>
                    <a:pt x="86740" y="41289"/>
                  </a:lnTo>
                  <a:lnTo>
                    <a:pt x="131191" y="27299"/>
                  </a:lnTo>
                  <a:lnTo>
                    <a:pt x="182665" y="15847"/>
                  </a:lnTo>
                  <a:lnTo>
                    <a:pt x="240120" y="7261"/>
                  </a:lnTo>
                  <a:lnTo>
                    <a:pt x="302515" y="1870"/>
                  </a:lnTo>
                  <a:lnTo>
                    <a:pt x="368808" y="0"/>
                  </a:lnTo>
                  <a:lnTo>
                    <a:pt x="435100" y="1870"/>
                  </a:lnTo>
                  <a:lnTo>
                    <a:pt x="497495" y="7261"/>
                  </a:lnTo>
                  <a:lnTo>
                    <a:pt x="554950" y="15847"/>
                  </a:lnTo>
                  <a:lnTo>
                    <a:pt x="606424" y="27299"/>
                  </a:lnTo>
                  <a:lnTo>
                    <a:pt x="650875" y="41289"/>
                  </a:lnTo>
                  <a:lnTo>
                    <a:pt x="687261" y="57490"/>
                  </a:lnTo>
                  <a:lnTo>
                    <a:pt x="731673" y="95212"/>
                  </a:lnTo>
                  <a:lnTo>
                    <a:pt x="737616" y="116078"/>
                  </a:lnTo>
                  <a:lnTo>
                    <a:pt x="737616" y="580390"/>
                  </a:lnTo>
                  <a:lnTo>
                    <a:pt x="714541" y="620893"/>
                  </a:lnTo>
                  <a:lnTo>
                    <a:pt x="650875" y="655178"/>
                  </a:lnTo>
                  <a:lnTo>
                    <a:pt x="606424" y="669168"/>
                  </a:lnTo>
                  <a:lnTo>
                    <a:pt x="554950" y="680620"/>
                  </a:lnTo>
                  <a:lnTo>
                    <a:pt x="497495" y="689206"/>
                  </a:lnTo>
                  <a:lnTo>
                    <a:pt x="435100" y="694597"/>
                  </a:lnTo>
                  <a:lnTo>
                    <a:pt x="368808" y="696468"/>
                  </a:lnTo>
                  <a:lnTo>
                    <a:pt x="302515" y="694597"/>
                  </a:lnTo>
                  <a:lnTo>
                    <a:pt x="240120" y="689206"/>
                  </a:lnTo>
                  <a:lnTo>
                    <a:pt x="182665" y="680620"/>
                  </a:lnTo>
                  <a:lnTo>
                    <a:pt x="131191" y="669168"/>
                  </a:lnTo>
                  <a:lnTo>
                    <a:pt x="86740" y="655178"/>
                  </a:lnTo>
                  <a:lnTo>
                    <a:pt x="50354" y="638977"/>
                  </a:lnTo>
                  <a:lnTo>
                    <a:pt x="5942" y="601255"/>
                  </a:lnTo>
                  <a:lnTo>
                    <a:pt x="0" y="580390"/>
                  </a:lnTo>
                  <a:lnTo>
                    <a:pt x="0" y="116078"/>
                  </a:lnTo>
                  <a:close/>
                </a:path>
              </a:pathLst>
            </a:custGeom>
            <a:ln w="25908">
              <a:solidFill>
                <a:srgbClr val="AA4443"/>
              </a:solidFill>
            </a:ln>
          </p:spPr>
          <p:txBody>
            <a:bodyPr wrap="square" lIns="0" tIns="0" rIns="0" bIns="0" rtlCol="0"/>
            <a:lstStyle/>
            <a:p>
              <a:endParaRPr/>
            </a:p>
          </p:txBody>
        </p:sp>
      </p:grpSp>
      <p:sp>
        <p:nvSpPr>
          <p:cNvPr id="81" name="object 46">
            <a:extLst>
              <a:ext uri="{FF2B5EF4-FFF2-40B4-BE49-F238E27FC236}">
                <a16:creationId xmlns:a16="http://schemas.microsoft.com/office/drawing/2014/main" id="{56C9C0C6-A8B9-5735-3D8F-E25C0B853F5F}"/>
              </a:ext>
            </a:extLst>
          </p:cNvPr>
          <p:cNvSpPr txBox="1"/>
          <p:nvPr/>
        </p:nvSpPr>
        <p:spPr>
          <a:xfrm>
            <a:off x="9626922" y="4108671"/>
            <a:ext cx="39370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40" dirty="0">
                <a:latin typeface="Arial"/>
                <a:cs typeface="Arial"/>
              </a:rPr>
              <a:t>ile</a:t>
            </a:r>
            <a:endParaRPr sz="1800">
              <a:latin typeface="Arial"/>
              <a:cs typeface="Arial"/>
            </a:endParaRPr>
          </a:p>
        </p:txBody>
      </p:sp>
      <p:sp>
        <p:nvSpPr>
          <p:cNvPr id="82" name="object 47">
            <a:extLst>
              <a:ext uri="{FF2B5EF4-FFF2-40B4-BE49-F238E27FC236}">
                <a16:creationId xmlns:a16="http://schemas.microsoft.com/office/drawing/2014/main" id="{3C0F09AE-49DB-0BE0-FE67-99B254C15A84}"/>
              </a:ext>
            </a:extLst>
          </p:cNvPr>
          <p:cNvSpPr txBox="1"/>
          <p:nvPr/>
        </p:nvSpPr>
        <p:spPr>
          <a:xfrm>
            <a:off x="7986031" y="3434073"/>
            <a:ext cx="1991360" cy="299720"/>
          </a:xfrm>
          <a:prstGeom prst="rect">
            <a:avLst/>
          </a:prstGeom>
        </p:spPr>
        <p:txBody>
          <a:bodyPr vert="horz" wrap="square" lIns="0" tIns="12700" rIns="0" bIns="0" rtlCol="0">
            <a:spAutoFit/>
          </a:bodyPr>
          <a:lstStyle/>
          <a:p>
            <a:pPr marL="12700">
              <a:lnSpc>
                <a:spcPct val="100000"/>
              </a:lnSpc>
              <a:spcBef>
                <a:spcPts val="100"/>
              </a:spcBef>
            </a:pPr>
            <a:r>
              <a:rPr sz="1800" spc="-180" dirty="0">
                <a:latin typeface="Arial"/>
                <a:cs typeface="Arial"/>
              </a:rPr>
              <a:t>CF1 </a:t>
            </a:r>
            <a:r>
              <a:rPr sz="1800" spc="15" dirty="0">
                <a:latin typeface="Arial"/>
                <a:cs typeface="Arial"/>
              </a:rPr>
              <a:t>Persistent</a:t>
            </a:r>
            <a:r>
              <a:rPr sz="1800" spc="-195" dirty="0">
                <a:latin typeface="Arial"/>
                <a:cs typeface="Arial"/>
              </a:rPr>
              <a:t> </a:t>
            </a:r>
            <a:r>
              <a:rPr sz="1800" spc="-20" dirty="0">
                <a:latin typeface="Arial"/>
                <a:cs typeface="Arial"/>
              </a:rPr>
              <a:t>Files</a:t>
            </a:r>
            <a:endParaRPr sz="1800">
              <a:latin typeface="Arial"/>
              <a:cs typeface="Arial"/>
            </a:endParaRPr>
          </a:p>
        </p:txBody>
      </p:sp>
      <p:grpSp>
        <p:nvGrpSpPr>
          <p:cNvPr id="83" name="object 48">
            <a:extLst>
              <a:ext uri="{FF2B5EF4-FFF2-40B4-BE49-F238E27FC236}">
                <a16:creationId xmlns:a16="http://schemas.microsoft.com/office/drawing/2014/main" id="{0ADFA86E-BD71-DB24-4CDE-67A741B5A1D2}"/>
              </a:ext>
            </a:extLst>
          </p:cNvPr>
          <p:cNvGrpSpPr/>
          <p:nvPr/>
        </p:nvGrpSpPr>
        <p:grpSpPr>
          <a:xfrm>
            <a:off x="7221428" y="5217864"/>
            <a:ext cx="3523615" cy="1588135"/>
            <a:chOff x="7728204" y="6286500"/>
            <a:chExt cx="3523615" cy="1588135"/>
          </a:xfrm>
        </p:grpSpPr>
        <p:sp>
          <p:nvSpPr>
            <p:cNvPr id="84" name="object 49">
              <a:extLst>
                <a:ext uri="{FF2B5EF4-FFF2-40B4-BE49-F238E27FC236}">
                  <a16:creationId xmlns:a16="http://schemas.microsoft.com/office/drawing/2014/main" id="{0733D5CE-C499-7B67-7E6C-D4D74EE3F583}"/>
                </a:ext>
              </a:extLst>
            </p:cNvPr>
            <p:cNvSpPr/>
            <p:nvPr/>
          </p:nvSpPr>
          <p:spPr>
            <a:xfrm>
              <a:off x="7728204" y="6286500"/>
              <a:ext cx="3523615" cy="1588135"/>
            </a:xfrm>
            <a:custGeom>
              <a:avLst/>
              <a:gdLst/>
              <a:ahLst/>
              <a:cxnLst/>
              <a:rect l="l" t="t" r="r" b="b"/>
              <a:pathLst>
                <a:path w="3523615" h="1588134">
                  <a:moveTo>
                    <a:pt x="3258820" y="0"/>
                  </a:moveTo>
                  <a:lnTo>
                    <a:pt x="264668" y="0"/>
                  </a:lnTo>
                  <a:lnTo>
                    <a:pt x="217095" y="4263"/>
                  </a:lnTo>
                  <a:lnTo>
                    <a:pt x="172319" y="16557"/>
                  </a:lnTo>
                  <a:lnTo>
                    <a:pt x="131088" y="36133"/>
                  </a:lnTo>
                  <a:lnTo>
                    <a:pt x="94148" y="62244"/>
                  </a:lnTo>
                  <a:lnTo>
                    <a:pt x="62249" y="94143"/>
                  </a:lnTo>
                  <a:lnTo>
                    <a:pt x="36136" y="131082"/>
                  </a:lnTo>
                  <a:lnTo>
                    <a:pt x="16559" y="172314"/>
                  </a:lnTo>
                  <a:lnTo>
                    <a:pt x="4264" y="217092"/>
                  </a:lnTo>
                  <a:lnTo>
                    <a:pt x="0" y="264668"/>
                  </a:lnTo>
                  <a:lnTo>
                    <a:pt x="0" y="1323327"/>
                  </a:lnTo>
                  <a:lnTo>
                    <a:pt x="4264" y="1370902"/>
                  </a:lnTo>
                  <a:lnTo>
                    <a:pt x="16559" y="1415680"/>
                  </a:lnTo>
                  <a:lnTo>
                    <a:pt x="36136" y="1456912"/>
                  </a:lnTo>
                  <a:lnTo>
                    <a:pt x="62249" y="1493851"/>
                  </a:lnTo>
                  <a:lnTo>
                    <a:pt x="94148" y="1525750"/>
                  </a:lnTo>
                  <a:lnTo>
                    <a:pt x="131088" y="1551861"/>
                  </a:lnTo>
                  <a:lnTo>
                    <a:pt x="172319" y="1571437"/>
                  </a:lnTo>
                  <a:lnTo>
                    <a:pt x="217095" y="1583731"/>
                  </a:lnTo>
                  <a:lnTo>
                    <a:pt x="264668" y="1587995"/>
                  </a:lnTo>
                  <a:lnTo>
                    <a:pt x="3258820" y="1587995"/>
                  </a:lnTo>
                  <a:lnTo>
                    <a:pt x="3306392" y="1583731"/>
                  </a:lnTo>
                  <a:lnTo>
                    <a:pt x="3351168" y="1571437"/>
                  </a:lnTo>
                  <a:lnTo>
                    <a:pt x="3392399" y="1551861"/>
                  </a:lnTo>
                  <a:lnTo>
                    <a:pt x="3429339" y="1525750"/>
                  </a:lnTo>
                  <a:lnTo>
                    <a:pt x="3461238" y="1493851"/>
                  </a:lnTo>
                  <a:lnTo>
                    <a:pt x="3487351" y="1456912"/>
                  </a:lnTo>
                  <a:lnTo>
                    <a:pt x="3506928" y="1415680"/>
                  </a:lnTo>
                  <a:lnTo>
                    <a:pt x="3519223" y="1370902"/>
                  </a:lnTo>
                  <a:lnTo>
                    <a:pt x="3523488" y="1323327"/>
                  </a:lnTo>
                  <a:lnTo>
                    <a:pt x="3523488" y="264668"/>
                  </a:lnTo>
                  <a:lnTo>
                    <a:pt x="3519223" y="217092"/>
                  </a:lnTo>
                  <a:lnTo>
                    <a:pt x="3506928" y="172314"/>
                  </a:lnTo>
                  <a:lnTo>
                    <a:pt x="3487351" y="131082"/>
                  </a:lnTo>
                  <a:lnTo>
                    <a:pt x="3461238" y="94143"/>
                  </a:lnTo>
                  <a:lnTo>
                    <a:pt x="3429339" y="62244"/>
                  </a:lnTo>
                  <a:lnTo>
                    <a:pt x="3392399" y="36133"/>
                  </a:lnTo>
                  <a:lnTo>
                    <a:pt x="3351168" y="16557"/>
                  </a:lnTo>
                  <a:lnTo>
                    <a:pt x="3306392" y="4263"/>
                  </a:lnTo>
                  <a:lnTo>
                    <a:pt x="3258820" y="0"/>
                  </a:lnTo>
                  <a:close/>
                </a:path>
              </a:pathLst>
            </a:custGeom>
            <a:solidFill>
              <a:srgbClr val="EBD5DE"/>
            </a:solidFill>
          </p:spPr>
          <p:txBody>
            <a:bodyPr wrap="square" lIns="0" tIns="0" rIns="0" bIns="0" rtlCol="0"/>
            <a:lstStyle/>
            <a:p>
              <a:endParaRPr/>
            </a:p>
          </p:txBody>
        </p:sp>
        <p:sp>
          <p:nvSpPr>
            <p:cNvPr id="85" name="object 50">
              <a:extLst>
                <a:ext uri="{FF2B5EF4-FFF2-40B4-BE49-F238E27FC236}">
                  <a16:creationId xmlns:a16="http://schemas.microsoft.com/office/drawing/2014/main" id="{7008FFFB-B4B2-43D8-1631-054D9753003E}"/>
                </a:ext>
              </a:extLst>
            </p:cNvPr>
            <p:cNvSpPr/>
            <p:nvPr/>
          </p:nvSpPr>
          <p:spPr>
            <a:xfrm>
              <a:off x="8262366" y="6835902"/>
              <a:ext cx="736600" cy="695325"/>
            </a:xfrm>
            <a:custGeom>
              <a:avLst/>
              <a:gdLst/>
              <a:ahLst/>
              <a:cxnLst/>
              <a:rect l="l" t="t" r="r" b="b"/>
              <a:pathLst>
                <a:path w="736600" h="695325">
                  <a:moveTo>
                    <a:pt x="368046" y="0"/>
                  </a:moveTo>
                  <a:lnTo>
                    <a:pt x="301889" y="1866"/>
                  </a:lnTo>
                  <a:lnTo>
                    <a:pt x="239623" y="7246"/>
                  </a:lnTo>
                  <a:lnTo>
                    <a:pt x="182287" y="15812"/>
                  </a:lnTo>
                  <a:lnTo>
                    <a:pt x="130919" y="27239"/>
                  </a:lnTo>
                  <a:lnTo>
                    <a:pt x="86560" y="41199"/>
                  </a:lnTo>
                  <a:lnTo>
                    <a:pt x="50249" y="57364"/>
                  </a:lnTo>
                  <a:lnTo>
                    <a:pt x="5929" y="95003"/>
                  </a:lnTo>
                  <a:lnTo>
                    <a:pt x="0" y="115824"/>
                  </a:lnTo>
                  <a:lnTo>
                    <a:pt x="0" y="579120"/>
                  </a:lnTo>
                  <a:lnTo>
                    <a:pt x="23026" y="619535"/>
                  </a:lnTo>
                  <a:lnTo>
                    <a:pt x="86560" y="653744"/>
                  </a:lnTo>
                  <a:lnTo>
                    <a:pt x="130919" y="667704"/>
                  </a:lnTo>
                  <a:lnTo>
                    <a:pt x="182287" y="679131"/>
                  </a:lnTo>
                  <a:lnTo>
                    <a:pt x="239623" y="687697"/>
                  </a:lnTo>
                  <a:lnTo>
                    <a:pt x="301889" y="693077"/>
                  </a:lnTo>
                  <a:lnTo>
                    <a:pt x="368046" y="694944"/>
                  </a:lnTo>
                  <a:lnTo>
                    <a:pt x="434202" y="693077"/>
                  </a:lnTo>
                  <a:lnTo>
                    <a:pt x="496468" y="687697"/>
                  </a:lnTo>
                  <a:lnTo>
                    <a:pt x="553804" y="679131"/>
                  </a:lnTo>
                  <a:lnTo>
                    <a:pt x="605172" y="667704"/>
                  </a:lnTo>
                  <a:lnTo>
                    <a:pt x="649531" y="653744"/>
                  </a:lnTo>
                  <a:lnTo>
                    <a:pt x="685842" y="637579"/>
                  </a:lnTo>
                  <a:lnTo>
                    <a:pt x="730162" y="599940"/>
                  </a:lnTo>
                  <a:lnTo>
                    <a:pt x="736092" y="579120"/>
                  </a:lnTo>
                  <a:lnTo>
                    <a:pt x="736092" y="115824"/>
                  </a:lnTo>
                  <a:lnTo>
                    <a:pt x="713065" y="75408"/>
                  </a:lnTo>
                  <a:lnTo>
                    <a:pt x="649531" y="41199"/>
                  </a:lnTo>
                  <a:lnTo>
                    <a:pt x="605172" y="27239"/>
                  </a:lnTo>
                  <a:lnTo>
                    <a:pt x="553804" y="15812"/>
                  </a:lnTo>
                  <a:lnTo>
                    <a:pt x="496468" y="7246"/>
                  </a:lnTo>
                  <a:lnTo>
                    <a:pt x="434202" y="1866"/>
                  </a:lnTo>
                  <a:lnTo>
                    <a:pt x="368046" y="0"/>
                  </a:lnTo>
                  <a:close/>
                </a:path>
              </a:pathLst>
            </a:custGeom>
            <a:solidFill>
              <a:srgbClr val="92A6C9"/>
            </a:solidFill>
          </p:spPr>
          <p:txBody>
            <a:bodyPr wrap="square" lIns="0" tIns="0" rIns="0" bIns="0" rtlCol="0"/>
            <a:lstStyle/>
            <a:p>
              <a:endParaRPr/>
            </a:p>
          </p:txBody>
        </p:sp>
        <p:sp>
          <p:nvSpPr>
            <p:cNvPr id="86" name="object 51">
              <a:extLst>
                <a:ext uri="{FF2B5EF4-FFF2-40B4-BE49-F238E27FC236}">
                  <a16:creationId xmlns:a16="http://schemas.microsoft.com/office/drawing/2014/main" id="{4820F5A2-6F2A-5DD0-170B-868E2CCC205D}"/>
                </a:ext>
              </a:extLst>
            </p:cNvPr>
            <p:cNvSpPr/>
            <p:nvPr/>
          </p:nvSpPr>
          <p:spPr>
            <a:xfrm>
              <a:off x="8262366" y="6951731"/>
              <a:ext cx="728345" cy="116205"/>
            </a:xfrm>
            <a:custGeom>
              <a:avLst/>
              <a:gdLst/>
              <a:ahLst/>
              <a:cxnLst/>
              <a:rect l="l" t="t" r="r" b="b"/>
              <a:pathLst>
                <a:path w="728345" h="116204">
                  <a:moveTo>
                    <a:pt x="727887" y="24422"/>
                  </a:moveTo>
                  <a:lnTo>
                    <a:pt x="681467" y="60740"/>
                  </a:lnTo>
                  <a:lnTo>
                    <a:pt x="644943" y="76297"/>
                  </a:lnTo>
                  <a:lnTo>
                    <a:pt x="600840" y="89711"/>
                  </a:lnTo>
                  <a:lnTo>
                    <a:pt x="550127" y="100676"/>
                  </a:lnTo>
                  <a:lnTo>
                    <a:pt x="493776" y="108888"/>
                  </a:lnTo>
                  <a:lnTo>
                    <a:pt x="432758" y="114039"/>
                  </a:lnTo>
                  <a:lnTo>
                    <a:pt x="368045" y="115824"/>
                  </a:lnTo>
                  <a:lnTo>
                    <a:pt x="301886" y="113957"/>
                  </a:lnTo>
                  <a:lnTo>
                    <a:pt x="239618" y="108576"/>
                  </a:lnTo>
                  <a:lnTo>
                    <a:pt x="182281" y="100008"/>
                  </a:lnTo>
                  <a:lnTo>
                    <a:pt x="130914" y="88580"/>
                  </a:lnTo>
                  <a:lnTo>
                    <a:pt x="86556" y="74619"/>
                  </a:lnTo>
                  <a:lnTo>
                    <a:pt x="50246" y="58453"/>
                  </a:lnTo>
                  <a:lnTo>
                    <a:pt x="5929" y="20816"/>
                  </a:lnTo>
                  <a:lnTo>
                    <a:pt x="0" y="0"/>
                  </a:lnTo>
                </a:path>
              </a:pathLst>
            </a:custGeom>
            <a:ln w="25908">
              <a:solidFill>
                <a:srgbClr val="AA4443"/>
              </a:solidFill>
            </a:ln>
          </p:spPr>
          <p:txBody>
            <a:bodyPr wrap="square" lIns="0" tIns="0" rIns="0" bIns="0" rtlCol="0"/>
            <a:lstStyle/>
            <a:p>
              <a:endParaRPr/>
            </a:p>
          </p:txBody>
        </p:sp>
        <p:sp>
          <p:nvSpPr>
            <p:cNvPr id="87" name="object 52">
              <a:extLst>
                <a:ext uri="{FF2B5EF4-FFF2-40B4-BE49-F238E27FC236}">
                  <a16:creationId xmlns:a16="http://schemas.microsoft.com/office/drawing/2014/main" id="{47331BAA-9DA9-348C-B7AC-EA0385F33E9B}"/>
                </a:ext>
              </a:extLst>
            </p:cNvPr>
            <p:cNvSpPr/>
            <p:nvPr/>
          </p:nvSpPr>
          <p:spPr>
            <a:xfrm>
              <a:off x="8922575" y="6976035"/>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88" name="object 53">
              <a:extLst>
                <a:ext uri="{FF2B5EF4-FFF2-40B4-BE49-F238E27FC236}">
                  <a16:creationId xmlns:a16="http://schemas.microsoft.com/office/drawing/2014/main" id="{43EFDC71-3521-5DFC-82D9-EC26FD0A6861}"/>
                </a:ext>
              </a:extLst>
            </p:cNvPr>
            <p:cNvSpPr/>
            <p:nvPr/>
          </p:nvSpPr>
          <p:spPr>
            <a:xfrm>
              <a:off x="8262366" y="6835902"/>
              <a:ext cx="736600" cy="695325"/>
            </a:xfrm>
            <a:custGeom>
              <a:avLst/>
              <a:gdLst/>
              <a:ahLst/>
              <a:cxnLst/>
              <a:rect l="l" t="t" r="r" b="b"/>
              <a:pathLst>
                <a:path w="736600" h="695325">
                  <a:moveTo>
                    <a:pt x="0" y="115824"/>
                  </a:moveTo>
                  <a:lnTo>
                    <a:pt x="23026" y="75408"/>
                  </a:lnTo>
                  <a:lnTo>
                    <a:pt x="86560" y="41199"/>
                  </a:lnTo>
                  <a:lnTo>
                    <a:pt x="130919" y="27239"/>
                  </a:lnTo>
                  <a:lnTo>
                    <a:pt x="182287" y="15812"/>
                  </a:lnTo>
                  <a:lnTo>
                    <a:pt x="239623" y="7246"/>
                  </a:lnTo>
                  <a:lnTo>
                    <a:pt x="301889" y="1866"/>
                  </a:lnTo>
                  <a:lnTo>
                    <a:pt x="368046" y="0"/>
                  </a:lnTo>
                  <a:lnTo>
                    <a:pt x="434202" y="1866"/>
                  </a:lnTo>
                  <a:lnTo>
                    <a:pt x="496468" y="7246"/>
                  </a:lnTo>
                  <a:lnTo>
                    <a:pt x="553804" y="15812"/>
                  </a:lnTo>
                  <a:lnTo>
                    <a:pt x="605172" y="27239"/>
                  </a:lnTo>
                  <a:lnTo>
                    <a:pt x="649531" y="41199"/>
                  </a:lnTo>
                  <a:lnTo>
                    <a:pt x="685842" y="57364"/>
                  </a:lnTo>
                  <a:lnTo>
                    <a:pt x="730162" y="95003"/>
                  </a:lnTo>
                  <a:lnTo>
                    <a:pt x="736092" y="115824"/>
                  </a:lnTo>
                  <a:lnTo>
                    <a:pt x="736092" y="579120"/>
                  </a:lnTo>
                  <a:lnTo>
                    <a:pt x="713065" y="619535"/>
                  </a:lnTo>
                  <a:lnTo>
                    <a:pt x="649531" y="653744"/>
                  </a:lnTo>
                  <a:lnTo>
                    <a:pt x="605172" y="667704"/>
                  </a:lnTo>
                  <a:lnTo>
                    <a:pt x="553804" y="679131"/>
                  </a:lnTo>
                  <a:lnTo>
                    <a:pt x="496468" y="687697"/>
                  </a:lnTo>
                  <a:lnTo>
                    <a:pt x="434202" y="693077"/>
                  </a:lnTo>
                  <a:lnTo>
                    <a:pt x="368046" y="694944"/>
                  </a:lnTo>
                  <a:lnTo>
                    <a:pt x="301889" y="693077"/>
                  </a:lnTo>
                  <a:lnTo>
                    <a:pt x="239623" y="687697"/>
                  </a:lnTo>
                  <a:lnTo>
                    <a:pt x="182287" y="679131"/>
                  </a:lnTo>
                  <a:lnTo>
                    <a:pt x="130919" y="667704"/>
                  </a:lnTo>
                  <a:lnTo>
                    <a:pt x="86560" y="653744"/>
                  </a:lnTo>
                  <a:lnTo>
                    <a:pt x="50249" y="637579"/>
                  </a:lnTo>
                  <a:lnTo>
                    <a:pt x="5929" y="599940"/>
                  </a:lnTo>
                  <a:lnTo>
                    <a:pt x="0" y="579120"/>
                  </a:lnTo>
                  <a:lnTo>
                    <a:pt x="0" y="115824"/>
                  </a:lnTo>
                  <a:close/>
                </a:path>
              </a:pathLst>
            </a:custGeom>
            <a:ln w="25908">
              <a:solidFill>
                <a:srgbClr val="AA4443"/>
              </a:solidFill>
            </a:ln>
          </p:spPr>
          <p:txBody>
            <a:bodyPr wrap="square" lIns="0" tIns="0" rIns="0" bIns="0" rtlCol="0"/>
            <a:lstStyle/>
            <a:p>
              <a:endParaRPr/>
            </a:p>
          </p:txBody>
        </p:sp>
        <p:sp>
          <p:nvSpPr>
            <p:cNvPr id="89" name="object 54">
              <a:extLst>
                <a:ext uri="{FF2B5EF4-FFF2-40B4-BE49-F238E27FC236}">
                  <a16:creationId xmlns:a16="http://schemas.microsoft.com/office/drawing/2014/main" id="{140E3C40-816C-C1D6-952D-8FDBEE2122C0}"/>
                </a:ext>
              </a:extLst>
            </p:cNvPr>
            <p:cNvSpPr/>
            <p:nvPr/>
          </p:nvSpPr>
          <p:spPr>
            <a:xfrm>
              <a:off x="9124950" y="6835902"/>
              <a:ext cx="737870" cy="695325"/>
            </a:xfrm>
            <a:custGeom>
              <a:avLst/>
              <a:gdLst/>
              <a:ahLst/>
              <a:cxnLst/>
              <a:rect l="l" t="t" r="r" b="b"/>
              <a:pathLst>
                <a:path w="737870" h="695325">
                  <a:moveTo>
                    <a:pt x="368808" y="0"/>
                  </a:moveTo>
                  <a:lnTo>
                    <a:pt x="302515" y="1866"/>
                  </a:lnTo>
                  <a:lnTo>
                    <a:pt x="240120" y="7246"/>
                  </a:lnTo>
                  <a:lnTo>
                    <a:pt x="182665" y="15812"/>
                  </a:lnTo>
                  <a:lnTo>
                    <a:pt x="131191" y="27239"/>
                  </a:lnTo>
                  <a:lnTo>
                    <a:pt x="86740" y="41199"/>
                  </a:lnTo>
                  <a:lnTo>
                    <a:pt x="50354" y="57364"/>
                  </a:lnTo>
                  <a:lnTo>
                    <a:pt x="5942" y="95003"/>
                  </a:lnTo>
                  <a:lnTo>
                    <a:pt x="0" y="115824"/>
                  </a:lnTo>
                  <a:lnTo>
                    <a:pt x="0" y="579120"/>
                  </a:lnTo>
                  <a:lnTo>
                    <a:pt x="23074" y="619535"/>
                  </a:lnTo>
                  <a:lnTo>
                    <a:pt x="86740" y="653744"/>
                  </a:lnTo>
                  <a:lnTo>
                    <a:pt x="131191" y="667704"/>
                  </a:lnTo>
                  <a:lnTo>
                    <a:pt x="182665" y="679131"/>
                  </a:lnTo>
                  <a:lnTo>
                    <a:pt x="240120" y="687697"/>
                  </a:lnTo>
                  <a:lnTo>
                    <a:pt x="302515" y="693077"/>
                  </a:lnTo>
                  <a:lnTo>
                    <a:pt x="368808" y="694944"/>
                  </a:lnTo>
                  <a:lnTo>
                    <a:pt x="435100" y="693077"/>
                  </a:lnTo>
                  <a:lnTo>
                    <a:pt x="497495" y="687697"/>
                  </a:lnTo>
                  <a:lnTo>
                    <a:pt x="554950" y="679131"/>
                  </a:lnTo>
                  <a:lnTo>
                    <a:pt x="606424" y="667704"/>
                  </a:lnTo>
                  <a:lnTo>
                    <a:pt x="650875" y="653744"/>
                  </a:lnTo>
                  <a:lnTo>
                    <a:pt x="687261" y="637579"/>
                  </a:lnTo>
                  <a:lnTo>
                    <a:pt x="731673" y="599940"/>
                  </a:lnTo>
                  <a:lnTo>
                    <a:pt x="737616" y="579120"/>
                  </a:lnTo>
                  <a:lnTo>
                    <a:pt x="737616" y="115824"/>
                  </a:lnTo>
                  <a:lnTo>
                    <a:pt x="714541" y="75408"/>
                  </a:lnTo>
                  <a:lnTo>
                    <a:pt x="650875" y="41199"/>
                  </a:lnTo>
                  <a:lnTo>
                    <a:pt x="606424" y="27239"/>
                  </a:lnTo>
                  <a:lnTo>
                    <a:pt x="554950" y="15812"/>
                  </a:lnTo>
                  <a:lnTo>
                    <a:pt x="497495" y="7246"/>
                  </a:lnTo>
                  <a:lnTo>
                    <a:pt x="435100" y="1866"/>
                  </a:lnTo>
                  <a:lnTo>
                    <a:pt x="368808" y="0"/>
                  </a:lnTo>
                  <a:close/>
                </a:path>
              </a:pathLst>
            </a:custGeom>
            <a:solidFill>
              <a:srgbClr val="92A6C9"/>
            </a:solidFill>
          </p:spPr>
          <p:txBody>
            <a:bodyPr wrap="square" lIns="0" tIns="0" rIns="0" bIns="0" rtlCol="0"/>
            <a:lstStyle/>
            <a:p>
              <a:endParaRPr/>
            </a:p>
          </p:txBody>
        </p:sp>
        <p:sp>
          <p:nvSpPr>
            <p:cNvPr id="90" name="object 55">
              <a:extLst>
                <a:ext uri="{FF2B5EF4-FFF2-40B4-BE49-F238E27FC236}">
                  <a16:creationId xmlns:a16="http://schemas.microsoft.com/office/drawing/2014/main" id="{1542ACE9-3036-FD91-8268-C523392EC702}"/>
                </a:ext>
              </a:extLst>
            </p:cNvPr>
            <p:cNvSpPr/>
            <p:nvPr/>
          </p:nvSpPr>
          <p:spPr>
            <a:xfrm>
              <a:off x="9124950" y="6951731"/>
              <a:ext cx="729615" cy="116205"/>
            </a:xfrm>
            <a:custGeom>
              <a:avLst/>
              <a:gdLst/>
              <a:ahLst/>
              <a:cxnLst/>
              <a:rect l="l" t="t" r="r" b="b"/>
              <a:pathLst>
                <a:path w="729615" h="116204">
                  <a:moveTo>
                    <a:pt x="729399" y="24422"/>
                  </a:moveTo>
                  <a:lnTo>
                    <a:pt x="682881" y="60740"/>
                  </a:lnTo>
                  <a:lnTo>
                    <a:pt x="646281" y="76297"/>
                  </a:lnTo>
                  <a:lnTo>
                    <a:pt x="602086" y="89711"/>
                  </a:lnTo>
                  <a:lnTo>
                    <a:pt x="551268" y="100676"/>
                  </a:lnTo>
                  <a:lnTo>
                    <a:pt x="494800" y="108888"/>
                  </a:lnTo>
                  <a:lnTo>
                    <a:pt x="433655" y="114039"/>
                  </a:lnTo>
                  <a:lnTo>
                    <a:pt x="368807" y="115824"/>
                  </a:lnTo>
                  <a:lnTo>
                    <a:pt x="302515" y="113957"/>
                  </a:lnTo>
                  <a:lnTo>
                    <a:pt x="240120" y="108576"/>
                  </a:lnTo>
                  <a:lnTo>
                    <a:pt x="182665" y="100008"/>
                  </a:lnTo>
                  <a:lnTo>
                    <a:pt x="131191" y="88580"/>
                  </a:lnTo>
                  <a:lnTo>
                    <a:pt x="86740" y="74619"/>
                  </a:lnTo>
                  <a:lnTo>
                    <a:pt x="50354" y="58453"/>
                  </a:lnTo>
                  <a:lnTo>
                    <a:pt x="5942" y="20816"/>
                  </a:lnTo>
                  <a:lnTo>
                    <a:pt x="0" y="0"/>
                  </a:lnTo>
                </a:path>
              </a:pathLst>
            </a:custGeom>
            <a:ln w="25908">
              <a:solidFill>
                <a:srgbClr val="AA4443"/>
              </a:solidFill>
            </a:ln>
          </p:spPr>
          <p:txBody>
            <a:bodyPr wrap="square" lIns="0" tIns="0" rIns="0" bIns="0" rtlCol="0"/>
            <a:lstStyle/>
            <a:p>
              <a:endParaRPr/>
            </a:p>
          </p:txBody>
        </p:sp>
        <p:sp>
          <p:nvSpPr>
            <p:cNvPr id="91" name="object 56">
              <a:extLst>
                <a:ext uri="{FF2B5EF4-FFF2-40B4-BE49-F238E27FC236}">
                  <a16:creationId xmlns:a16="http://schemas.microsoft.com/office/drawing/2014/main" id="{4A6105B7-9596-BC4A-1D3C-7343B6ACAC71}"/>
                </a:ext>
              </a:extLst>
            </p:cNvPr>
            <p:cNvSpPr/>
            <p:nvPr/>
          </p:nvSpPr>
          <p:spPr>
            <a:xfrm>
              <a:off x="9786632" y="6976039"/>
              <a:ext cx="86360" cy="88265"/>
            </a:xfrm>
            <a:custGeom>
              <a:avLst/>
              <a:gdLst/>
              <a:ahLst/>
              <a:cxnLst/>
              <a:rect l="l" t="t" r="r" b="b"/>
              <a:pathLst>
                <a:path w="86359" h="88265">
                  <a:moveTo>
                    <a:pt x="0" y="59207"/>
                  </a:moveTo>
                  <a:lnTo>
                    <a:pt x="67754" y="0"/>
                  </a:lnTo>
                  <a:lnTo>
                    <a:pt x="85940" y="88125"/>
                  </a:lnTo>
                </a:path>
              </a:pathLst>
            </a:custGeom>
            <a:ln w="25908">
              <a:solidFill>
                <a:srgbClr val="AA4443"/>
              </a:solidFill>
            </a:ln>
          </p:spPr>
          <p:txBody>
            <a:bodyPr wrap="square" lIns="0" tIns="0" rIns="0" bIns="0" rtlCol="0"/>
            <a:lstStyle/>
            <a:p>
              <a:endParaRPr/>
            </a:p>
          </p:txBody>
        </p:sp>
        <p:sp>
          <p:nvSpPr>
            <p:cNvPr id="92" name="object 57">
              <a:extLst>
                <a:ext uri="{FF2B5EF4-FFF2-40B4-BE49-F238E27FC236}">
                  <a16:creationId xmlns:a16="http://schemas.microsoft.com/office/drawing/2014/main" id="{B8234286-1792-EF52-0BE6-1618A2581BA7}"/>
                </a:ext>
              </a:extLst>
            </p:cNvPr>
            <p:cNvSpPr/>
            <p:nvPr/>
          </p:nvSpPr>
          <p:spPr>
            <a:xfrm>
              <a:off x="9124950" y="6835902"/>
              <a:ext cx="737870" cy="695325"/>
            </a:xfrm>
            <a:custGeom>
              <a:avLst/>
              <a:gdLst/>
              <a:ahLst/>
              <a:cxnLst/>
              <a:rect l="l" t="t" r="r" b="b"/>
              <a:pathLst>
                <a:path w="737870" h="695325">
                  <a:moveTo>
                    <a:pt x="0" y="115824"/>
                  </a:moveTo>
                  <a:lnTo>
                    <a:pt x="23074" y="75408"/>
                  </a:lnTo>
                  <a:lnTo>
                    <a:pt x="86740" y="41199"/>
                  </a:lnTo>
                  <a:lnTo>
                    <a:pt x="131191" y="27239"/>
                  </a:lnTo>
                  <a:lnTo>
                    <a:pt x="182665" y="15812"/>
                  </a:lnTo>
                  <a:lnTo>
                    <a:pt x="240120" y="7246"/>
                  </a:lnTo>
                  <a:lnTo>
                    <a:pt x="302515" y="1866"/>
                  </a:lnTo>
                  <a:lnTo>
                    <a:pt x="368808" y="0"/>
                  </a:lnTo>
                  <a:lnTo>
                    <a:pt x="435100" y="1866"/>
                  </a:lnTo>
                  <a:lnTo>
                    <a:pt x="497495" y="7246"/>
                  </a:lnTo>
                  <a:lnTo>
                    <a:pt x="554950" y="15812"/>
                  </a:lnTo>
                  <a:lnTo>
                    <a:pt x="606424" y="27239"/>
                  </a:lnTo>
                  <a:lnTo>
                    <a:pt x="650875" y="41199"/>
                  </a:lnTo>
                  <a:lnTo>
                    <a:pt x="687261" y="57364"/>
                  </a:lnTo>
                  <a:lnTo>
                    <a:pt x="731673" y="95003"/>
                  </a:lnTo>
                  <a:lnTo>
                    <a:pt x="737616" y="115824"/>
                  </a:lnTo>
                  <a:lnTo>
                    <a:pt x="737616" y="579120"/>
                  </a:lnTo>
                  <a:lnTo>
                    <a:pt x="714541" y="619535"/>
                  </a:lnTo>
                  <a:lnTo>
                    <a:pt x="650875" y="653744"/>
                  </a:lnTo>
                  <a:lnTo>
                    <a:pt x="606424" y="667704"/>
                  </a:lnTo>
                  <a:lnTo>
                    <a:pt x="554950" y="679131"/>
                  </a:lnTo>
                  <a:lnTo>
                    <a:pt x="497495" y="687697"/>
                  </a:lnTo>
                  <a:lnTo>
                    <a:pt x="435100" y="693077"/>
                  </a:lnTo>
                  <a:lnTo>
                    <a:pt x="368808" y="694944"/>
                  </a:lnTo>
                  <a:lnTo>
                    <a:pt x="302515" y="693077"/>
                  </a:lnTo>
                  <a:lnTo>
                    <a:pt x="240120" y="687697"/>
                  </a:lnTo>
                  <a:lnTo>
                    <a:pt x="182665" y="679131"/>
                  </a:lnTo>
                  <a:lnTo>
                    <a:pt x="131191" y="667704"/>
                  </a:lnTo>
                  <a:lnTo>
                    <a:pt x="86740" y="653744"/>
                  </a:lnTo>
                  <a:lnTo>
                    <a:pt x="50354" y="637579"/>
                  </a:lnTo>
                  <a:lnTo>
                    <a:pt x="5942" y="599940"/>
                  </a:lnTo>
                  <a:lnTo>
                    <a:pt x="0" y="579120"/>
                  </a:lnTo>
                  <a:lnTo>
                    <a:pt x="0" y="115824"/>
                  </a:lnTo>
                  <a:close/>
                </a:path>
              </a:pathLst>
            </a:custGeom>
            <a:ln w="25908">
              <a:solidFill>
                <a:srgbClr val="AA4443"/>
              </a:solidFill>
            </a:ln>
          </p:spPr>
          <p:txBody>
            <a:bodyPr wrap="square" lIns="0" tIns="0" rIns="0" bIns="0" rtlCol="0"/>
            <a:lstStyle/>
            <a:p>
              <a:endParaRPr/>
            </a:p>
          </p:txBody>
        </p:sp>
      </p:grpSp>
      <p:sp>
        <p:nvSpPr>
          <p:cNvPr id="93" name="object 58">
            <a:extLst>
              <a:ext uri="{FF2B5EF4-FFF2-40B4-BE49-F238E27FC236}">
                <a16:creationId xmlns:a16="http://schemas.microsoft.com/office/drawing/2014/main" id="{4528C919-927E-868C-2EFB-2C10B7D97E1F}"/>
              </a:ext>
            </a:extLst>
          </p:cNvPr>
          <p:cNvSpPr txBox="1"/>
          <p:nvPr/>
        </p:nvSpPr>
        <p:spPr>
          <a:xfrm>
            <a:off x="7925224" y="5999482"/>
            <a:ext cx="1257300" cy="299720"/>
          </a:xfrm>
          <a:prstGeom prst="rect">
            <a:avLst/>
          </a:prstGeom>
        </p:spPr>
        <p:txBody>
          <a:bodyPr vert="horz" wrap="square" lIns="0" tIns="12700" rIns="0" bIns="0" rtlCol="0">
            <a:spAutoFit/>
          </a:bodyPr>
          <a:lstStyle/>
          <a:p>
            <a:pPr marL="12700">
              <a:lnSpc>
                <a:spcPct val="100000"/>
              </a:lnSpc>
              <a:spcBef>
                <a:spcPts val="100"/>
              </a:spcBef>
              <a:tabLst>
                <a:tab pos="875665" algn="l"/>
              </a:tabLst>
            </a:pPr>
            <a:r>
              <a:rPr sz="1800" spc="-155" dirty="0">
                <a:latin typeface="Arial"/>
                <a:cs typeface="Arial"/>
              </a:rPr>
              <a:t>F</a:t>
            </a:r>
            <a:r>
              <a:rPr sz="1800" spc="25" dirty="0">
                <a:latin typeface="Arial"/>
                <a:cs typeface="Arial"/>
              </a:rPr>
              <a:t>il</a:t>
            </a:r>
            <a:r>
              <a:rPr sz="1800" spc="90" dirty="0">
                <a:latin typeface="Arial"/>
                <a:cs typeface="Arial"/>
              </a:rPr>
              <a:t>e</a:t>
            </a:r>
            <a:r>
              <a:rPr sz="1800" dirty="0">
                <a:latin typeface="Arial"/>
                <a:cs typeface="Arial"/>
              </a:rPr>
              <a:t>	</a:t>
            </a:r>
            <a:r>
              <a:rPr sz="1800" spc="-155" dirty="0">
                <a:latin typeface="Arial"/>
                <a:cs typeface="Arial"/>
              </a:rPr>
              <a:t>F</a:t>
            </a:r>
            <a:r>
              <a:rPr sz="1800" spc="40" dirty="0">
                <a:latin typeface="Arial"/>
                <a:cs typeface="Arial"/>
              </a:rPr>
              <a:t>ile</a:t>
            </a:r>
            <a:endParaRPr sz="1800">
              <a:latin typeface="Arial"/>
              <a:cs typeface="Arial"/>
            </a:endParaRPr>
          </a:p>
        </p:txBody>
      </p:sp>
      <p:grpSp>
        <p:nvGrpSpPr>
          <p:cNvPr id="94" name="object 59">
            <a:extLst>
              <a:ext uri="{FF2B5EF4-FFF2-40B4-BE49-F238E27FC236}">
                <a16:creationId xmlns:a16="http://schemas.microsoft.com/office/drawing/2014/main" id="{72523BB1-CA2C-A7B2-37F7-C34B85071582}"/>
              </a:ext>
            </a:extLst>
          </p:cNvPr>
          <p:cNvGrpSpPr/>
          <p:nvPr/>
        </p:nvGrpSpPr>
        <p:grpSpPr>
          <a:xfrm>
            <a:off x="9443356" y="5767964"/>
            <a:ext cx="774065" cy="722630"/>
            <a:chOff x="9950132" y="6836600"/>
            <a:chExt cx="774065" cy="722630"/>
          </a:xfrm>
        </p:grpSpPr>
        <p:sp>
          <p:nvSpPr>
            <p:cNvPr id="95" name="object 60">
              <a:extLst>
                <a:ext uri="{FF2B5EF4-FFF2-40B4-BE49-F238E27FC236}">
                  <a16:creationId xmlns:a16="http://schemas.microsoft.com/office/drawing/2014/main" id="{399D24E3-43F2-A9F5-8B87-7F2465E64312}"/>
                </a:ext>
              </a:extLst>
            </p:cNvPr>
            <p:cNvSpPr/>
            <p:nvPr/>
          </p:nvSpPr>
          <p:spPr>
            <a:xfrm>
              <a:off x="9963149" y="6849618"/>
              <a:ext cx="737870" cy="696595"/>
            </a:xfrm>
            <a:custGeom>
              <a:avLst/>
              <a:gdLst/>
              <a:ahLst/>
              <a:cxnLst/>
              <a:rect l="l" t="t" r="r" b="b"/>
              <a:pathLst>
                <a:path w="737870" h="696595">
                  <a:moveTo>
                    <a:pt x="368808" y="0"/>
                  </a:moveTo>
                  <a:lnTo>
                    <a:pt x="302515" y="1870"/>
                  </a:lnTo>
                  <a:lnTo>
                    <a:pt x="240120" y="7261"/>
                  </a:lnTo>
                  <a:lnTo>
                    <a:pt x="182665" y="15847"/>
                  </a:lnTo>
                  <a:lnTo>
                    <a:pt x="131191" y="27299"/>
                  </a:lnTo>
                  <a:lnTo>
                    <a:pt x="86740" y="41289"/>
                  </a:lnTo>
                  <a:lnTo>
                    <a:pt x="50354" y="57490"/>
                  </a:lnTo>
                  <a:lnTo>
                    <a:pt x="5942" y="95212"/>
                  </a:lnTo>
                  <a:lnTo>
                    <a:pt x="0" y="116078"/>
                  </a:lnTo>
                  <a:lnTo>
                    <a:pt x="0" y="580390"/>
                  </a:lnTo>
                  <a:lnTo>
                    <a:pt x="23074" y="620893"/>
                  </a:lnTo>
                  <a:lnTo>
                    <a:pt x="86740" y="655178"/>
                  </a:lnTo>
                  <a:lnTo>
                    <a:pt x="131191" y="669168"/>
                  </a:lnTo>
                  <a:lnTo>
                    <a:pt x="182665" y="680620"/>
                  </a:lnTo>
                  <a:lnTo>
                    <a:pt x="240120" y="689206"/>
                  </a:lnTo>
                  <a:lnTo>
                    <a:pt x="302515" y="694597"/>
                  </a:lnTo>
                  <a:lnTo>
                    <a:pt x="368808" y="696468"/>
                  </a:lnTo>
                  <a:lnTo>
                    <a:pt x="435100" y="694597"/>
                  </a:lnTo>
                  <a:lnTo>
                    <a:pt x="497495" y="689206"/>
                  </a:lnTo>
                  <a:lnTo>
                    <a:pt x="554950" y="680620"/>
                  </a:lnTo>
                  <a:lnTo>
                    <a:pt x="606424" y="669168"/>
                  </a:lnTo>
                  <a:lnTo>
                    <a:pt x="650875" y="655178"/>
                  </a:lnTo>
                  <a:lnTo>
                    <a:pt x="687261" y="638977"/>
                  </a:lnTo>
                  <a:lnTo>
                    <a:pt x="731673" y="601255"/>
                  </a:lnTo>
                  <a:lnTo>
                    <a:pt x="737616" y="580390"/>
                  </a:lnTo>
                  <a:lnTo>
                    <a:pt x="737616" y="116078"/>
                  </a:lnTo>
                  <a:lnTo>
                    <a:pt x="714541" y="75574"/>
                  </a:lnTo>
                  <a:lnTo>
                    <a:pt x="650875" y="41289"/>
                  </a:lnTo>
                  <a:lnTo>
                    <a:pt x="606424" y="27299"/>
                  </a:lnTo>
                  <a:lnTo>
                    <a:pt x="554950" y="15847"/>
                  </a:lnTo>
                  <a:lnTo>
                    <a:pt x="497495" y="7261"/>
                  </a:lnTo>
                  <a:lnTo>
                    <a:pt x="435100" y="1870"/>
                  </a:lnTo>
                  <a:lnTo>
                    <a:pt x="368808" y="0"/>
                  </a:lnTo>
                  <a:close/>
                </a:path>
              </a:pathLst>
            </a:custGeom>
            <a:solidFill>
              <a:srgbClr val="92A6C9"/>
            </a:solidFill>
          </p:spPr>
          <p:txBody>
            <a:bodyPr wrap="square" lIns="0" tIns="0" rIns="0" bIns="0" rtlCol="0"/>
            <a:lstStyle/>
            <a:p>
              <a:endParaRPr/>
            </a:p>
          </p:txBody>
        </p:sp>
        <p:sp>
          <p:nvSpPr>
            <p:cNvPr id="96" name="object 61">
              <a:extLst>
                <a:ext uri="{FF2B5EF4-FFF2-40B4-BE49-F238E27FC236}">
                  <a16:creationId xmlns:a16="http://schemas.microsoft.com/office/drawing/2014/main" id="{C3410E5C-2FB9-D636-A4E1-915FE1DE581A}"/>
                </a:ext>
              </a:extLst>
            </p:cNvPr>
            <p:cNvSpPr/>
            <p:nvPr/>
          </p:nvSpPr>
          <p:spPr>
            <a:xfrm>
              <a:off x="9963149" y="6965690"/>
              <a:ext cx="729615" cy="116205"/>
            </a:xfrm>
            <a:custGeom>
              <a:avLst/>
              <a:gdLst/>
              <a:ahLst/>
              <a:cxnLst/>
              <a:rect l="l" t="t" r="r" b="b"/>
              <a:pathLst>
                <a:path w="729615" h="116204">
                  <a:moveTo>
                    <a:pt x="729399" y="24485"/>
                  </a:moveTo>
                  <a:lnTo>
                    <a:pt x="682881" y="60881"/>
                  </a:lnTo>
                  <a:lnTo>
                    <a:pt x="646281" y="76471"/>
                  </a:lnTo>
                  <a:lnTo>
                    <a:pt x="602086" y="89912"/>
                  </a:lnTo>
                  <a:lnTo>
                    <a:pt x="551268" y="100900"/>
                  </a:lnTo>
                  <a:lnTo>
                    <a:pt x="494800" y="109128"/>
                  </a:lnTo>
                  <a:lnTo>
                    <a:pt x="433655" y="114289"/>
                  </a:lnTo>
                  <a:lnTo>
                    <a:pt x="368807" y="116078"/>
                  </a:lnTo>
                  <a:lnTo>
                    <a:pt x="302515" y="114207"/>
                  </a:lnTo>
                  <a:lnTo>
                    <a:pt x="240120" y="108816"/>
                  </a:lnTo>
                  <a:lnTo>
                    <a:pt x="182665" y="100230"/>
                  </a:lnTo>
                  <a:lnTo>
                    <a:pt x="131191" y="88778"/>
                  </a:lnTo>
                  <a:lnTo>
                    <a:pt x="86740" y="74788"/>
                  </a:lnTo>
                  <a:lnTo>
                    <a:pt x="50354" y="58587"/>
                  </a:lnTo>
                  <a:lnTo>
                    <a:pt x="5942" y="20865"/>
                  </a:lnTo>
                  <a:lnTo>
                    <a:pt x="0" y="0"/>
                  </a:lnTo>
                </a:path>
              </a:pathLst>
            </a:custGeom>
            <a:ln w="25907">
              <a:solidFill>
                <a:srgbClr val="AA4443"/>
              </a:solidFill>
            </a:ln>
          </p:spPr>
          <p:txBody>
            <a:bodyPr wrap="square" lIns="0" tIns="0" rIns="0" bIns="0" rtlCol="0"/>
            <a:lstStyle/>
            <a:p>
              <a:endParaRPr/>
            </a:p>
          </p:txBody>
        </p:sp>
        <p:sp>
          <p:nvSpPr>
            <p:cNvPr id="97" name="object 62">
              <a:extLst>
                <a:ext uri="{FF2B5EF4-FFF2-40B4-BE49-F238E27FC236}">
                  <a16:creationId xmlns:a16="http://schemas.microsoft.com/office/drawing/2014/main" id="{0DAD25AA-2CA9-A2B9-FD96-367517B28D99}"/>
                </a:ext>
              </a:extLst>
            </p:cNvPr>
            <p:cNvSpPr/>
            <p:nvPr/>
          </p:nvSpPr>
          <p:spPr>
            <a:xfrm>
              <a:off x="10624883" y="6990007"/>
              <a:ext cx="86360" cy="88265"/>
            </a:xfrm>
            <a:custGeom>
              <a:avLst/>
              <a:gdLst/>
              <a:ahLst/>
              <a:cxnLst/>
              <a:rect l="l" t="t" r="r" b="b"/>
              <a:pathLst>
                <a:path w="86359" h="88265">
                  <a:moveTo>
                    <a:pt x="0" y="59258"/>
                  </a:moveTo>
                  <a:lnTo>
                    <a:pt x="67716" y="0"/>
                  </a:lnTo>
                  <a:lnTo>
                    <a:pt x="85966" y="88112"/>
                  </a:lnTo>
                </a:path>
              </a:pathLst>
            </a:custGeom>
            <a:ln w="25908">
              <a:solidFill>
                <a:srgbClr val="AA4443"/>
              </a:solidFill>
            </a:ln>
          </p:spPr>
          <p:txBody>
            <a:bodyPr wrap="square" lIns="0" tIns="0" rIns="0" bIns="0" rtlCol="0"/>
            <a:lstStyle/>
            <a:p>
              <a:endParaRPr/>
            </a:p>
          </p:txBody>
        </p:sp>
        <p:sp>
          <p:nvSpPr>
            <p:cNvPr id="98" name="object 63">
              <a:extLst>
                <a:ext uri="{FF2B5EF4-FFF2-40B4-BE49-F238E27FC236}">
                  <a16:creationId xmlns:a16="http://schemas.microsoft.com/office/drawing/2014/main" id="{252AC49B-EB15-E380-42F8-E81D398E5DE3}"/>
                </a:ext>
              </a:extLst>
            </p:cNvPr>
            <p:cNvSpPr/>
            <p:nvPr/>
          </p:nvSpPr>
          <p:spPr>
            <a:xfrm>
              <a:off x="9963149" y="6849618"/>
              <a:ext cx="737870" cy="696595"/>
            </a:xfrm>
            <a:custGeom>
              <a:avLst/>
              <a:gdLst/>
              <a:ahLst/>
              <a:cxnLst/>
              <a:rect l="l" t="t" r="r" b="b"/>
              <a:pathLst>
                <a:path w="737870" h="696595">
                  <a:moveTo>
                    <a:pt x="0" y="116078"/>
                  </a:moveTo>
                  <a:lnTo>
                    <a:pt x="23074" y="75574"/>
                  </a:lnTo>
                  <a:lnTo>
                    <a:pt x="86740" y="41289"/>
                  </a:lnTo>
                  <a:lnTo>
                    <a:pt x="131191" y="27299"/>
                  </a:lnTo>
                  <a:lnTo>
                    <a:pt x="182665" y="15847"/>
                  </a:lnTo>
                  <a:lnTo>
                    <a:pt x="240120" y="7261"/>
                  </a:lnTo>
                  <a:lnTo>
                    <a:pt x="302515" y="1870"/>
                  </a:lnTo>
                  <a:lnTo>
                    <a:pt x="368808" y="0"/>
                  </a:lnTo>
                  <a:lnTo>
                    <a:pt x="435100" y="1870"/>
                  </a:lnTo>
                  <a:lnTo>
                    <a:pt x="497495" y="7261"/>
                  </a:lnTo>
                  <a:lnTo>
                    <a:pt x="554950" y="15847"/>
                  </a:lnTo>
                  <a:lnTo>
                    <a:pt x="606424" y="27299"/>
                  </a:lnTo>
                  <a:lnTo>
                    <a:pt x="650875" y="41289"/>
                  </a:lnTo>
                  <a:lnTo>
                    <a:pt x="687261" y="57490"/>
                  </a:lnTo>
                  <a:lnTo>
                    <a:pt x="731673" y="95212"/>
                  </a:lnTo>
                  <a:lnTo>
                    <a:pt x="737616" y="116078"/>
                  </a:lnTo>
                  <a:lnTo>
                    <a:pt x="737616" y="580390"/>
                  </a:lnTo>
                  <a:lnTo>
                    <a:pt x="714541" y="620893"/>
                  </a:lnTo>
                  <a:lnTo>
                    <a:pt x="650875" y="655178"/>
                  </a:lnTo>
                  <a:lnTo>
                    <a:pt x="606424" y="669168"/>
                  </a:lnTo>
                  <a:lnTo>
                    <a:pt x="554950" y="680620"/>
                  </a:lnTo>
                  <a:lnTo>
                    <a:pt x="497495" y="689206"/>
                  </a:lnTo>
                  <a:lnTo>
                    <a:pt x="435100" y="694597"/>
                  </a:lnTo>
                  <a:lnTo>
                    <a:pt x="368808" y="696468"/>
                  </a:lnTo>
                  <a:lnTo>
                    <a:pt x="302515" y="694597"/>
                  </a:lnTo>
                  <a:lnTo>
                    <a:pt x="240120" y="689206"/>
                  </a:lnTo>
                  <a:lnTo>
                    <a:pt x="182665" y="680620"/>
                  </a:lnTo>
                  <a:lnTo>
                    <a:pt x="131191" y="669168"/>
                  </a:lnTo>
                  <a:lnTo>
                    <a:pt x="86740" y="655178"/>
                  </a:lnTo>
                  <a:lnTo>
                    <a:pt x="50354" y="638977"/>
                  </a:lnTo>
                  <a:lnTo>
                    <a:pt x="5942" y="601255"/>
                  </a:lnTo>
                  <a:lnTo>
                    <a:pt x="0" y="580390"/>
                  </a:lnTo>
                  <a:lnTo>
                    <a:pt x="0" y="116078"/>
                  </a:lnTo>
                  <a:close/>
                </a:path>
              </a:pathLst>
            </a:custGeom>
            <a:ln w="25908">
              <a:solidFill>
                <a:srgbClr val="AA4443"/>
              </a:solidFill>
            </a:ln>
          </p:spPr>
          <p:txBody>
            <a:bodyPr wrap="square" lIns="0" tIns="0" rIns="0" bIns="0" rtlCol="0"/>
            <a:lstStyle/>
            <a:p>
              <a:endParaRPr/>
            </a:p>
          </p:txBody>
        </p:sp>
      </p:grpSp>
      <p:sp>
        <p:nvSpPr>
          <p:cNvPr id="99" name="object 64">
            <a:extLst>
              <a:ext uri="{FF2B5EF4-FFF2-40B4-BE49-F238E27FC236}">
                <a16:creationId xmlns:a16="http://schemas.microsoft.com/office/drawing/2014/main" id="{407E492F-35E9-6208-659E-94F9CE87DF87}"/>
              </a:ext>
            </a:extLst>
          </p:cNvPr>
          <p:cNvSpPr txBox="1"/>
          <p:nvPr/>
        </p:nvSpPr>
        <p:spPr>
          <a:xfrm>
            <a:off x="9626922" y="6013668"/>
            <a:ext cx="393700" cy="299720"/>
          </a:xfrm>
          <a:prstGeom prst="rect">
            <a:avLst/>
          </a:prstGeom>
        </p:spPr>
        <p:txBody>
          <a:bodyPr vert="horz" wrap="square" lIns="0" tIns="12700" rIns="0" bIns="0" rtlCol="0">
            <a:spAutoFit/>
          </a:bodyPr>
          <a:lstStyle/>
          <a:p>
            <a:pPr marL="12700">
              <a:lnSpc>
                <a:spcPct val="100000"/>
              </a:lnSpc>
              <a:spcBef>
                <a:spcPts val="100"/>
              </a:spcBef>
            </a:pPr>
            <a:r>
              <a:rPr sz="1800" spc="-155" dirty="0">
                <a:latin typeface="Arial"/>
                <a:cs typeface="Arial"/>
              </a:rPr>
              <a:t>F</a:t>
            </a:r>
            <a:r>
              <a:rPr sz="1800" spc="40" dirty="0">
                <a:latin typeface="Arial"/>
                <a:cs typeface="Arial"/>
              </a:rPr>
              <a:t>ile</a:t>
            </a:r>
            <a:endParaRPr sz="1800">
              <a:latin typeface="Arial"/>
              <a:cs typeface="Arial"/>
            </a:endParaRPr>
          </a:p>
        </p:txBody>
      </p:sp>
      <p:sp>
        <p:nvSpPr>
          <p:cNvPr id="100" name="object 65">
            <a:extLst>
              <a:ext uri="{FF2B5EF4-FFF2-40B4-BE49-F238E27FC236}">
                <a16:creationId xmlns:a16="http://schemas.microsoft.com/office/drawing/2014/main" id="{2266058D-AB3B-7C90-E085-A307A196E557}"/>
              </a:ext>
            </a:extLst>
          </p:cNvPr>
          <p:cNvSpPr txBox="1"/>
          <p:nvPr/>
        </p:nvSpPr>
        <p:spPr>
          <a:xfrm>
            <a:off x="7986031" y="5339069"/>
            <a:ext cx="1991360" cy="299720"/>
          </a:xfrm>
          <a:prstGeom prst="rect">
            <a:avLst/>
          </a:prstGeom>
        </p:spPr>
        <p:txBody>
          <a:bodyPr vert="horz" wrap="square" lIns="0" tIns="12700" rIns="0" bIns="0" rtlCol="0">
            <a:spAutoFit/>
          </a:bodyPr>
          <a:lstStyle/>
          <a:p>
            <a:pPr marL="12700">
              <a:lnSpc>
                <a:spcPct val="100000"/>
              </a:lnSpc>
              <a:spcBef>
                <a:spcPts val="100"/>
              </a:spcBef>
            </a:pPr>
            <a:r>
              <a:rPr sz="1800" spc="-180" dirty="0">
                <a:latin typeface="Arial"/>
                <a:cs typeface="Arial"/>
              </a:rPr>
              <a:t>CF2 </a:t>
            </a:r>
            <a:r>
              <a:rPr sz="1800" spc="15" dirty="0">
                <a:latin typeface="Arial"/>
                <a:cs typeface="Arial"/>
              </a:rPr>
              <a:t>Persistent</a:t>
            </a:r>
            <a:r>
              <a:rPr sz="1800" spc="-195" dirty="0">
                <a:latin typeface="Arial"/>
                <a:cs typeface="Arial"/>
              </a:rPr>
              <a:t> </a:t>
            </a:r>
            <a:r>
              <a:rPr sz="1800" spc="-20" dirty="0">
                <a:latin typeface="Arial"/>
                <a:cs typeface="Arial"/>
              </a:rPr>
              <a:t>Files</a:t>
            </a:r>
            <a:endParaRPr sz="1800">
              <a:latin typeface="Arial"/>
              <a:cs typeface="Arial"/>
            </a:endParaRPr>
          </a:p>
        </p:txBody>
      </p:sp>
      <p:sp>
        <p:nvSpPr>
          <p:cNvPr id="101" name="object 66">
            <a:extLst>
              <a:ext uri="{FF2B5EF4-FFF2-40B4-BE49-F238E27FC236}">
                <a16:creationId xmlns:a16="http://schemas.microsoft.com/office/drawing/2014/main" id="{67483EE6-7578-1DF0-0B3A-172EB93DEF83}"/>
              </a:ext>
            </a:extLst>
          </p:cNvPr>
          <p:cNvSpPr txBox="1"/>
          <p:nvPr/>
        </p:nvSpPr>
        <p:spPr>
          <a:xfrm>
            <a:off x="10874849" y="3872143"/>
            <a:ext cx="1259840" cy="546735"/>
          </a:xfrm>
          <a:prstGeom prst="rect">
            <a:avLst/>
          </a:prstGeom>
        </p:spPr>
        <p:txBody>
          <a:bodyPr vert="horz" wrap="square" lIns="0" tIns="12700" rIns="0" bIns="0" rtlCol="0">
            <a:spAutoFit/>
          </a:bodyPr>
          <a:lstStyle/>
          <a:p>
            <a:pPr marL="12700">
              <a:lnSpc>
                <a:spcPts val="2050"/>
              </a:lnSpc>
              <a:spcBef>
                <a:spcPts val="100"/>
              </a:spcBef>
            </a:pPr>
            <a:r>
              <a:rPr sz="1800" spc="-180" dirty="0">
                <a:latin typeface="Arial"/>
                <a:cs typeface="Arial"/>
              </a:rPr>
              <a:t>CF1</a:t>
            </a:r>
            <a:endParaRPr sz="1800">
              <a:latin typeface="Arial"/>
              <a:cs typeface="Arial"/>
            </a:endParaRPr>
          </a:p>
          <a:p>
            <a:pPr marL="12700">
              <a:lnSpc>
                <a:spcPts val="2050"/>
              </a:lnSpc>
            </a:pPr>
            <a:r>
              <a:rPr sz="1800" spc="5" dirty="0">
                <a:latin typeface="Arial"/>
                <a:cs typeface="Arial"/>
              </a:rPr>
              <a:t>Compaction</a:t>
            </a:r>
            <a:endParaRPr sz="1800">
              <a:latin typeface="Arial"/>
              <a:cs typeface="Arial"/>
            </a:endParaRPr>
          </a:p>
        </p:txBody>
      </p:sp>
      <p:sp>
        <p:nvSpPr>
          <p:cNvPr id="102" name="object 67">
            <a:extLst>
              <a:ext uri="{FF2B5EF4-FFF2-40B4-BE49-F238E27FC236}">
                <a16:creationId xmlns:a16="http://schemas.microsoft.com/office/drawing/2014/main" id="{543E4F83-8BC2-9F29-D2B0-35CCDE27E82B}"/>
              </a:ext>
            </a:extLst>
          </p:cNvPr>
          <p:cNvSpPr txBox="1"/>
          <p:nvPr/>
        </p:nvSpPr>
        <p:spPr>
          <a:xfrm>
            <a:off x="10890851" y="5601273"/>
            <a:ext cx="1259840" cy="546735"/>
          </a:xfrm>
          <a:prstGeom prst="rect">
            <a:avLst/>
          </a:prstGeom>
        </p:spPr>
        <p:txBody>
          <a:bodyPr vert="horz" wrap="square" lIns="0" tIns="12700" rIns="0" bIns="0" rtlCol="0">
            <a:spAutoFit/>
          </a:bodyPr>
          <a:lstStyle/>
          <a:p>
            <a:pPr marL="12700">
              <a:lnSpc>
                <a:spcPts val="2050"/>
              </a:lnSpc>
              <a:spcBef>
                <a:spcPts val="100"/>
              </a:spcBef>
            </a:pPr>
            <a:r>
              <a:rPr sz="1800" spc="-180" dirty="0">
                <a:latin typeface="Arial"/>
                <a:cs typeface="Arial"/>
              </a:rPr>
              <a:t>CF2</a:t>
            </a:r>
            <a:endParaRPr sz="1800">
              <a:latin typeface="Arial"/>
              <a:cs typeface="Arial"/>
            </a:endParaRPr>
          </a:p>
          <a:p>
            <a:pPr marL="12700">
              <a:lnSpc>
                <a:spcPts val="2050"/>
              </a:lnSpc>
            </a:pPr>
            <a:r>
              <a:rPr sz="1800" spc="5" dirty="0">
                <a:latin typeface="Arial"/>
                <a:cs typeface="Arial"/>
              </a:rPr>
              <a:t>Compaction</a:t>
            </a:r>
            <a:endParaRPr sz="1800">
              <a:latin typeface="Arial"/>
              <a:cs typeface="Arial"/>
            </a:endParaRPr>
          </a:p>
        </p:txBody>
      </p:sp>
      <p:sp>
        <p:nvSpPr>
          <p:cNvPr id="103" name="object 68">
            <a:extLst>
              <a:ext uri="{FF2B5EF4-FFF2-40B4-BE49-F238E27FC236}">
                <a16:creationId xmlns:a16="http://schemas.microsoft.com/office/drawing/2014/main" id="{A6800002-CD1C-EECA-0E24-CF05415A3DD4}"/>
              </a:ext>
            </a:extLst>
          </p:cNvPr>
          <p:cNvSpPr/>
          <p:nvPr/>
        </p:nvSpPr>
        <p:spPr>
          <a:xfrm>
            <a:off x="281132" y="2748984"/>
            <a:ext cx="685800" cy="326390"/>
          </a:xfrm>
          <a:custGeom>
            <a:avLst/>
            <a:gdLst/>
            <a:ahLst/>
            <a:cxnLst/>
            <a:rect l="l" t="t" r="r" b="b"/>
            <a:pathLst>
              <a:path w="685800" h="326389">
                <a:moveTo>
                  <a:pt x="522731" y="0"/>
                </a:moveTo>
                <a:lnTo>
                  <a:pt x="522731" y="81534"/>
                </a:lnTo>
                <a:lnTo>
                  <a:pt x="0" y="81534"/>
                </a:lnTo>
                <a:lnTo>
                  <a:pt x="0" y="244602"/>
                </a:lnTo>
                <a:lnTo>
                  <a:pt x="522731" y="244602"/>
                </a:lnTo>
                <a:lnTo>
                  <a:pt x="522731" y="326136"/>
                </a:lnTo>
                <a:lnTo>
                  <a:pt x="685800" y="163068"/>
                </a:lnTo>
                <a:lnTo>
                  <a:pt x="522731" y="0"/>
                </a:lnTo>
                <a:close/>
              </a:path>
            </a:pathLst>
          </a:custGeom>
          <a:solidFill>
            <a:srgbClr val="6C9048"/>
          </a:solidFill>
        </p:spPr>
        <p:txBody>
          <a:bodyPr wrap="square" lIns="0" tIns="0" rIns="0" bIns="0" rtlCol="0"/>
          <a:lstStyle/>
          <a:p>
            <a:endParaRPr/>
          </a:p>
        </p:txBody>
      </p:sp>
      <p:sp>
        <p:nvSpPr>
          <p:cNvPr id="104" name="object 69">
            <a:extLst>
              <a:ext uri="{FF2B5EF4-FFF2-40B4-BE49-F238E27FC236}">
                <a16:creationId xmlns:a16="http://schemas.microsoft.com/office/drawing/2014/main" id="{6D8B0080-A4A4-F729-583F-28AFCBCB4771}"/>
              </a:ext>
            </a:extLst>
          </p:cNvPr>
          <p:cNvSpPr/>
          <p:nvPr/>
        </p:nvSpPr>
        <p:spPr>
          <a:xfrm>
            <a:off x="281132" y="3955992"/>
            <a:ext cx="685800" cy="326390"/>
          </a:xfrm>
          <a:custGeom>
            <a:avLst/>
            <a:gdLst/>
            <a:ahLst/>
            <a:cxnLst/>
            <a:rect l="l" t="t" r="r" b="b"/>
            <a:pathLst>
              <a:path w="685800" h="326389">
                <a:moveTo>
                  <a:pt x="522731" y="0"/>
                </a:moveTo>
                <a:lnTo>
                  <a:pt x="522731" y="81533"/>
                </a:lnTo>
                <a:lnTo>
                  <a:pt x="0" y="81533"/>
                </a:lnTo>
                <a:lnTo>
                  <a:pt x="0" y="244601"/>
                </a:lnTo>
                <a:lnTo>
                  <a:pt x="522731" y="244601"/>
                </a:lnTo>
                <a:lnTo>
                  <a:pt x="522731" y="326135"/>
                </a:lnTo>
                <a:lnTo>
                  <a:pt x="685800" y="163067"/>
                </a:lnTo>
                <a:lnTo>
                  <a:pt x="522731" y="0"/>
                </a:lnTo>
                <a:close/>
              </a:path>
            </a:pathLst>
          </a:custGeom>
          <a:solidFill>
            <a:srgbClr val="6C9048"/>
          </a:solidFill>
        </p:spPr>
        <p:txBody>
          <a:bodyPr wrap="square" lIns="0" tIns="0" rIns="0" bIns="0" rtlCol="0"/>
          <a:lstStyle/>
          <a:p>
            <a:endParaRPr/>
          </a:p>
        </p:txBody>
      </p:sp>
      <p:sp>
        <p:nvSpPr>
          <p:cNvPr id="105" name="object 70">
            <a:extLst>
              <a:ext uri="{FF2B5EF4-FFF2-40B4-BE49-F238E27FC236}">
                <a16:creationId xmlns:a16="http://schemas.microsoft.com/office/drawing/2014/main" id="{C170F152-1D8C-2BDB-D5E4-48032A887219}"/>
              </a:ext>
            </a:extLst>
          </p:cNvPr>
          <p:cNvSpPr/>
          <p:nvPr/>
        </p:nvSpPr>
        <p:spPr>
          <a:xfrm>
            <a:off x="326851" y="5513520"/>
            <a:ext cx="685800" cy="326390"/>
          </a:xfrm>
          <a:custGeom>
            <a:avLst/>
            <a:gdLst/>
            <a:ahLst/>
            <a:cxnLst/>
            <a:rect l="l" t="t" r="r" b="b"/>
            <a:pathLst>
              <a:path w="685800" h="326390">
                <a:moveTo>
                  <a:pt x="522731" y="0"/>
                </a:moveTo>
                <a:lnTo>
                  <a:pt x="522731" y="81534"/>
                </a:lnTo>
                <a:lnTo>
                  <a:pt x="0" y="81534"/>
                </a:lnTo>
                <a:lnTo>
                  <a:pt x="0" y="244602"/>
                </a:lnTo>
                <a:lnTo>
                  <a:pt x="522731" y="244602"/>
                </a:lnTo>
                <a:lnTo>
                  <a:pt x="522731" y="326136"/>
                </a:lnTo>
                <a:lnTo>
                  <a:pt x="685800" y="163068"/>
                </a:lnTo>
                <a:lnTo>
                  <a:pt x="522731" y="0"/>
                </a:lnTo>
                <a:close/>
              </a:path>
            </a:pathLst>
          </a:custGeom>
          <a:solidFill>
            <a:srgbClr val="6C9048"/>
          </a:solidFill>
        </p:spPr>
        <p:txBody>
          <a:bodyPr wrap="square" lIns="0" tIns="0" rIns="0" bIns="0" rtlCol="0"/>
          <a:lstStyle/>
          <a:p>
            <a:endParaRPr/>
          </a:p>
        </p:txBody>
      </p:sp>
      <p:sp>
        <p:nvSpPr>
          <p:cNvPr id="106" name="object 71">
            <a:extLst>
              <a:ext uri="{FF2B5EF4-FFF2-40B4-BE49-F238E27FC236}">
                <a16:creationId xmlns:a16="http://schemas.microsoft.com/office/drawing/2014/main" id="{F5FC194A-B345-1A92-E35F-ED0A1AEA5D1A}"/>
              </a:ext>
            </a:extLst>
          </p:cNvPr>
          <p:cNvSpPr/>
          <p:nvPr/>
        </p:nvSpPr>
        <p:spPr>
          <a:xfrm>
            <a:off x="3595832" y="3955992"/>
            <a:ext cx="3924300" cy="378460"/>
          </a:xfrm>
          <a:custGeom>
            <a:avLst/>
            <a:gdLst/>
            <a:ahLst/>
            <a:cxnLst/>
            <a:rect l="l" t="t" r="r" b="b"/>
            <a:pathLst>
              <a:path w="3924300" h="378460">
                <a:moveTo>
                  <a:pt x="685800" y="163068"/>
                </a:moveTo>
                <a:lnTo>
                  <a:pt x="522732" y="0"/>
                </a:lnTo>
                <a:lnTo>
                  <a:pt x="522732" y="81534"/>
                </a:lnTo>
                <a:lnTo>
                  <a:pt x="0" y="81534"/>
                </a:lnTo>
                <a:lnTo>
                  <a:pt x="0" y="244602"/>
                </a:lnTo>
                <a:lnTo>
                  <a:pt x="522732" y="244602"/>
                </a:lnTo>
                <a:lnTo>
                  <a:pt x="522732" y="326136"/>
                </a:lnTo>
                <a:lnTo>
                  <a:pt x="685800" y="163068"/>
                </a:lnTo>
                <a:close/>
              </a:path>
              <a:path w="3924300" h="378460">
                <a:moveTo>
                  <a:pt x="3924300" y="214884"/>
                </a:moveTo>
                <a:lnTo>
                  <a:pt x="3761232" y="51816"/>
                </a:lnTo>
                <a:lnTo>
                  <a:pt x="3761232" y="133350"/>
                </a:lnTo>
                <a:lnTo>
                  <a:pt x="3238500" y="133350"/>
                </a:lnTo>
                <a:lnTo>
                  <a:pt x="3238500" y="296418"/>
                </a:lnTo>
                <a:lnTo>
                  <a:pt x="3761232" y="296418"/>
                </a:lnTo>
                <a:lnTo>
                  <a:pt x="3761232" y="377952"/>
                </a:lnTo>
                <a:lnTo>
                  <a:pt x="3924300" y="214884"/>
                </a:lnTo>
                <a:close/>
              </a:path>
            </a:pathLst>
          </a:custGeom>
          <a:solidFill>
            <a:srgbClr val="6C9048"/>
          </a:solidFill>
        </p:spPr>
        <p:txBody>
          <a:bodyPr wrap="square" lIns="0" tIns="0" rIns="0" bIns="0" rtlCol="0"/>
          <a:lstStyle/>
          <a:p>
            <a:endParaRPr/>
          </a:p>
        </p:txBody>
      </p:sp>
      <p:sp>
        <p:nvSpPr>
          <p:cNvPr id="107" name="object 72">
            <a:extLst>
              <a:ext uri="{FF2B5EF4-FFF2-40B4-BE49-F238E27FC236}">
                <a16:creationId xmlns:a16="http://schemas.microsoft.com/office/drawing/2014/main" id="{7A6F43CC-5B2C-D1BF-21A7-D04867F08DDC}"/>
              </a:ext>
            </a:extLst>
          </p:cNvPr>
          <p:cNvSpPr/>
          <p:nvPr/>
        </p:nvSpPr>
        <p:spPr>
          <a:xfrm>
            <a:off x="3559256" y="5604960"/>
            <a:ext cx="3961129" cy="459105"/>
          </a:xfrm>
          <a:custGeom>
            <a:avLst/>
            <a:gdLst/>
            <a:ahLst/>
            <a:cxnLst/>
            <a:rect l="l" t="t" r="r" b="b"/>
            <a:pathLst>
              <a:path w="3961129" h="459104">
                <a:moveTo>
                  <a:pt x="685800" y="163068"/>
                </a:moveTo>
                <a:lnTo>
                  <a:pt x="522732" y="0"/>
                </a:lnTo>
                <a:lnTo>
                  <a:pt x="522732" y="81534"/>
                </a:lnTo>
                <a:lnTo>
                  <a:pt x="0" y="81534"/>
                </a:lnTo>
                <a:lnTo>
                  <a:pt x="0" y="244602"/>
                </a:lnTo>
                <a:lnTo>
                  <a:pt x="522732" y="244602"/>
                </a:lnTo>
                <a:lnTo>
                  <a:pt x="522732" y="326136"/>
                </a:lnTo>
                <a:lnTo>
                  <a:pt x="685800" y="163068"/>
                </a:lnTo>
                <a:close/>
              </a:path>
              <a:path w="3961129" h="459104">
                <a:moveTo>
                  <a:pt x="3960876" y="296418"/>
                </a:moveTo>
                <a:lnTo>
                  <a:pt x="3798570" y="134112"/>
                </a:lnTo>
                <a:lnTo>
                  <a:pt x="3798570" y="215265"/>
                </a:lnTo>
                <a:lnTo>
                  <a:pt x="3275076" y="215265"/>
                </a:lnTo>
                <a:lnTo>
                  <a:pt x="3275076" y="377571"/>
                </a:lnTo>
                <a:lnTo>
                  <a:pt x="3798570" y="377571"/>
                </a:lnTo>
                <a:lnTo>
                  <a:pt x="3798570" y="458724"/>
                </a:lnTo>
                <a:lnTo>
                  <a:pt x="3960876" y="296418"/>
                </a:lnTo>
                <a:close/>
              </a:path>
            </a:pathLst>
          </a:custGeom>
          <a:solidFill>
            <a:srgbClr val="6C9048"/>
          </a:solidFill>
        </p:spPr>
        <p:txBody>
          <a:bodyPr wrap="square" lIns="0" tIns="0" rIns="0" bIns="0" rtlCol="0"/>
          <a:lstStyle/>
          <a:p>
            <a:endParaRPr/>
          </a:p>
        </p:txBody>
      </p:sp>
      <p:sp>
        <p:nvSpPr>
          <p:cNvPr id="108" name="object 23">
            <a:extLst>
              <a:ext uri="{FF2B5EF4-FFF2-40B4-BE49-F238E27FC236}">
                <a16:creationId xmlns:a16="http://schemas.microsoft.com/office/drawing/2014/main" id="{DD7B0572-14DA-1F46-4375-202EE86BAE4C}"/>
              </a:ext>
            </a:extLst>
          </p:cNvPr>
          <p:cNvSpPr txBox="1"/>
          <p:nvPr/>
        </p:nvSpPr>
        <p:spPr>
          <a:xfrm>
            <a:off x="4656788" y="5495261"/>
            <a:ext cx="1940243" cy="820738"/>
          </a:xfrm>
          <a:prstGeom prst="rect">
            <a:avLst/>
          </a:prstGeom>
        </p:spPr>
        <p:txBody>
          <a:bodyPr vert="horz" wrap="square" lIns="0" tIns="12700" rIns="0" bIns="0" rtlCol="0">
            <a:spAutoFit/>
          </a:bodyPr>
          <a:lstStyle/>
          <a:p>
            <a:pPr algn="ctr">
              <a:lnSpc>
                <a:spcPts val="2050"/>
              </a:lnSpc>
              <a:spcBef>
                <a:spcPts val="100"/>
              </a:spcBef>
            </a:pPr>
            <a:r>
              <a:rPr kumimoji="1" dirty="0">
                <a:latin typeface="Arial" panose="020B0604020202020204" pitchFamily="34" charset="0"/>
                <a:cs typeface="Arial" panose="020B0604020202020204" pitchFamily="34" charset="0"/>
              </a:rPr>
              <a:t>CF</a:t>
            </a:r>
            <a:r>
              <a:rPr kumimoji="1" lang="en-US" dirty="0">
                <a:latin typeface="Arial" panose="020B0604020202020204" pitchFamily="34" charset="0"/>
                <a:cs typeface="Arial" panose="020B0604020202020204" pitchFamily="34" charset="0"/>
              </a:rPr>
              <a:t>2</a:t>
            </a:r>
            <a:endParaRPr kumimoji="1" dirty="0">
              <a:latin typeface="Arial" panose="020B0604020202020204" pitchFamily="34" charset="0"/>
              <a:cs typeface="Arial" panose="020B0604020202020204" pitchFamily="34" charset="0"/>
            </a:endParaRPr>
          </a:p>
          <a:p>
            <a:pPr algn="ctr">
              <a:lnSpc>
                <a:spcPts val="2050"/>
              </a:lnSpc>
            </a:pPr>
            <a:r>
              <a:rPr kumimoji="1" lang="en-US" altLang="zh-CN" dirty="0">
                <a:latin typeface="Arial" panose="020B0604020202020204" pitchFamily="34" charset="0"/>
                <a:cs typeface="Arial" panose="020B0604020202020204" pitchFamily="34" charset="0"/>
              </a:rPr>
              <a:t>Read</a:t>
            </a:r>
            <a:r>
              <a:rPr kumimoji="1" lang="zh-CN" altLang="en-US" dirty="0">
                <a:latin typeface="Arial" panose="020B0604020202020204" pitchFamily="34" charset="0"/>
                <a:cs typeface="Arial" panose="020B0604020202020204" pitchFamily="34" charset="0"/>
              </a:rPr>
              <a:t> </a:t>
            </a:r>
            <a:r>
              <a:rPr kumimoji="1" lang="en-US" altLang="zh-CN" dirty="0">
                <a:latin typeface="Arial" panose="020B0604020202020204" pitchFamily="34" charset="0"/>
                <a:cs typeface="Arial" panose="020B0604020202020204" pitchFamily="34" charset="0"/>
              </a:rPr>
              <a:t>Only</a:t>
            </a:r>
          </a:p>
          <a:p>
            <a:pPr algn="ctr">
              <a:lnSpc>
                <a:spcPts val="2050"/>
              </a:lnSpc>
            </a:pPr>
            <a:r>
              <a:rPr kumimoji="1" lang="en-US" altLang="zh-CN" sz="1800" dirty="0" err="1">
                <a:latin typeface="Arial" panose="020B0604020202020204" pitchFamily="34" charset="0"/>
                <a:cs typeface="Arial" panose="020B0604020202020204" pitchFamily="34" charset="0"/>
              </a:rPr>
              <a:t>ImmuMemTable</a:t>
            </a:r>
            <a:r>
              <a:rPr kumimoji="1" lang="en-US" sz="1800" dirty="0">
                <a:latin typeface="Arial" panose="020B0604020202020204" pitchFamily="34" charset="0"/>
                <a:cs typeface="Arial" panose="020B0604020202020204" pitchFamily="34" charset="0"/>
              </a:rPr>
              <a:t>(s)</a:t>
            </a:r>
            <a:endParaRPr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8943752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索引维护的效率</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a:xfrm>
            <a:off x="838200" y="1454227"/>
            <a:ext cx="10515600" cy="4722736"/>
          </a:xfrm>
        </p:spPr>
        <p:txBody>
          <a:bodyPr>
            <a:normAutofit/>
          </a:bodyPr>
          <a:lstStyle/>
          <a:p>
            <a:pPr algn="just"/>
            <a:r>
              <a:rPr kumimoji="1" lang="zh-CN" altLang="en-US" sz="2000" dirty="0">
                <a:latin typeface="Times New Roman" panose="02020603050405020304" pitchFamily="18" charset="0"/>
                <a:cs typeface="Times New Roman" panose="02020603050405020304" pitchFamily="18" charset="0"/>
              </a:rPr>
              <a:t>在 </a:t>
            </a:r>
            <a:r>
              <a:rPr kumimoji="1" lang="en" altLang="zh-CN" sz="2000" dirty="0" err="1">
                <a:latin typeface="Times New Roman" panose="02020603050405020304" pitchFamily="18" charset="0"/>
                <a:cs typeface="Times New Roman" panose="02020603050405020304" pitchFamily="18" charset="0"/>
              </a:rPr>
              <a:t>MyRocks</a:t>
            </a:r>
            <a:r>
              <a:rPr kumimoji="1" lang="en" altLang="zh-CN" sz="2000" dirty="0">
                <a:latin typeface="Times New Roman" panose="02020603050405020304" pitchFamily="18" charset="0"/>
                <a:cs typeface="Times New Roman" panose="02020603050405020304" pitchFamily="18" charset="0"/>
              </a:rPr>
              <a:t> </a:t>
            </a:r>
            <a:r>
              <a:rPr kumimoji="1" lang="zh-CN" altLang="en-US" sz="2000" dirty="0">
                <a:latin typeface="Times New Roman" panose="02020603050405020304" pitchFamily="18" charset="0"/>
                <a:cs typeface="Times New Roman" panose="02020603050405020304" pitchFamily="18" charset="0"/>
              </a:rPr>
              <a:t>中，非唯一索引不需要在索引写入时读取</a:t>
            </a:r>
            <a:endParaRPr kumimoji="1" lang="en-US" altLang="zh-CN" sz="2000" dirty="0">
              <a:latin typeface="Times New Roman" panose="02020603050405020304" pitchFamily="18" charset="0"/>
              <a:cs typeface="Times New Roman" panose="02020603050405020304" pitchFamily="18" charset="0"/>
            </a:endParaRPr>
          </a:p>
          <a:p>
            <a:pPr algn="just"/>
            <a:r>
              <a:rPr kumimoji="1" lang="zh-CN" altLang="en-US" sz="2000" dirty="0"/>
              <a:t>写</a:t>
            </a:r>
            <a:r>
              <a:rPr kumimoji="1" lang="en-US" altLang="zh-CN" sz="2000" dirty="0"/>
              <a:t>QPS</a:t>
            </a:r>
            <a:r>
              <a:rPr kumimoji="1" lang="zh-CN" altLang="en-US" sz="2000" dirty="0"/>
              <a:t>更好，尤其是索引不在内存中时</a:t>
            </a:r>
            <a:endParaRPr kumimoji="1" lang="en-US" altLang="zh-CN" sz="2000" dirty="0"/>
          </a:p>
        </p:txBody>
      </p:sp>
      <p:sp>
        <p:nvSpPr>
          <p:cNvPr id="44" name="object 5">
            <a:extLst>
              <a:ext uri="{FF2B5EF4-FFF2-40B4-BE49-F238E27FC236}">
                <a16:creationId xmlns:a16="http://schemas.microsoft.com/office/drawing/2014/main" id="{DB426A3A-63C3-FE2C-7EDC-014A0DE3DC45}"/>
              </a:ext>
            </a:extLst>
          </p:cNvPr>
          <p:cNvSpPr/>
          <p:nvPr/>
        </p:nvSpPr>
        <p:spPr>
          <a:xfrm>
            <a:off x="7566032" y="3279570"/>
            <a:ext cx="3429000" cy="2362200"/>
          </a:xfrm>
          <a:custGeom>
            <a:avLst/>
            <a:gdLst/>
            <a:ahLst/>
            <a:cxnLst/>
            <a:rect l="l" t="t" r="r" b="b"/>
            <a:pathLst>
              <a:path w="3429000" h="2362200">
                <a:moveTo>
                  <a:pt x="3429000" y="115862"/>
                </a:moveTo>
                <a:lnTo>
                  <a:pt x="3383718" y="142430"/>
                </a:lnTo>
                <a:lnTo>
                  <a:pt x="3341593" y="152485"/>
                </a:lnTo>
                <a:lnTo>
                  <a:pt x="3286734" y="162148"/>
                </a:lnTo>
                <a:lnTo>
                  <a:pt x="3219800" y="171372"/>
                </a:lnTo>
                <a:lnTo>
                  <a:pt x="3141449" y="180115"/>
                </a:lnTo>
                <a:lnTo>
                  <a:pt x="3098199" y="184291"/>
                </a:lnTo>
                <a:lnTo>
                  <a:pt x="3052341" y="188330"/>
                </a:lnTo>
                <a:lnTo>
                  <a:pt x="3003959" y="192226"/>
                </a:lnTo>
                <a:lnTo>
                  <a:pt x="2953134" y="195974"/>
                </a:lnTo>
                <a:lnTo>
                  <a:pt x="2899950" y="199568"/>
                </a:lnTo>
                <a:lnTo>
                  <a:pt x="2844487" y="203003"/>
                </a:lnTo>
                <a:lnTo>
                  <a:pt x="2786829" y="206272"/>
                </a:lnTo>
                <a:lnTo>
                  <a:pt x="2727059" y="209371"/>
                </a:lnTo>
                <a:lnTo>
                  <a:pt x="2665257" y="212293"/>
                </a:lnTo>
                <a:lnTo>
                  <a:pt x="2601507" y="215034"/>
                </a:lnTo>
                <a:lnTo>
                  <a:pt x="2535891" y="217588"/>
                </a:lnTo>
                <a:lnTo>
                  <a:pt x="2468491" y="219948"/>
                </a:lnTo>
                <a:lnTo>
                  <a:pt x="2399389" y="222111"/>
                </a:lnTo>
                <a:lnTo>
                  <a:pt x="2328669" y="224069"/>
                </a:lnTo>
                <a:lnTo>
                  <a:pt x="2256412" y="225818"/>
                </a:lnTo>
                <a:lnTo>
                  <a:pt x="2182700" y="227351"/>
                </a:lnTo>
                <a:lnTo>
                  <a:pt x="2107617" y="228664"/>
                </a:lnTo>
                <a:lnTo>
                  <a:pt x="2031244" y="229751"/>
                </a:lnTo>
                <a:lnTo>
                  <a:pt x="1953663" y="230606"/>
                </a:lnTo>
                <a:lnTo>
                  <a:pt x="1874957" y="231223"/>
                </a:lnTo>
                <a:lnTo>
                  <a:pt x="1795208" y="231598"/>
                </a:lnTo>
                <a:lnTo>
                  <a:pt x="1714500" y="231724"/>
                </a:lnTo>
                <a:lnTo>
                  <a:pt x="1633791" y="231598"/>
                </a:lnTo>
                <a:lnTo>
                  <a:pt x="1554042" y="231223"/>
                </a:lnTo>
                <a:lnTo>
                  <a:pt x="1475336" y="230606"/>
                </a:lnTo>
                <a:lnTo>
                  <a:pt x="1397755" y="229751"/>
                </a:lnTo>
                <a:lnTo>
                  <a:pt x="1321382" y="228664"/>
                </a:lnTo>
                <a:lnTo>
                  <a:pt x="1246299" y="227351"/>
                </a:lnTo>
                <a:lnTo>
                  <a:pt x="1172587" y="225818"/>
                </a:lnTo>
                <a:lnTo>
                  <a:pt x="1100330" y="224069"/>
                </a:lnTo>
                <a:lnTo>
                  <a:pt x="1029610" y="222111"/>
                </a:lnTo>
                <a:lnTo>
                  <a:pt x="960508" y="219948"/>
                </a:lnTo>
                <a:lnTo>
                  <a:pt x="893108" y="217588"/>
                </a:lnTo>
                <a:lnTo>
                  <a:pt x="827492" y="215034"/>
                </a:lnTo>
                <a:lnTo>
                  <a:pt x="763742" y="212293"/>
                </a:lnTo>
                <a:lnTo>
                  <a:pt x="701940" y="209371"/>
                </a:lnTo>
                <a:lnTo>
                  <a:pt x="642170" y="206272"/>
                </a:lnTo>
                <a:lnTo>
                  <a:pt x="584512" y="203003"/>
                </a:lnTo>
                <a:lnTo>
                  <a:pt x="529049" y="199568"/>
                </a:lnTo>
                <a:lnTo>
                  <a:pt x="475865" y="195974"/>
                </a:lnTo>
                <a:lnTo>
                  <a:pt x="425040" y="192226"/>
                </a:lnTo>
                <a:lnTo>
                  <a:pt x="376658" y="188330"/>
                </a:lnTo>
                <a:lnTo>
                  <a:pt x="330800" y="184291"/>
                </a:lnTo>
                <a:lnTo>
                  <a:pt x="287550" y="180115"/>
                </a:lnTo>
                <a:lnTo>
                  <a:pt x="246989" y="175807"/>
                </a:lnTo>
                <a:lnTo>
                  <a:pt x="174264" y="166818"/>
                </a:lnTo>
                <a:lnTo>
                  <a:pt x="113285" y="157369"/>
                </a:lnTo>
                <a:lnTo>
                  <a:pt x="64711" y="147504"/>
                </a:lnTo>
                <a:lnTo>
                  <a:pt x="16548" y="132025"/>
                </a:lnTo>
                <a:lnTo>
                  <a:pt x="0" y="115862"/>
                </a:lnTo>
                <a:lnTo>
                  <a:pt x="1866" y="110407"/>
                </a:lnTo>
                <a:lnTo>
                  <a:pt x="45281" y="89293"/>
                </a:lnTo>
                <a:lnTo>
                  <a:pt x="87406" y="79238"/>
                </a:lnTo>
                <a:lnTo>
                  <a:pt x="142265" y="69575"/>
                </a:lnTo>
                <a:lnTo>
                  <a:pt x="209199" y="60351"/>
                </a:lnTo>
                <a:lnTo>
                  <a:pt x="287550" y="51609"/>
                </a:lnTo>
                <a:lnTo>
                  <a:pt x="330800" y="47432"/>
                </a:lnTo>
                <a:lnTo>
                  <a:pt x="376658" y="43393"/>
                </a:lnTo>
                <a:lnTo>
                  <a:pt x="425040" y="39497"/>
                </a:lnTo>
                <a:lnTo>
                  <a:pt x="475865" y="35749"/>
                </a:lnTo>
                <a:lnTo>
                  <a:pt x="529049" y="32155"/>
                </a:lnTo>
                <a:lnTo>
                  <a:pt x="584512" y="28720"/>
                </a:lnTo>
                <a:lnTo>
                  <a:pt x="642170" y="25451"/>
                </a:lnTo>
                <a:lnTo>
                  <a:pt x="701940" y="22352"/>
                </a:lnTo>
                <a:lnTo>
                  <a:pt x="763742" y="19430"/>
                </a:lnTo>
                <a:lnTo>
                  <a:pt x="827492" y="16689"/>
                </a:lnTo>
                <a:lnTo>
                  <a:pt x="893108" y="14135"/>
                </a:lnTo>
                <a:lnTo>
                  <a:pt x="960508" y="11775"/>
                </a:lnTo>
                <a:lnTo>
                  <a:pt x="1029610" y="9613"/>
                </a:lnTo>
                <a:lnTo>
                  <a:pt x="1100330" y="7654"/>
                </a:lnTo>
                <a:lnTo>
                  <a:pt x="1172587" y="5906"/>
                </a:lnTo>
                <a:lnTo>
                  <a:pt x="1246299" y="4372"/>
                </a:lnTo>
                <a:lnTo>
                  <a:pt x="1321382" y="3059"/>
                </a:lnTo>
                <a:lnTo>
                  <a:pt x="1397755" y="1973"/>
                </a:lnTo>
                <a:lnTo>
                  <a:pt x="1475336" y="1118"/>
                </a:lnTo>
                <a:lnTo>
                  <a:pt x="1554042" y="500"/>
                </a:lnTo>
                <a:lnTo>
                  <a:pt x="1633791" y="126"/>
                </a:lnTo>
                <a:lnTo>
                  <a:pt x="1714500" y="0"/>
                </a:lnTo>
                <a:lnTo>
                  <a:pt x="1795208" y="126"/>
                </a:lnTo>
                <a:lnTo>
                  <a:pt x="1874957" y="500"/>
                </a:lnTo>
                <a:lnTo>
                  <a:pt x="1953663" y="1118"/>
                </a:lnTo>
                <a:lnTo>
                  <a:pt x="2031244" y="1973"/>
                </a:lnTo>
                <a:lnTo>
                  <a:pt x="2107617" y="3059"/>
                </a:lnTo>
                <a:lnTo>
                  <a:pt x="2182700" y="4372"/>
                </a:lnTo>
                <a:lnTo>
                  <a:pt x="2256412" y="5906"/>
                </a:lnTo>
                <a:lnTo>
                  <a:pt x="2328669" y="7654"/>
                </a:lnTo>
                <a:lnTo>
                  <a:pt x="2399389" y="9613"/>
                </a:lnTo>
                <a:lnTo>
                  <a:pt x="2468491" y="11775"/>
                </a:lnTo>
                <a:lnTo>
                  <a:pt x="2535891" y="14135"/>
                </a:lnTo>
                <a:lnTo>
                  <a:pt x="2601507" y="16689"/>
                </a:lnTo>
                <a:lnTo>
                  <a:pt x="2665257" y="19430"/>
                </a:lnTo>
                <a:lnTo>
                  <a:pt x="2727059" y="22352"/>
                </a:lnTo>
                <a:lnTo>
                  <a:pt x="2786829" y="25451"/>
                </a:lnTo>
                <a:lnTo>
                  <a:pt x="2844487" y="28720"/>
                </a:lnTo>
                <a:lnTo>
                  <a:pt x="2899950" y="32155"/>
                </a:lnTo>
                <a:lnTo>
                  <a:pt x="2953134" y="35749"/>
                </a:lnTo>
                <a:lnTo>
                  <a:pt x="3003959" y="39497"/>
                </a:lnTo>
                <a:lnTo>
                  <a:pt x="3052341" y="43393"/>
                </a:lnTo>
                <a:lnTo>
                  <a:pt x="3098199" y="47432"/>
                </a:lnTo>
                <a:lnTo>
                  <a:pt x="3141449" y="51609"/>
                </a:lnTo>
                <a:lnTo>
                  <a:pt x="3182010" y="55917"/>
                </a:lnTo>
                <a:lnTo>
                  <a:pt x="3254735" y="64906"/>
                </a:lnTo>
                <a:lnTo>
                  <a:pt x="3315714" y="74355"/>
                </a:lnTo>
                <a:lnTo>
                  <a:pt x="3364288" y="84219"/>
                </a:lnTo>
                <a:lnTo>
                  <a:pt x="3412451" y="99698"/>
                </a:lnTo>
                <a:lnTo>
                  <a:pt x="3429000" y="115862"/>
                </a:lnTo>
                <a:close/>
              </a:path>
              <a:path w="3429000" h="2362200">
                <a:moveTo>
                  <a:pt x="3429000" y="115862"/>
                </a:moveTo>
                <a:lnTo>
                  <a:pt x="3429000" y="2246325"/>
                </a:lnTo>
                <a:lnTo>
                  <a:pt x="3427133" y="2251779"/>
                </a:lnTo>
                <a:lnTo>
                  <a:pt x="3383718" y="2272894"/>
                </a:lnTo>
                <a:lnTo>
                  <a:pt x="3341593" y="2282950"/>
                </a:lnTo>
                <a:lnTo>
                  <a:pt x="3286734" y="2292613"/>
                </a:lnTo>
                <a:lnTo>
                  <a:pt x="3219800" y="2301838"/>
                </a:lnTo>
                <a:lnTo>
                  <a:pt x="3141449" y="2310582"/>
                </a:lnTo>
                <a:lnTo>
                  <a:pt x="3098199" y="2314759"/>
                </a:lnTo>
                <a:lnTo>
                  <a:pt x="3052341" y="2318798"/>
                </a:lnTo>
                <a:lnTo>
                  <a:pt x="3003959" y="2322695"/>
                </a:lnTo>
                <a:lnTo>
                  <a:pt x="2953134" y="2326443"/>
                </a:lnTo>
                <a:lnTo>
                  <a:pt x="2899950" y="2330038"/>
                </a:lnTo>
                <a:lnTo>
                  <a:pt x="2844487" y="2333473"/>
                </a:lnTo>
                <a:lnTo>
                  <a:pt x="2786829" y="2336743"/>
                </a:lnTo>
                <a:lnTo>
                  <a:pt x="2727059" y="2339842"/>
                </a:lnTo>
                <a:lnTo>
                  <a:pt x="2665257" y="2342765"/>
                </a:lnTo>
                <a:lnTo>
                  <a:pt x="2601507" y="2345507"/>
                </a:lnTo>
                <a:lnTo>
                  <a:pt x="2535891" y="2348061"/>
                </a:lnTo>
                <a:lnTo>
                  <a:pt x="2468491" y="2350422"/>
                </a:lnTo>
                <a:lnTo>
                  <a:pt x="2399389" y="2352584"/>
                </a:lnTo>
                <a:lnTo>
                  <a:pt x="2328669" y="2354543"/>
                </a:lnTo>
                <a:lnTo>
                  <a:pt x="2256412" y="2356292"/>
                </a:lnTo>
                <a:lnTo>
                  <a:pt x="2182700" y="2357826"/>
                </a:lnTo>
                <a:lnTo>
                  <a:pt x="2107617" y="2359139"/>
                </a:lnTo>
                <a:lnTo>
                  <a:pt x="2031244" y="2360226"/>
                </a:lnTo>
                <a:lnTo>
                  <a:pt x="1953663" y="2361081"/>
                </a:lnTo>
                <a:lnTo>
                  <a:pt x="1874957" y="2361699"/>
                </a:lnTo>
                <a:lnTo>
                  <a:pt x="1795208" y="2362073"/>
                </a:lnTo>
                <a:lnTo>
                  <a:pt x="1714500" y="2362200"/>
                </a:lnTo>
                <a:lnTo>
                  <a:pt x="1633791" y="2362073"/>
                </a:lnTo>
                <a:lnTo>
                  <a:pt x="1554042" y="2361699"/>
                </a:lnTo>
                <a:lnTo>
                  <a:pt x="1475336" y="2361081"/>
                </a:lnTo>
                <a:lnTo>
                  <a:pt x="1397755" y="2360226"/>
                </a:lnTo>
                <a:lnTo>
                  <a:pt x="1321382" y="2359139"/>
                </a:lnTo>
                <a:lnTo>
                  <a:pt x="1246299" y="2357826"/>
                </a:lnTo>
                <a:lnTo>
                  <a:pt x="1172587" y="2356292"/>
                </a:lnTo>
                <a:lnTo>
                  <a:pt x="1100330" y="2354543"/>
                </a:lnTo>
                <a:lnTo>
                  <a:pt x="1029610" y="2352584"/>
                </a:lnTo>
                <a:lnTo>
                  <a:pt x="960508" y="2350422"/>
                </a:lnTo>
                <a:lnTo>
                  <a:pt x="893108" y="2348061"/>
                </a:lnTo>
                <a:lnTo>
                  <a:pt x="827492" y="2345507"/>
                </a:lnTo>
                <a:lnTo>
                  <a:pt x="763742" y="2342765"/>
                </a:lnTo>
                <a:lnTo>
                  <a:pt x="701940" y="2339842"/>
                </a:lnTo>
                <a:lnTo>
                  <a:pt x="642170" y="2336743"/>
                </a:lnTo>
                <a:lnTo>
                  <a:pt x="584512" y="2333473"/>
                </a:lnTo>
                <a:lnTo>
                  <a:pt x="529049" y="2330038"/>
                </a:lnTo>
                <a:lnTo>
                  <a:pt x="475865" y="2326443"/>
                </a:lnTo>
                <a:lnTo>
                  <a:pt x="425040" y="2322695"/>
                </a:lnTo>
                <a:lnTo>
                  <a:pt x="376658" y="2318798"/>
                </a:lnTo>
                <a:lnTo>
                  <a:pt x="330800" y="2314759"/>
                </a:lnTo>
                <a:lnTo>
                  <a:pt x="287550" y="2310582"/>
                </a:lnTo>
                <a:lnTo>
                  <a:pt x="246989" y="2306273"/>
                </a:lnTo>
                <a:lnTo>
                  <a:pt x="174264" y="2297283"/>
                </a:lnTo>
                <a:lnTo>
                  <a:pt x="113285" y="2287833"/>
                </a:lnTo>
                <a:lnTo>
                  <a:pt x="64711" y="2277968"/>
                </a:lnTo>
                <a:lnTo>
                  <a:pt x="16548" y="2262489"/>
                </a:lnTo>
                <a:lnTo>
                  <a:pt x="0" y="2246325"/>
                </a:lnTo>
                <a:lnTo>
                  <a:pt x="0" y="115862"/>
                </a:lnTo>
              </a:path>
            </a:pathLst>
          </a:custGeom>
          <a:ln w="9144">
            <a:solidFill>
              <a:srgbClr val="000000"/>
            </a:solidFill>
          </a:ln>
        </p:spPr>
        <p:txBody>
          <a:bodyPr wrap="square" lIns="0" tIns="0" rIns="0" bIns="0" rtlCol="0"/>
          <a:lstStyle/>
          <a:p>
            <a:endParaRPr/>
          </a:p>
        </p:txBody>
      </p:sp>
      <p:sp>
        <p:nvSpPr>
          <p:cNvPr id="45" name="object 6">
            <a:extLst>
              <a:ext uri="{FF2B5EF4-FFF2-40B4-BE49-F238E27FC236}">
                <a16:creationId xmlns:a16="http://schemas.microsoft.com/office/drawing/2014/main" id="{6F3ED1E5-0C3A-09CE-F987-624A390D92B6}"/>
              </a:ext>
            </a:extLst>
          </p:cNvPr>
          <p:cNvSpPr txBox="1"/>
          <p:nvPr/>
        </p:nvSpPr>
        <p:spPr>
          <a:xfrm>
            <a:off x="10539865" y="3427894"/>
            <a:ext cx="467359" cy="299720"/>
          </a:xfrm>
          <a:prstGeom prst="rect">
            <a:avLst/>
          </a:prstGeom>
        </p:spPr>
        <p:txBody>
          <a:bodyPr vert="horz" wrap="square" lIns="0" tIns="12700" rIns="0" bIns="0" rtlCol="0">
            <a:spAutoFit/>
          </a:bodyPr>
          <a:lstStyle/>
          <a:p>
            <a:pPr marL="12700">
              <a:lnSpc>
                <a:spcPct val="100000"/>
              </a:lnSpc>
              <a:spcBef>
                <a:spcPts val="100"/>
              </a:spcBef>
            </a:pPr>
            <a:r>
              <a:rPr sz="1800" spc="-30" dirty="0">
                <a:latin typeface="Arial"/>
                <a:cs typeface="Arial"/>
              </a:rPr>
              <a:t>Di</a:t>
            </a:r>
            <a:r>
              <a:rPr sz="1800" spc="-20" dirty="0">
                <a:latin typeface="Arial"/>
                <a:cs typeface="Arial"/>
              </a:rPr>
              <a:t>s</a:t>
            </a:r>
            <a:r>
              <a:rPr sz="1800" spc="30" dirty="0">
                <a:latin typeface="Arial"/>
                <a:cs typeface="Arial"/>
              </a:rPr>
              <a:t>k</a:t>
            </a:r>
            <a:endParaRPr sz="1800">
              <a:latin typeface="Arial"/>
              <a:cs typeface="Arial"/>
            </a:endParaRPr>
          </a:p>
        </p:txBody>
      </p:sp>
      <p:sp>
        <p:nvSpPr>
          <p:cNvPr id="46" name="object 7">
            <a:extLst>
              <a:ext uri="{FF2B5EF4-FFF2-40B4-BE49-F238E27FC236}">
                <a16:creationId xmlns:a16="http://schemas.microsoft.com/office/drawing/2014/main" id="{341CCA06-4718-B357-936E-E6E959D8AAFE}"/>
              </a:ext>
            </a:extLst>
          </p:cNvPr>
          <p:cNvSpPr txBox="1"/>
          <p:nvPr/>
        </p:nvSpPr>
        <p:spPr>
          <a:xfrm>
            <a:off x="3235713" y="3372585"/>
            <a:ext cx="1159510" cy="299720"/>
          </a:xfrm>
          <a:prstGeom prst="rect">
            <a:avLst/>
          </a:prstGeom>
        </p:spPr>
        <p:txBody>
          <a:bodyPr vert="horz" wrap="square" lIns="0" tIns="12700" rIns="0" bIns="0" rtlCol="0">
            <a:spAutoFit/>
          </a:bodyPr>
          <a:lstStyle/>
          <a:p>
            <a:pPr marL="12700">
              <a:lnSpc>
                <a:spcPct val="100000"/>
              </a:lnSpc>
              <a:spcBef>
                <a:spcPts val="100"/>
              </a:spcBef>
            </a:pPr>
            <a:r>
              <a:rPr sz="1800" spc="30" dirty="0">
                <a:latin typeface="Arial"/>
                <a:cs typeface="Arial"/>
              </a:rPr>
              <a:t>Buffer</a:t>
            </a:r>
            <a:r>
              <a:rPr sz="1800" spc="-185" dirty="0">
                <a:latin typeface="Arial"/>
                <a:cs typeface="Arial"/>
              </a:rPr>
              <a:t> </a:t>
            </a:r>
            <a:r>
              <a:rPr sz="1800" spc="-20" dirty="0">
                <a:latin typeface="Arial"/>
                <a:cs typeface="Arial"/>
              </a:rPr>
              <a:t>Pool</a:t>
            </a:r>
            <a:endParaRPr sz="1800">
              <a:latin typeface="Arial"/>
              <a:cs typeface="Arial"/>
            </a:endParaRPr>
          </a:p>
        </p:txBody>
      </p:sp>
      <p:grpSp>
        <p:nvGrpSpPr>
          <p:cNvPr id="47" name="object 8">
            <a:extLst>
              <a:ext uri="{FF2B5EF4-FFF2-40B4-BE49-F238E27FC236}">
                <a16:creationId xmlns:a16="http://schemas.microsoft.com/office/drawing/2014/main" id="{F8BFE181-C0DE-502A-6260-3C46F9991234}"/>
              </a:ext>
            </a:extLst>
          </p:cNvPr>
          <p:cNvGrpSpPr/>
          <p:nvPr/>
        </p:nvGrpSpPr>
        <p:grpSpPr>
          <a:xfrm>
            <a:off x="3141670" y="3350995"/>
            <a:ext cx="4964430" cy="2295525"/>
            <a:chOff x="2535745" y="3450145"/>
            <a:chExt cx="4964430" cy="2295525"/>
          </a:xfrm>
        </p:grpSpPr>
        <p:sp>
          <p:nvSpPr>
            <p:cNvPr id="48" name="object 9">
              <a:extLst>
                <a:ext uri="{FF2B5EF4-FFF2-40B4-BE49-F238E27FC236}">
                  <a16:creationId xmlns:a16="http://schemas.microsoft.com/office/drawing/2014/main" id="{15C15A09-1B41-0F10-5343-D8F0E2581EF1}"/>
                </a:ext>
              </a:extLst>
            </p:cNvPr>
            <p:cNvSpPr/>
            <p:nvPr/>
          </p:nvSpPr>
          <p:spPr>
            <a:xfrm>
              <a:off x="2540507" y="3454908"/>
              <a:ext cx="3505200" cy="2286000"/>
            </a:xfrm>
            <a:custGeom>
              <a:avLst/>
              <a:gdLst/>
              <a:ahLst/>
              <a:cxnLst/>
              <a:rect l="l" t="t" r="r" b="b"/>
              <a:pathLst>
                <a:path w="3505200" h="2286000">
                  <a:moveTo>
                    <a:pt x="0" y="0"/>
                  </a:moveTo>
                  <a:lnTo>
                    <a:pt x="3505200" y="0"/>
                  </a:lnTo>
                  <a:lnTo>
                    <a:pt x="3505200" y="2286000"/>
                  </a:lnTo>
                  <a:lnTo>
                    <a:pt x="0" y="2286000"/>
                  </a:lnTo>
                  <a:lnTo>
                    <a:pt x="0" y="0"/>
                  </a:lnTo>
                  <a:close/>
                </a:path>
              </a:pathLst>
            </a:custGeom>
            <a:ln w="9144">
              <a:solidFill>
                <a:srgbClr val="000000"/>
              </a:solidFill>
            </a:ln>
          </p:spPr>
          <p:txBody>
            <a:bodyPr wrap="square" lIns="0" tIns="0" rIns="0" bIns="0" rtlCol="0"/>
            <a:lstStyle/>
            <a:p>
              <a:endParaRPr/>
            </a:p>
          </p:txBody>
        </p:sp>
        <p:sp>
          <p:nvSpPr>
            <p:cNvPr id="49" name="object 10">
              <a:extLst>
                <a:ext uri="{FF2B5EF4-FFF2-40B4-BE49-F238E27FC236}">
                  <a16:creationId xmlns:a16="http://schemas.microsoft.com/office/drawing/2014/main" id="{CBD42225-79FC-9721-166F-9982227AC93C}"/>
                </a:ext>
              </a:extLst>
            </p:cNvPr>
            <p:cNvSpPr/>
            <p:nvPr/>
          </p:nvSpPr>
          <p:spPr>
            <a:xfrm>
              <a:off x="5499607" y="4597908"/>
              <a:ext cx="1993900" cy="0"/>
            </a:xfrm>
            <a:custGeom>
              <a:avLst/>
              <a:gdLst/>
              <a:ahLst/>
              <a:cxnLst/>
              <a:rect l="l" t="t" r="r" b="b"/>
              <a:pathLst>
                <a:path w="1993900">
                  <a:moveTo>
                    <a:pt x="1993900" y="0"/>
                  </a:moveTo>
                  <a:lnTo>
                    <a:pt x="0" y="0"/>
                  </a:lnTo>
                </a:path>
              </a:pathLst>
            </a:custGeom>
            <a:ln w="12700">
              <a:solidFill>
                <a:srgbClr val="000000"/>
              </a:solidFill>
            </a:ln>
          </p:spPr>
          <p:txBody>
            <a:bodyPr wrap="square" lIns="0" tIns="0" rIns="0" bIns="0" rtlCol="0"/>
            <a:lstStyle/>
            <a:p>
              <a:endParaRPr/>
            </a:p>
          </p:txBody>
        </p:sp>
        <p:sp>
          <p:nvSpPr>
            <p:cNvPr id="50" name="object 11">
              <a:extLst>
                <a:ext uri="{FF2B5EF4-FFF2-40B4-BE49-F238E27FC236}">
                  <a16:creationId xmlns:a16="http://schemas.microsoft.com/office/drawing/2014/main" id="{80C90B00-AA1C-E8DB-9824-0B0ABFC7D53D}"/>
                </a:ext>
              </a:extLst>
            </p:cNvPr>
            <p:cNvSpPr/>
            <p:nvPr/>
          </p:nvSpPr>
          <p:spPr>
            <a:xfrm>
              <a:off x="5436107" y="4559808"/>
              <a:ext cx="76200" cy="76200"/>
            </a:xfrm>
            <a:custGeom>
              <a:avLst/>
              <a:gdLst/>
              <a:ahLst/>
              <a:cxnLst/>
              <a:rect l="l" t="t" r="r" b="b"/>
              <a:pathLst>
                <a:path w="76200" h="76200">
                  <a:moveTo>
                    <a:pt x="76200" y="0"/>
                  </a:moveTo>
                  <a:lnTo>
                    <a:pt x="0" y="38100"/>
                  </a:lnTo>
                  <a:lnTo>
                    <a:pt x="76200" y="76200"/>
                  </a:lnTo>
                  <a:lnTo>
                    <a:pt x="76200" y="0"/>
                  </a:lnTo>
                  <a:close/>
                </a:path>
              </a:pathLst>
            </a:custGeom>
            <a:solidFill>
              <a:srgbClr val="000000"/>
            </a:solidFill>
          </p:spPr>
          <p:txBody>
            <a:bodyPr wrap="square" lIns="0" tIns="0" rIns="0" bIns="0" rtlCol="0"/>
            <a:lstStyle/>
            <a:p>
              <a:endParaRPr/>
            </a:p>
          </p:txBody>
        </p:sp>
      </p:grpSp>
      <p:sp>
        <p:nvSpPr>
          <p:cNvPr id="51" name="object 12">
            <a:extLst>
              <a:ext uri="{FF2B5EF4-FFF2-40B4-BE49-F238E27FC236}">
                <a16:creationId xmlns:a16="http://schemas.microsoft.com/office/drawing/2014/main" id="{2C92BCC1-7CE2-5FA1-5E58-0FA156C4F762}"/>
              </a:ext>
            </a:extLst>
          </p:cNvPr>
          <p:cNvSpPr txBox="1"/>
          <p:nvPr/>
        </p:nvSpPr>
        <p:spPr>
          <a:xfrm>
            <a:off x="6425382" y="4531714"/>
            <a:ext cx="1470660" cy="574040"/>
          </a:xfrm>
          <a:prstGeom prst="rect">
            <a:avLst/>
          </a:prstGeom>
        </p:spPr>
        <p:txBody>
          <a:bodyPr vert="horz" wrap="square" lIns="0" tIns="12700" rIns="0" bIns="0" rtlCol="0">
            <a:spAutoFit/>
          </a:bodyPr>
          <a:lstStyle/>
          <a:p>
            <a:pPr marL="12700" marR="5080" indent="228600">
              <a:lnSpc>
                <a:spcPct val="100000"/>
              </a:lnSpc>
              <a:spcBef>
                <a:spcPts val="100"/>
              </a:spcBef>
            </a:pPr>
            <a:r>
              <a:rPr sz="1800" spc="-5" dirty="0">
                <a:solidFill>
                  <a:srgbClr val="A05427"/>
                </a:solidFill>
                <a:latin typeface="Arial"/>
                <a:cs typeface="Arial"/>
              </a:rPr>
              <a:t>2. </a:t>
            </a:r>
            <a:r>
              <a:rPr sz="1800" spc="-10" dirty="0">
                <a:solidFill>
                  <a:srgbClr val="A05427"/>
                </a:solidFill>
                <a:latin typeface="Arial"/>
                <a:cs typeface="Arial"/>
              </a:rPr>
              <a:t>pread()  </a:t>
            </a:r>
            <a:r>
              <a:rPr sz="1800" spc="-5" dirty="0">
                <a:solidFill>
                  <a:srgbClr val="A05427"/>
                </a:solidFill>
                <a:latin typeface="Arial"/>
                <a:cs typeface="Arial"/>
              </a:rPr>
              <a:t>(if </a:t>
            </a:r>
            <a:r>
              <a:rPr sz="1800" spc="-10" dirty="0">
                <a:solidFill>
                  <a:srgbClr val="A05427"/>
                </a:solidFill>
                <a:latin typeface="Arial"/>
                <a:cs typeface="Arial"/>
              </a:rPr>
              <a:t>not</a:t>
            </a:r>
            <a:r>
              <a:rPr sz="1800" spc="-45" dirty="0">
                <a:solidFill>
                  <a:srgbClr val="A05427"/>
                </a:solidFill>
                <a:latin typeface="Arial"/>
                <a:cs typeface="Arial"/>
              </a:rPr>
              <a:t> </a:t>
            </a:r>
            <a:r>
              <a:rPr sz="1800" spc="-10" dirty="0">
                <a:solidFill>
                  <a:srgbClr val="A05427"/>
                </a:solidFill>
                <a:latin typeface="Arial"/>
                <a:cs typeface="Arial"/>
              </a:rPr>
              <a:t>cached)</a:t>
            </a:r>
            <a:endParaRPr sz="1800">
              <a:latin typeface="Arial"/>
              <a:cs typeface="Arial"/>
            </a:endParaRPr>
          </a:p>
        </p:txBody>
      </p:sp>
      <p:grpSp>
        <p:nvGrpSpPr>
          <p:cNvPr id="52" name="object 13">
            <a:extLst>
              <a:ext uri="{FF2B5EF4-FFF2-40B4-BE49-F238E27FC236}">
                <a16:creationId xmlns:a16="http://schemas.microsoft.com/office/drawing/2014/main" id="{D8633B02-6AFC-1C21-0F53-660F99161511}"/>
              </a:ext>
            </a:extLst>
          </p:cNvPr>
          <p:cNvGrpSpPr/>
          <p:nvPr/>
        </p:nvGrpSpPr>
        <p:grpSpPr>
          <a:xfrm>
            <a:off x="4511683" y="2663608"/>
            <a:ext cx="185420" cy="996950"/>
            <a:chOff x="3905758" y="2762758"/>
            <a:chExt cx="185420" cy="996950"/>
          </a:xfrm>
        </p:grpSpPr>
        <p:sp>
          <p:nvSpPr>
            <p:cNvPr id="53" name="object 14">
              <a:extLst>
                <a:ext uri="{FF2B5EF4-FFF2-40B4-BE49-F238E27FC236}">
                  <a16:creationId xmlns:a16="http://schemas.microsoft.com/office/drawing/2014/main" id="{D9287C90-A2A3-E023-F4D6-E973007E09A0}"/>
                </a:ext>
              </a:extLst>
            </p:cNvPr>
            <p:cNvSpPr/>
            <p:nvPr/>
          </p:nvSpPr>
          <p:spPr>
            <a:xfrm>
              <a:off x="3912108" y="2769108"/>
              <a:ext cx="142875" cy="928369"/>
            </a:xfrm>
            <a:custGeom>
              <a:avLst/>
              <a:gdLst/>
              <a:ahLst/>
              <a:cxnLst/>
              <a:rect l="l" t="t" r="r" b="b"/>
              <a:pathLst>
                <a:path w="142875" h="928370">
                  <a:moveTo>
                    <a:pt x="0" y="0"/>
                  </a:moveTo>
                  <a:lnTo>
                    <a:pt x="142748" y="927836"/>
                  </a:lnTo>
                </a:path>
              </a:pathLst>
            </a:custGeom>
            <a:ln w="12700">
              <a:solidFill>
                <a:srgbClr val="000000"/>
              </a:solidFill>
            </a:ln>
          </p:spPr>
          <p:txBody>
            <a:bodyPr wrap="square" lIns="0" tIns="0" rIns="0" bIns="0" rtlCol="0"/>
            <a:lstStyle/>
            <a:p>
              <a:endParaRPr/>
            </a:p>
          </p:txBody>
        </p:sp>
        <p:sp>
          <p:nvSpPr>
            <p:cNvPr id="54" name="object 15">
              <a:extLst>
                <a:ext uri="{FF2B5EF4-FFF2-40B4-BE49-F238E27FC236}">
                  <a16:creationId xmlns:a16="http://schemas.microsoft.com/office/drawing/2014/main" id="{53EDFB89-ED23-336F-B2DE-FB06E0EEF301}"/>
                </a:ext>
              </a:extLst>
            </p:cNvPr>
            <p:cNvSpPr/>
            <p:nvPr/>
          </p:nvSpPr>
          <p:spPr>
            <a:xfrm>
              <a:off x="4015270" y="3678606"/>
              <a:ext cx="75565" cy="81280"/>
            </a:xfrm>
            <a:custGeom>
              <a:avLst/>
              <a:gdLst/>
              <a:ahLst/>
              <a:cxnLst/>
              <a:rect l="l" t="t" r="r" b="b"/>
              <a:pathLst>
                <a:path w="75564" h="81279">
                  <a:moveTo>
                    <a:pt x="75311" y="0"/>
                  </a:moveTo>
                  <a:lnTo>
                    <a:pt x="0" y="11582"/>
                  </a:lnTo>
                  <a:lnTo>
                    <a:pt x="49237" y="81102"/>
                  </a:lnTo>
                  <a:lnTo>
                    <a:pt x="75311" y="0"/>
                  </a:lnTo>
                  <a:close/>
                </a:path>
              </a:pathLst>
            </a:custGeom>
            <a:solidFill>
              <a:srgbClr val="000000"/>
            </a:solidFill>
          </p:spPr>
          <p:txBody>
            <a:bodyPr wrap="square" lIns="0" tIns="0" rIns="0" bIns="0" rtlCol="0"/>
            <a:lstStyle/>
            <a:p>
              <a:endParaRPr/>
            </a:p>
          </p:txBody>
        </p:sp>
      </p:grpSp>
      <p:graphicFrame>
        <p:nvGraphicFramePr>
          <p:cNvPr id="55" name="object 17">
            <a:extLst>
              <a:ext uri="{FF2B5EF4-FFF2-40B4-BE49-F238E27FC236}">
                <a16:creationId xmlns:a16="http://schemas.microsoft.com/office/drawing/2014/main" id="{E2E7C1A9-F517-6685-0907-9637E8993B18}"/>
              </a:ext>
            </a:extLst>
          </p:cNvPr>
          <p:cNvGraphicFramePr>
            <a:graphicFrameLocks noGrp="1"/>
          </p:cNvGraphicFramePr>
          <p:nvPr>
            <p:extLst>
              <p:ext uri="{D42A27DB-BD31-4B8C-83A1-F6EECF244321}">
                <p14:modId xmlns:p14="http://schemas.microsoft.com/office/powerpoint/2010/main" val="151223933"/>
              </p:ext>
            </p:extLst>
          </p:nvPr>
        </p:nvGraphicFramePr>
        <p:xfrm>
          <a:off x="3827660" y="3655986"/>
          <a:ext cx="2209800" cy="1829558"/>
        </p:xfrm>
        <a:graphic>
          <a:graphicData uri="http://schemas.openxmlformats.org/drawingml/2006/table">
            <a:tbl>
              <a:tblPr firstRow="1" bandRow="1">
                <a:tableStyleId>{2D5ABB26-0587-4C30-8999-92F81FD0307C}</a:tableStyleId>
              </a:tblPr>
              <a:tblGrid>
                <a:gridCol w="1219200">
                  <a:extLst>
                    <a:ext uri="{9D8B030D-6E8A-4147-A177-3AD203B41FA5}">
                      <a16:colId xmlns:a16="http://schemas.microsoft.com/office/drawing/2014/main" val="20000"/>
                    </a:ext>
                  </a:extLst>
                </a:gridCol>
                <a:gridCol w="990600">
                  <a:extLst>
                    <a:ext uri="{9D8B030D-6E8A-4147-A177-3AD203B41FA5}">
                      <a16:colId xmlns:a16="http://schemas.microsoft.com/office/drawing/2014/main" val="20001"/>
                    </a:ext>
                  </a:extLst>
                </a:gridCol>
              </a:tblGrid>
              <a:tr h="227837">
                <a:tc gridSpan="2">
                  <a:txBody>
                    <a:bodyPr/>
                    <a:lstStyle/>
                    <a:p>
                      <a:pPr marL="571500">
                        <a:lnSpc>
                          <a:spcPts val="1689"/>
                        </a:lnSpc>
                      </a:pPr>
                      <a:r>
                        <a:rPr sz="1600" spc="-20" dirty="0">
                          <a:latin typeface="Arial"/>
                          <a:cs typeface="Arial"/>
                        </a:rPr>
                        <a:t>Leaf </a:t>
                      </a:r>
                      <a:r>
                        <a:rPr sz="1600" spc="-10" dirty="0">
                          <a:latin typeface="Arial"/>
                          <a:cs typeface="Arial"/>
                        </a:rPr>
                        <a:t>Block</a:t>
                      </a:r>
                      <a:r>
                        <a:rPr sz="1600" spc="-235" dirty="0">
                          <a:latin typeface="Arial"/>
                          <a:cs typeface="Arial"/>
                        </a:rPr>
                        <a:t> </a:t>
                      </a:r>
                      <a:r>
                        <a:rPr sz="1600" spc="-95" dirty="0">
                          <a:latin typeface="Arial"/>
                          <a:cs typeface="Arial"/>
                        </a:rPr>
                        <a:t>1</a:t>
                      </a:r>
                      <a:endParaRPr sz="1600">
                        <a:latin typeface="Arial"/>
                        <a:cs typeface="Arial"/>
                      </a:endParaRPr>
                    </a:p>
                  </a:txBody>
                  <a:tcPr marL="0" marR="0" marT="0" marB="0">
                    <a:lnL w="9525">
                      <a:solidFill>
                        <a:srgbClr val="000000"/>
                      </a:solidFill>
                      <a:prstDash val="solid"/>
                    </a:lnL>
                    <a:lnR w="9525">
                      <a:solidFill>
                        <a:srgbClr val="000000"/>
                      </a:solidFill>
                      <a:prstDash val="solid"/>
                    </a:lnR>
                    <a:lnT w="12700">
                      <a:solidFill>
                        <a:srgbClr val="000000"/>
                      </a:solidFill>
                      <a:prstDash val="solid"/>
                    </a:lnT>
                    <a:lnB w="9525">
                      <a:solidFill>
                        <a:srgbClr val="000000"/>
                      </a:solidFill>
                      <a:prstDash val="solid"/>
                    </a:lnB>
                    <a:solidFill>
                      <a:srgbClr val="D4E7F4"/>
                    </a:solidFill>
                  </a:tcPr>
                </a:tc>
                <a:tc hMerge="1">
                  <a:txBody>
                    <a:bodyPr/>
                    <a:lstStyle/>
                    <a:p>
                      <a:endParaRPr/>
                    </a:p>
                  </a:txBody>
                  <a:tcPr marL="0" marR="0" marT="0" marB="0"/>
                </a:tc>
                <a:extLst>
                  <a:ext uri="{0D108BD9-81ED-4DB2-BD59-A6C34878D82A}">
                    <a16:rowId xmlns:a16="http://schemas.microsoft.com/office/drawing/2014/main" val="10000"/>
                  </a:ext>
                </a:extLst>
              </a:tr>
              <a:tr h="228600">
                <a:tc>
                  <a:txBody>
                    <a:bodyPr/>
                    <a:lstStyle/>
                    <a:p>
                      <a:pPr algn="ctr">
                        <a:lnSpc>
                          <a:spcPts val="1695"/>
                        </a:lnSpc>
                      </a:pPr>
                      <a:r>
                        <a:rPr sz="1600" dirty="0">
                          <a:latin typeface="Arial"/>
                          <a:cs typeface="Arial"/>
                        </a:rPr>
                        <a:t>user_id</a:t>
                      </a: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398382"/>
                    </a:solidFill>
                  </a:tcPr>
                </a:tc>
                <a:tc>
                  <a:txBody>
                    <a:bodyPr/>
                    <a:lstStyle/>
                    <a:p>
                      <a:pPr algn="ctr">
                        <a:lnSpc>
                          <a:spcPts val="1695"/>
                        </a:lnSpc>
                      </a:pPr>
                      <a:r>
                        <a:rPr sz="1600" spc="-30" dirty="0">
                          <a:latin typeface="Arial"/>
                          <a:cs typeface="Arial"/>
                        </a:rPr>
                        <a:t>RowID</a:t>
                      </a:r>
                      <a:endParaRPr sz="16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solidFill>
                      <a:srgbClr val="FFFFCC"/>
                    </a:solidFill>
                  </a:tcPr>
                </a:tc>
                <a:extLst>
                  <a:ext uri="{0D108BD9-81ED-4DB2-BD59-A6C34878D82A}">
                    <a16:rowId xmlns:a16="http://schemas.microsoft.com/office/drawing/2014/main" val="10001"/>
                  </a:ext>
                </a:extLst>
              </a:tr>
              <a:tr h="213360">
                <a:tc>
                  <a:txBody>
                    <a:bodyPr/>
                    <a:lstStyle/>
                    <a:p>
                      <a:pPr algn="ctr">
                        <a:lnSpc>
                          <a:spcPts val="1580"/>
                        </a:lnSpc>
                      </a:pPr>
                      <a:r>
                        <a:rPr sz="1600" dirty="0">
                          <a:latin typeface="Arial"/>
                          <a:cs typeface="Arial"/>
                        </a:rPr>
                        <a:t>1</a:t>
                      </a:r>
                      <a:endParaRPr sz="16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ts val="1580"/>
                        </a:lnSpc>
                      </a:pPr>
                      <a:r>
                        <a:rPr sz="1600" spc="-105" dirty="0">
                          <a:latin typeface="Arial"/>
                          <a:cs typeface="Arial"/>
                        </a:rPr>
                        <a:t>10000</a:t>
                      </a:r>
                      <a:endParaRPr sz="16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2"/>
                  </a:ext>
                </a:extLst>
              </a:tr>
              <a:tr h="243839">
                <a:tc>
                  <a:txBody>
                    <a:bodyPr/>
                    <a:lstStyle/>
                    <a:p>
                      <a:pPr algn="ctr">
                        <a:lnSpc>
                          <a:spcPts val="1760"/>
                        </a:lnSpc>
                      </a:pPr>
                      <a:r>
                        <a:rPr sz="1600" dirty="0">
                          <a:latin typeface="Arial"/>
                          <a:cs typeface="Arial"/>
                        </a:rPr>
                        <a:t>2</a:t>
                      </a:r>
                      <a:endParaRPr sz="16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ts val="1760"/>
                        </a:lnSpc>
                      </a:pPr>
                      <a:r>
                        <a:rPr sz="1600" dirty="0">
                          <a:latin typeface="Arial"/>
                          <a:cs typeface="Arial"/>
                        </a:rPr>
                        <a:t>5</a:t>
                      </a:r>
                      <a:endParaRPr sz="16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3"/>
                  </a:ext>
                </a:extLst>
              </a:tr>
              <a:tr h="242315">
                <a:tc>
                  <a:txBody>
                    <a:bodyPr/>
                    <a:lstStyle/>
                    <a:p>
                      <a:pPr algn="ctr">
                        <a:lnSpc>
                          <a:spcPts val="1750"/>
                        </a:lnSpc>
                      </a:pPr>
                      <a:r>
                        <a:rPr sz="1600" dirty="0">
                          <a:latin typeface="Arial"/>
                          <a:cs typeface="Arial"/>
                        </a:rPr>
                        <a:t>3</a:t>
                      </a:r>
                      <a:endParaRPr sz="16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tc>
                  <a:txBody>
                    <a:bodyPr/>
                    <a:lstStyle/>
                    <a:p>
                      <a:pPr algn="ctr">
                        <a:lnSpc>
                          <a:spcPts val="1750"/>
                        </a:lnSpc>
                      </a:pPr>
                      <a:r>
                        <a:rPr sz="1600" spc="-105" dirty="0">
                          <a:latin typeface="Arial"/>
                          <a:cs typeface="Arial"/>
                        </a:rPr>
                        <a:t>15321</a:t>
                      </a:r>
                      <a:endParaRPr sz="16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9525">
                      <a:solidFill>
                        <a:srgbClr val="000000"/>
                      </a:solidFill>
                      <a:prstDash val="solid"/>
                    </a:lnB>
                  </a:tcPr>
                </a:tc>
                <a:extLst>
                  <a:ext uri="{0D108BD9-81ED-4DB2-BD59-A6C34878D82A}">
                    <a16:rowId xmlns:a16="http://schemas.microsoft.com/office/drawing/2014/main" val="10004"/>
                  </a:ext>
                </a:extLst>
              </a:tr>
              <a:tr h="429006">
                <a:tc gridSpan="2">
                  <a:txBody>
                    <a:bodyPr/>
                    <a:lstStyle/>
                    <a:p>
                      <a:pPr marL="303530">
                        <a:lnSpc>
                          <a:spcPts val="1520"/>
                        </a:lnSpc>
                      </a:pPr>
                      <a:r>
                        <a:rPr sz="1800" dirty="0">
                          <a:latin typeface="Arial"/>
                          <a:cs typeface="Arial"/>
                        </a:rPr>
                        <a:t>…</a:t>
                      </a:r>
                      <a:endParaRPr sz="1800">
                        <a:latin typeface="Arial"/>
                        <a:cs typeface="Arial"/>
                      </a:endParaRPr>
                    </a:p>
                  </a:txBody>
                  <a:tcPr marL="0" marR="0" marT="0" marB="0">
                    <a:lnL w="9525">
                      <a:solidFill>
                        <a:srgbClr val="000000"/>
                      </a:solidFill>
                      <a:prstDash val="solid"/>
                    </a:lnL>
                    <a:lnR w="9525">
                      <a:solidFill>
                        <a:srgbClr val="000000"/>
                      </a:solidFill>
                      <a:prstDash val="solid"/>
                    </a:lnR>
                    <a:lnT w="9525">
                      <a:solidFill>
                        <a:srgbClr val="000000"/>
                      </a:solidFill>
                      <a:prstDash val="solid"/>
                    </a:lnT>
                    <a:lnB w="12700">
                      <a:solidFill>
                        <a:srgbClr val="000000"/>
                      </a:solidFill>
                      <a:prstDash val="solid"/>
                    </a:lnB>
                  </a:tcPr>
                </a:tc>
                <a:tc hMerge="1">
                  <a:txBody>
                    <a:bodyPr/>
                    <a:lstStyle/>
                    <a:p>
                      <a:endParaRPr/>
                    </a:p>
                  </a:txBody>
                  <a:tcPr marL="0" marR="0" marT="0" marB="0"/>
                </a:tc>
                <a:extLst>
                  <a:ext uri="{0D108BD9-81ED-4DB2-BD59-A6C34878D82A}">
                    <a16:rowId xmlns:a16="http://schemas.microsoft.com/office/drawing/2014/main" val="10005"/>
                  </a:ext>
                </a:extLst>
              </a:tr>
              <a:tr h="244601">
                <a:tc>
                  <a:txBody>
                    <a:bodyPr/>
                    <a:lstStyle/>
                    <a:p>
                      <a:pPr algn="ctr">
                        <a:lnSpc>
                          <a:spcPts val="1755"/>
                        </a:lnSpc>
                      </a:pPr>
                      <a:r>
                        <a:rPr sz="1600" spc="-105" dirty="0">
                          <a:latin typeface="Arial"/>
                          <a:cs typeface="Arial"/>
                        </a:rPr>
                        <a:t>60</a:t>
                      </a:r>
                      <a:endParaRPr sz="1600">
                        <a:latin typeface="Arial"/>
                        <a:cs typeface="Arial"/>
                      </a:endParaRPr>
                    </a:p>
                  </a:txBody>
                  <a:tcPr marL="0" marR="0" marT="0" marB="0">
                    <a:lnL w="9525">
                      <a:solidFill>
                        <a:srgbClr val="000000"/>
                      </a:solidFill>
                      <a:prstDash val="solid"/>
                    </a:lnL>
                    <a:lnR w="9525">
                      <a:solidFill>
                        <a:srgbClr val="000000"/>
                      </a:solidFill>
                      <a:prstDash val="solid"/>
                    </a:lnR>
                    <a:lnT w="12700">
                      <a:solidFill>
                        <a:srgbClr val="000000"/>
                      </a:solidFill>
                      <a:prstDash val="solid"/>
                    </a:lnT>
                    <a:lnB w="12700">
                      <a:solidFill>
                        <a:srgbClr val="000000"/>
                      </a:solidFill>
                      <a:prstDash val="solid"/>
                    </a:lnB>
                  </a:tcPr>
                </a:tc>
                <a:tc>
                  <a:txBody>
                    <a:bodyPr/>
                    <a:lstStyle/>
                    <a:p>
                      <a:pPr algn="ctr">
                        <a:lnSpc>
                          <a:spcPts val="1755"/>
                        </a:lnSpc>
                      </a:pPr>
                      <a:r>
                        <a:rPr sz="1600" spc="-105" dirty="0">
                          <a:latin typeface="Arial"/>
                          <a:cs typeface="Arial"/>
                        </a:rPr>
                        <a:t>431</a:t>
                      </a:r>
                      <a:endParaRPr sz="1600" dirty="0">
                        <a:latin typeface="Arial"/>
                        <a:cs typeface="Arial"/>
                      </a:endParaRPr>
                    </a:p>
                  </a:txBody>
                  <a:tcPr marL="0" marR="0" marT="0" marB="0">
                    <a:lnL w="9525">
                      <a:solidFill>
                        <a:srgbClr val="000000"/>
                      </a:solidFill>
                      <a:prstDash val="solid"/>
                    </a:lnL>
                    <a:lnR w="9525">
                      <a:solidFill>
                        <a:srgbClr val="000000"/>
                      </a:solidFill>
                      <a:prstDash val="solid"/>
                    </a:lnR>
                    <a:lnT w="12700">
                      <a:solidFill>
                        <a:srgbClr val="000000"/>
                      </a:solidFill>
                      <a:prstDash val="solid"/>
                    </a:lnT>
                    <a:lnB w="12700">
                      <a:solidFill>
                        <a:srgbClr val="000000"/>
                      </a:solidFill>
                      <a:prstDash val="solid"/>
                    </a:lnB>
                  </a:tcPr>
                </a:tc>
                <a:extLst>
                  <a:ext uri="{0D108BD9-81ED-4DB2-BD59-A6C34878D82A}">
                    <a16:rowId xmlns:a16="http://schemas.microsoft.com/office/drawing/2014/main" val="10006"/>
                  </a:ext>
                </a:extLst>
              </a:tr>
            </a:tbl>
          </a:graphicData>
        </a:graphic>
      </p:graphicFrame>
      <p:grpSp>
        <p:nvGrpSpPr>
          <p:cNvPr id="56" name="object 18">
            <a:extLst>
              <a:ext uri="{FF2B5EF4-FFF2-40B4-BE49-F238E27FC236}">
                <a16:creationId xmlns:a16="http://schemas.microsoft.com/office/drawing/2014/main" id="{0E554E2F-98A7-CFE6-8698-7B47173115F9}"/>
              </a:ext>
            </a:extLst>
          </p:cNvPr>
          <p:cNvGrpSpPr/>
          <p:nvPr/>
        </p:nvGrpSpPr>
        <p:grpSpPr>
          <a:xfrm>
            <a:off x="8094860" y="3884586"/>
            <a:ext cx="2066925" cy="1533525"/>
            <a:chOff x="7488935" y="3983736"/>
            <a:chExt cx="2066925" cy="1533525"/>
          </a:xfrm>
        </p:grpSpPr>
        <p:sp>
          <p:nvSpPr>
            <p:cNvPr id="57" name="object 19">
              <a:extLst>
                <a:ext uri="{FF2B5EF4-FFF2-40B4-BE49-F238E27FC236}">
                  <a16:creationId xmlns:a16="http://schemas.microsoft.com/office/drawing/2014/main" id="{AEE4A7A5-9483-1365-3233-505B17BF8B20}"/>
                </a:ext>
              </a:extLst>
            </p:cNvPr>
            <p:cNvSpPr/>
            <p:nvPr/>
          </p:nvSpPr>
          <p:spPr>
            <a:xfrm>
              <a:off x="8407907" y="3988308"/>
              <a:ext cx="381000" cy="381000"/>
            </a:xfrm>
            <a:custGeom>
              <a:avLst/>
              <a:gdLst/>
              <a:ahLst/>
              <a:cxnLst/>
              <a:rect l="l" t="t" r="r" b="b"/>
              <a:pathLst>
                <a:path w="381000" h="381000">
                  <a:moveTo>
                    <a:pt x="381000" y="0"/>
                  </a:moveTo>
                  <a:lnTo>
                    <a:pt x="0" y="0"/>
                  </a:lnTo>
                  <a:lnTo>
                    <a:pt x="0" y="381000"/>
                  </a:lnTo>
                  <a:lnTo>
                    <a:pt x="381000" y="381000"/>
                  </a:lnTo>
                  <a:lnTo>
                    <a:pt x="381000" y="0"/>
                  </a:lnTo>
                  <a:close/>
                </a:path>
              </a:pathLst>
            </a:custGeom>
            <a:solidFill>
              <a:srgbClr val="99CCFF"/>
            </a:solidFill>
          </p:spPr>
          <p:txBody>
            <a:bodyPr wrap="square" lIns="0" tIns="0" rIns="0" bIns="0" rtlCol="0"/>
            <a:lstStyle/>
            <a:p>
              <a:endParaRPr/>
            </a:p>
          </p:txBody>
        </p:sp>
        <p:sp>
          <p:nvSpPr>
            <p:cNvPr id="58" name="object 20">
              <a:extLst>
                <a:ext uri="{FF2B5EF4-FFF2-40B4-BE49-F238E27FC236}">
                  <a16:creationId xmlns:a16="http://schemas.microsoft.com/office/drawing/2014/main" id="{AB2A1FAD-501E-82FC-92D1-E6FC74F66C56}"/>
                </a:ext>
              </a:extLst>
            </p:cNvPr>
            <p:cNvSpPr/>
            <p:nvPr/>
          </p:nvSpPr>
          <p:spPr>
            <a:xfrm>
              <a:off x="8407907" y="3988308"/>
              <a:ext cx="381000" cy="381000"/>
            </a:xfrm>
            <a:custGeom>
              <a:avLst/>
              <a:gdLst/>
              <a:ahLst/>
              <a:cxnLst/>
              <a:rect l="l" t="t" r="r" b="b"/>
              <a:pathLst>
                <a:path w="381000" h="381000">
                  <a:moveTo>
                    <a:pt x="0" y="0"/>
                  </a:moveTo>
                  <a:lnTo>
                    <a:pt x="381000" y="0"/>
                  </a:lnTo>
                  <a:lnTo>
                    <a:pt x="381000" y="381000"/>
                  </a:lnTo>
                  <a:lnTo>
                    <a:pt x="0" y="381000"/>
                  </a:lnTo>
                  <a:lnTo>
                    <a:pt x="0" y="0"/>
                  </a:lnTo>
                  <a:close/>
                </a:path>
              </a:pathLst>
            </a:custGeom>
            <a:ln w="9144">
              <a:solidFill>
                <a:srgbClr val="000000"/>
              </a:solidFill>
            </a:ln>
          </p:spPr>
          <p:txBody>
            <a:bodyPr wrap="square" lIns="0" tIns="0" rIns="0" bIns="0" rtlCol="0"/>
            <a:lstStyle/>
            <a:p>
              <a:endParaRPr/>
            </a:p>
          </p:txBody>
        </p:sp>
        <p:sp>
          <p:nvSpPr>
            <p:cNvPr id="59" name="object 21">
              <a:extLst>
                <a:ext uri="{FF2B5EF4-FFF2-40B4-BE49-F238E27FC236}">
                  <a16:creationId xmlns:a16="http://schemas.microsoft.com/office/drawing/2014/main" id="{EC111E75-8A8F-C54C-2804-E471DBE2454A}"/>
                </a:ext>
              </a:extLst>
            </p:cNvPr>
            <p:cNvSpPr/>
            <p:nvPr/>
          </p:nvSpPr>
          <p:spPr>
            <a:xfrm>
              <a:off x="7950707" y="4521708"/>
              <a:ext cx="381000" cy="381000"/>
            </a:xfrm>
            <a:custGeom>
              <a:avLst/>
              <a:gdLst/>
              <a:ahLst/>
              <a:cxnLst/>
              <a:rect l="l" t="t" r="r" b="b"/>
              <a:pathLst>
                <a:path w="381000" h="381000">
                  <a:moveTo>
                    <a:pt x="381000" y="0"/>
                  </a:moveTo>
                  <a:lnTo>
                    <a:pt x="0" y="0"/>
                  </a:lnTo>
                  <a:lnTo>
                    <a:pt x="0" y="381000"/>
                  </a:lnTo>
                  <a:lnTo>
                    <a:pt x="381000" y="381000"/>
                  </a:lnTo>
                  <a:lnTo>
                    <a:pt x="381000" y="0"/>
                  </a:lnTo>
                  <a:close/>
                </a:path>
              </a:pathLst>
            </a:custGeom>
            <a:solidFill>
              <a:srgbClr val="99CCFF"/>
            </a:solidFill>
          </p:spPr>
          <p:txBody>
            <a:bodyPr wrap="square" lIns="0" tIns="0" rIns="0" bIns="0" rtlCol="0"/>
            <a:lstStyle/>
            <a:p>
              <a:endParaRPr/>
            </a:p>
          </p:txBody>
        </p:sp>
        <p:sp>
          <p:nvSpPr>
            <p:cNvPr id="60" name="object 22">
              <a:extLst>
                <a:ext uri="{FF2B5EF4-FFF2-40B4-BE49-F238E27FC236}">
                  <a16:creationId xmlns:a16="http://schemas.microsoft.com/office/drawing/2014/main" id="{82F65BAC-7EE8-828F-4435-602F1B7CFF57}"/>
                </a:ext>
              </a:extLst>
            </p:cNvPr>
            <p:cNvSpPr/>
            <p:nvPr/>
          </p:nvSpPr>
          <p:spPr>
            <a:xfrm>
              <a:off x="7950707" y="4521708"/>
              <a:ext cx="381000" cy="381000"/>
            </a:xfrm>
            <a:custGeom>
              <a:avLst/>
              <a:gdLst/>
              <a:ahLst/>
              <a:cxnLst/>
              <a:rect l="l" t="t" r="r" b="b"/>
              <a:pathLst>
                <a:path w="381000" h="381000">
                  <a:moveTo>
                    <a:pt x="0" y="0"/>
                  </a:moveTo>
                  <a:lnTo>
                    <a:pt x="381000" y="0"/>
                  </a:lnTo>
                  <a:lnTo>
                    <a:pt x="381000" y="381000"/>
                  </a:lnTo>
                  <a:lnTo>
                    <a:pt x="0" y="381000"/>
                  </a:lnTo>
                  <a:lnTo>
                    <a:pt x="0" y="0"/>
                  </a:lnTo>
                  <a:close/>
                </a:path>
              </a:pathLst>
            </a:custGeom>
            <a:ln w="9144">
              <a:solidFill>
                <a:srgbClr val="000000"/>
              </a:solidFill>
            </a:ln>
          </p:spPr>
          <p:txBody>
            <a:bodyPr wrap="square" lIns="0" tIns="0" rIns="0" bIns="0" rtlCol="0"/>
            <a:lstStyle/>
            <a:p>
              <a:endParaRPr/>
            </a:p>
          </p:txBody>
        </p:sp>
        <p:sp>
          <p:nvSpPr>
            <p:cNvPr id="61" name="object 23">
              <a:extLst>
                <a:ext uri="{FF2B5EF4-FFF2-40B4-BE49-F238E27FC236}">
                  <a16:creationId xmlns:a16="http://schemas.microsoft.com/office/drawing/2014/main" id="{B96C3078-C0C7-E4AC-F5EB-0E948F111944}"/>
                </a:ext>
              </a:extLst>
            </p:cNvPr>
            <p:cNvSpPr/>
            <p:nvPr/>
          </p:nvSpPr>
          <p:spPr>
            <a:xfrm>
              <a:off x="8865107" y="4521708"/>
              <a:ext cx="381000" cy="381000"/>
            </a:xfrm>
            <a:custGeom>
              <a:avLst/>
              <a:gdLst/>
              <a:ahLst/>
              <a:cxnLst/>
              <a:rect l="l" t="t" r="r" b="b"/>
              <a:pathLst>
                <a:path w="381000" h="381000">
                  <a:moveTo>
                    <a:pt x="381000" y="0"/>
                  </a:moveTo>
                  <a:lnTo>
                    <a:pt x="0" y="0"/>
                  </a:lnTo>
                  <a:lnTo>
                    <a:pt x="0" y="381000"/>
                  </a:lnTo>
                  <a:lnTo>
                    <a:pt x="381000" y="381000"/>
                  </a:lnTo>
                  <a:lnTo>
                    <a:pt x="381000" y="0"/>
                  </a:lnTo>
                  <a:close/>
                </a:path>
              </a:pathLst>
            </a:custGeom>
            <a:solidFill>
              <a:srgbClr val="99CCFF"/>
            </a:solidFill>
          </p:spPr>
          <p:txBody>
            <a:bodyPr wrap="square" lIns="0" tIns="0" rIns="0" bIns="0" rtlCol="0"/>
            <a:lstStyle/>
            <a:p>
              <a:endParaRPr/>
            </a:p>
          </p:txBody>
        </p:sp>
        <p:sp>
          <p:nvSpPr>
            <p:cNvPr id="62" name="object 24">
              <a:extLst>
                <a:ext uri="{FF2B5EF4-FFF2-40B4-BE49-F238E27FC236}">
                  <a16:creationId xmlns:a16="http://schemas.microsoft.com/office/drawing/2014/main" id="{0693F789-01F8-1870-BBAE-1ACF6D7B4345}"/>
                </a:ext>
              </a:extLst>
            </p:cNvPr>
            <p:cNvSpPr/>
            <p:nvPr/>
          </p:nvSpPr>
          <p:spPr>
            <a:xfrm>
              <a:off x="8865107" y="4521708"/>
              <a:ext cx="381000" cy="381000"/>
            </a:xfrm>
            <a:custGeom>
              <a:avLst/>
              <a:gdLst/>
              <a:ahLst/>
              <a:cxnLst/>
              <a:rect l="l" t="t" r="r" b="b"/>
              <a:pathLst>
                <a:path w="381000" h="381000">
                  <a:moveTo>
                    <a:pt x="0" y="0"/>
                  </a:moveTo>
                  <a:lnTo>
                    <a:pt x="381000" y="0"/>
                  </a:lnTo>
                  <a:lnTo>
                    <a:pt x="381000" y="381000"/>
                  </a:lnTo>
                  <a:lnTo>
                    <a:pt x="0" y="381000"/>
                  </a:lnTo>
                  <a:lnTo>
                    <a:pt x="0" y="0"/>
                  </a:lnTo>
                  <a:close/>
                </a:path>
              </a:pathLst>
            </a:custGeom>
            <a:ln w="9144">
              <a:solidFill>
                <a:srgbClr val="000000"/>
              </a:solidFill>
            </a:ln>
          </p:spPr>
          <p:txBody>
            <a:bodyPr wrap="square" lIns="0" tIns="0" rIns="0" bIns="0" rtlCol="0"/>
            <a:lstStyle/>
            <a:p>
              <a:endParaRPr/>
            </a:p>
          </p:txBody>
        </p:sp>
        <p:sp>
          <p:nvSpPr>
            <p:cNvPr id="63" name="object 25">
              <a:extLst>
                <a:ext uri="{FF2B5EF4-FFF2-40B4-BE49-F238E27FC236}">
                  <a16:creationId xmlns:a16="http://schemas.microsoft.com/office/drawing/2014/main" id="{967C481D-ECF0-5A9D-1271-E982A4796D7A}"/>
                </a:ext>
              </a:extLst>
            </p:cNvPr>
            <p:cNvSpPr/>
            <p:nvPr/>
          </p:nvSpPr>
          <p:spPr>
            <a:xfrm>
              <a:off x="8103107" y="5131308"/>
              <a:ext cx="381000" cy="381000"/>
            </a:xfrm>
            <a:custGeom>
              <a:avLst/>
              <a:gdLst/>
              <a:ahLst/>
              <a:cxnLst/>
              <a:rect l="l" t="t" r="r" b="b"/>
              <a:pathLst>
                <a:path w="381000" h="381000">
                  <a:moveTo>
                    <a:pt x="381000" y="0"/>
                  </a:moveTo>
                  <a:lnTo>
                    <a:pt x="0" y="0"/>
                  </a:lnTo>
                  <a:lnTo>
                    <a:pt x="0" y="380999"/>
                  </a:lnTo>
                  <a:lnTo>
                    <a:pt x="381000" y="380999"/>
                  </a:lnTo>
                  <a:lnTo>
                    <a:pt x="381000" y="0"/>
                  </a:lnTo>
                  <a:close/>
                </a:path>
              </a:pathLst>
            </a:custGeom>
            <a:solidFill>
              <a:srgbClr val="99CCFF"/>
            </a:solidFill>
          </p:spPr>
          <p:txBody>
            <a:bodyPr wrap="square" lIns="0" tIns="0" rIns="0" bIns="0" rtlCol="0"/>
            <a:lstStyle/>
            <a:p>
              <a:endParaRPr/>
            </a:p>
          </p:txBody>
        </p:sp>
        <p:sp>
          <p:nvSpPr>
            <p:cNvPr id="64" name="object 26">
              <a:extLst>
                <a:ext uri="{FF2B5EF4-FFF2-40B4-BE49-F238E27FC236}">
                  <a16:creationId xmlns:a16="http://schemas.microsoft.com/office/drawing/2014/main" id="{DF42A7D1-A73C-214D-8C4B-74804693619B}"/>
                </a:ext>
              </a:extLst>
            </p:cNvPr>
            <p:cNvSpPr/>
            <p:nvPr/>
          </p:nvSpPr>
          <p:spPr>
            <a:xfrm>
              <a:off x="8103107" y="5131308"/>
              <a:ext cx="381000" cy="381000"/>
            </a:xfrm>
            <a:custGeom>
              <a:avLst/>
              <a:gdLst/>
              <a:ahLst/>
              <a:cxnLst/>
              <a:rect l="l" t="t" r="r" b="b"/>
              <a:pathLst>
                <a:path w="381000" h="381000">
                  <a:moveTo>
                    <a:pt x="0" y="0"/>
                  </a:moveTo>
                  <a:lnTo>
                    <a:pt x="381000" y="0"/>
                  </a:lnTo>
                  <a:lnTo>
                    <a:pt x="381000" y="380999"/>
                  </a:lnTo>
                  <a:lnTo>
                    <a:pt x="0" y="380999"/>
                  </a:lnTo>
                  <a:lnTo>
                    <a:pt x="0" y="0"/>
                  </a:lnTo>
                  <a:close/>
                </a:path>
              </a:pathLst>
            </a:custGeom>
            <a:ln w="9144">
              <a:solidFill>
                <a:srgbClr val="000000"/>
              </a:solidFill>
            </a:ln>
          </p:spPr>
          <p:txBody>
            <a:bodyPr wrap="square" lIns="0" tIns="0" rIns="0" bIns="0" rtlCol="0"/>
            <a:lstStyle/>
            <a:p>
              <a:endParaRPr/>
            </a:p>
          </p:txBody>
        </p:sp>
        <p:sp>
          <p:nvSpPr>
            <p:cNvPr id="65" name="object 27">
              <a:extLst>
                <a:ext uri="{FF2B5EF4-FFF2-40B4-BE49-F238E27FC236}">
                  <a16:creationId xmlns:a16="http://schemas.microsoft.com/office/drawing/2014/main" id="{06BA1286-F79B-6E62-4847-10896B084E17}"/>
                </a:ext>
              </a:extLst>
            </p:cNvPr>
            <p:cNvSpPr/>
            <p:nvPr/>
          </p:nvSpPr>
          <p:spPr>
            <a:xfrm>
              <a:off x="8636507" y="5131308"/>
              <a:ext cx="381000" cy="381000"/>
            </a:xfrm>
            <a:custGeom>
              <a:avLst/>
              <a:gdLst/>
              <a:ahLst/>
              <a:cxnLst/>
              <a:rect l="l" t="t" r="r" b="b"/>
              <a:pathLst>
                <a:path w="381000" h="381000">
                  <a:moveTo>
                    <a:pt x="381000" y="0"/>
                  </a:moveTo>
                  <a:lnTo>
                    <a:pt x="0" y="0"/>
                  </a:lnTo>
                  <a:lnTo>
                    <a:pt x="0" y="380999"/>
                  </a:lnTo>
                  <a:lnTo>
                    <a:pt x="381000" y="380999"/>
                  </a:lnTo>
                  <a:lnTo>
                    <a:pt x="381000" y="0"/>
                  </a:lnTo>
                  <a:close/>
                </a:path>
              </a:pathLst>
            </a:custGeom>
            <a:solidFill>
              <a:srgbClr val="99CCFF"/>
            </a:solidFill>
          </p:spPr>
          <p:txBody>
            <a:bodyPr wrap="square" lIns="0" tIns="0" rIns="0" bIns="0" rtlCol="0"/>
            <a:lstStyle/>
            <a:p>
              <a:endParaRPr/>
            </a:p>
          </p:txBody>
        </p:sp>
        <p:sp>
          <p:nvSpPr>
            <p:cNvPr id="66" name="object 28">
              <a:extLst>
                <a:ext uri="{FF2B5EF4-FFF2-40B4-BE49-F238E27FC236}">
                  <a16:creationId xmlns:a16="http://schemas.microsoft.com/office/drawing/2014/main" id="{4D121CD3-0A55-60A8-C1EA-0200E35F9904}"/>
                </a:ext>
              </a:extLst>
            </p:cNvPr>
            <p:cNvSpPr/>
            <p:nvPr/>
          </p:nvSpPr>
          <p:spPr>
            <a:xfrm>
              <a:off x="8636507" y="5131308"/>
              <a:ext cx="381000" cy="381000"/>
            </a:xfrm>
            <a:custGeom>
              <a:avLst/>
              <a:gdLst/>
              <a:ahLst/>
              <a:cxnLst/>
              <a:rect l="l" t="t" r="r" b="b"/>
              <a:pathLst>
                <a:path w="381000" h="381000">
                  <a:moveTo>
                    <a:pt x="0" y="0"/>
                  </a:moveTo>
                  <a:lnTo>
                    <a:pt x="381000" y="0"/>
                  </a:lnTo>
                  <a:lnTo>
                    <a:pt x="381000" y="380999"/>
                  </a:lnTo>
                  <a:lnTo>
                    <a:pt x="0" y="380999"/>
                  </a:lnTo>
                  <a:lnTo>
                    <a:pt x="0" y="0"/>
                  </a:lnTo>
                  <a:close/>
                </a:path>
              </a:pathLst>
            </a:custGeom>
            <a:ln w="9144">
              <a:solidFill>
                <a:srgbClr val="000000"/>
              </a:solidFill>
            </a:ln>
          </p:spPr>
          <p:txBody>
            <a:bodyPr wrap="square" lIns="0" tIns="0" rIns="0" bIns="0" rtlCol="0"/>
            <a:lstStyle/>
            <a:p>
              <a:endParaRPr/>
            </a:p>
          </p:txBody>
        </p:sp>
        <p:sp>
          <p:nvSpPr>
            <p:cNvPr id="67" name="object 29">
              <a:extLst>
                <a:ext uri="{FF2B5EF4-FFF2-40B4-BE49-F238E27FC236}">
                  <a16:creationId xmlns:a16="http://schemas.microsoft.com/office/drawing/2014/main" id="{1BC182E9-AD8B-6C30-AD99-C7B53D328AF9}"/>
                </a:ext>
              </a:extLst>
            </p:cNvPr>
            <p:cNvSpPr/>
            <p:nvPr/>
          </p:nvSpPr>
          <p:spPr>
            <a:xfrm>
              <a:off x="9169907" y="5131308"/>
              <a:ext cx="381000" cy="381000"/>
            </a:xfrm>
            <a:custGeom>
              <a:avLst/>
              <a:gdLst/>
              <a:ahLst/>
              <a:cxnLst/>
              <a:rect l="l" t="t" r="r" b="b"/>
              <a:pathLst>
                <a:path w="381000" h="381000">
                  <a:moveTo>
                    <a:pt x="381000" y="0"/>
                  </a:moveTo>
                  <a:lnTo>
                    <a:pt x="0" y="0"/>
                  </a:lnTo>
                  <a:lnTo>
                    <a:pt x="0" y="380999"/>
                  </a:lnTo>
                  <a:lnTo>
                    <a:pt x="381000" y="380999"/>
                  </a:lnTo>
                  <a:lnTo>
                    <a:pt x="381000" y="0"/>
                  </a:lnTo>
                  <a:close/>
                </a:path>
              </a:pathLst>
            </a:custGeom>
            <a:solidFill>
              <a:srgbClr val="99CCFF"/>
            </a:solidFill>
          </p:spPr>
          <p:txBody>
            <a:bodyPr wrap="square" lIns="0" tIns="0" rIns="0" bIns="0" rtlCol="0"/>
            <a:lstStyle/>
            <a:p>
              <a:endParaRPr/>
            </a:p>
          </p:txBody>
        </p:sp>
        <p:sp>
          <p:nvSpPr>
            <p:cNvPr id="68" name="object 30">
              <a:extLst>
                <a:ext uri="{FF2B5EF4-FFF2-40B4-BE49-F238E27FC236}">
                  <a16:creationId xmlns:a16="http://schemas.microsoft.com/office/drawing/2014/main" id="{1858F7EE-F8D7-A780-BDEF-E9530EC94965}"/>
                </a:ext>
              </a:extLst>
            </p:cNvPr>
            <p:cNvSpPr/>
            <p:nvPr/>
          </p:nvSpPr>
          <p:spPr>
            <a:xfrm>
              <a:off x="9169907" y="5131308"/>
              <a:ext cx="381000" cy="381000"/>
            </a:xfrm>
            <a:custGeom>
              <a:avLst/>
              <a:gdLst/>
              <a:ahLst/>
              <a:cxnLst/>
              <a:rect l="l" t="t" r="r" b="b"/>
              <a:pathLst>
                <a:path w="381000" h="381000">
                  <a:moveTo>
                    <a:pt x="0" y="0"/>
                  </a:moveTo>
                  <a:lnTo>
                    <a:pt x="381000" y="0"/>
                  </a:lnTo>
                  <a:lnTo>
                    <a:pt x="381000" y="380999"/>
                  </a:lnTo>
                  <a:lnTo>
                    <a:pt x="0" y="380999"/>
                  </a:lnTo>
                  <a:lnTo>
                    <a:pt x="0" y="0"/>
                  </a:lnTo>
                  <a:close/>
                </a:path>
              </a:pathLst>
            </a:custGeom>
            <a:ln w="9144">
              <a:solidFill>
                <a:srgbClr val="000000"/>
              </a:solidFill>
            </a:ln>
          </p:spPr>
          <p:txBody>
            <a:bodyPr wrap="square" lIns="0" tIns="0" rIns="0" bIns="0" rtlCol="0"/>
            <a:lstStyle/>
            <a:p>
              <a:endParaRPr/>
            </a:p>
          </p:txBody>
        </p:sp>
        <p:sp>
          <p:nvSpPr>
            <p:cNvPr id="69" name="object 31">
              <a:extLst>
                <a:ext uri="{FF2B5EF4-FFF2-40B4-BE49-F238E27FC236}">
                  <a16:creationId xmlns:a16="http://schemas.microsoft.com/office/drawing/2014/main" id="{2653E18F-D672-3105-A5A5-946ABE29FCA2}"/>
                </a:ext>
              </a:extLst>
            </p:cNvPr>
            <p:cNvSpPr/>
            <p:nvPr/>
          </p:nvSpPr>
          <p:spPr>
            <a:xfrm>
              <a:off x="7645907" y="5131308"/>
              <a:ext cx="381000" cy="381000"/>
            </a:xfrm>
            <a:custGeom>
              <a:avLst/>
              <a:gdLst/>
              <a:ahLst/>
              <a:cxnLst/>
              <a:rect l="l" t="t" r="r" b="b"/>
              <a:pathLst>
                <a:path w="381000" h="381000">
                  <a:moveTo>
                    <a:pt x="381000" y="0"/>
                  </a:moveTo>
                  <a:lnTo>
                    <a:pt x="0" y="0"/>
                  </a:lnTo>
                  <a:lnTo>
                    <a:pt x="0" y="380999"/>
                  </a:lnTo>
                  <a:lnTo>
                    <a:pt x="381000" y="380999"/>
                  </a:lnTo>
                  <a:lnTo>
                    <a:pt x="381000" y="0"/>
                  </a:lnTo>
                  <a:close/>
                </a:path>
              </a:pathLst>
            </a:custGeom>
            <a:solidFill>
              <a:srgbClr val="6C9048"/>
            </a:solidFill>
          </p:spPr>
          <p:txBody>
            <a:bodyPr wrap="square" lIns="0" tIns="0" rIns="0" bIns="0" rtlCol="0"/>
            <a:lstStyle/>
            <a:p>
              <a:endParaRPr/>
            </a:p>
          </p:txBody>
        </p:sp>
        <p:sp>
          <p:nvSpPr>
            <p:cNvPr id="70" name="object 32">
              <a:extLst>
                <a:ext uri="{FF2B5EF4-FFF2-40B4-BE49-F238E27FC236}">
                  <a16:creationId xmlns:a16="http://schemas.microsoft.com/office/drawing/2014/main" id="{86578CFB-ECB9-FDE7-B64B-17FCF3F40CC9}"/>
                </a:ext>
              </a:extLst>
            </p:cNvPr>
            <p:cNvSpPr/>
            <p:nvPr/>
          </p:nvSpPr>
          <p:spPr>
            <a:xfrm>
              <a:off x="7645907" y="5131308"/>
              <a:ext cx="381000" cy="381000"/>
            </a:xfrm>
            <a:custGeom>
              <a:avLst/>
              <a:gdLst/>
              <a:ahLst/>
              <a:cxnLst/>
              <a:rect l="l" t="t" r="r" b="b"/>
              <a:pathLst>
                <a:path w="381000" h="381000">
                  <a:moveTo>
                    <a:pt x="0" y="0"/>
                  </a:moveTo>
                  <a:lnTo>
                    <a:pt x="381000" y="0"/>
                  </a:lnTo>
                  <a:lnTo>
                    <a:pt x="381000" y="380999"/>
                  </a:lnTo>
                  <a:lnTo>
                    <a:pt x="0" y="380999"/>
                  </a:lnTo>
                  <a:lnTo>
                    <a:pt x="0" y="0"/>
                  </a:lnTo>
                  <a:close/>
                </a:path>
              </a:pathLst>
            </a:custGeom>
            <a:ln w="9144">
              <a:solidFill>
                <a:srgbClr val="000000"/>
              </a:solidFill>
            </a:ln>
          </p:spPr>
          <p:txBody>
            <a:bodyPr wrap="square" lIns="0" tIns="0" rIns="0" bIns="0" rtlCol="0"/>
            <a:lstStyle/>
            <a:p>
              <a:endParaRPr/>
            </a:p>
          </p:txBody>
        </p:sp>
        <p:sp>
          <p:nvSpPr>
            <p:cNvPr id="71" name="object 33">
              <a:extLst>
                <a:ext uri="{FF2B5EF4-FFF2-40B4-BE49-F238E27FC236}">
                  <a16:creationId xmlns:a16="http://schemas.microsoft.com/office/drawing/2014/main" id="{84F6C099-EF72-8564-DF69-9DFE199E210D}"/>
                </a:ext>
              </a:extLst>
            </p:cNvPr>
            <p:cNvSpPr/>
            <p:nvPr/>
          </p:nvSpPr>
          <p:spPr>
            <a:xfrm>
              <a:off x="8141207" y="4369308"/>
              <a:ext cx="914400" cy="152400"/>
            </a:xfrm>
            <a:custGeom>
              <a:avLst/>
              <a:gdLst/>
              <a:ahLst/>
              <a:cxnLst/>
              <a:rect l="l" t="t" r="r" b="b"/>
              <a:pathLst>
                <a:path w="914400" h="152400">
                  <a:moveTo>
                    <a:pt x="457200" y="0"/>
                  </a:moveTo>
                  <a:lnTo>
                    <a:pt x="0" y="152400"/>
                  </a:lnTo>
                </a:path>
                <a:path w="914400" h="152400">
                  <a:moveTo>
                    <a:pt x="457200" y="0"/>
                  </a:moveTo>
                  <a:lnTo>
                    <a:pt x="914400" y="152400"/>
                  </a:lnTo>
                </a:path>
              </a:pathLst>
            </a:custGeom>
            <a:ln w="9144">
              <a:solidFill>
                <a:srgbClr val="000000"/>
              </a:solidFill>
            </a:ln>
          </p:spPr>
          <p:txBody>
            <a:bodyPr wrap="square" lIns="0" tIns="0" rIns="0" bIns="0" rtlCol="0"/>
            <a:lstStyle/>
            <a:p>
              <a:endParaRPr/>
            </a:p>
          </p:txBody>
        </p:sp>
        <p:sp>
          <p:nvSpPr>
            <p:cNvPr id="72" name="object 34">
              <a:extLst>
                <a:ext uri="{FF2B5EF4-FFF2-40B4-BE49-F238E27FC236}">
                  <a16:creationId xmlns:a16="http://schemas.microsoft.com/office/drawing/2014/main" id="{25C34B42-6C27-E985-8407-C35880E29B63}"/>
                </a:ext>
              </a:extLst>
            </p:cNvPr>
            <p:cNvSpPr/>
            <p:nvPr/>
          </p:nvSpPr>
          <p:spPr>
            <a:xfrm>
              <a:off x="7836407" y="4902708"/>
              <a:ext cx="457200" cy="228600"/>
            </a:xfrm>
            <a:custGeom>
              <a:avLst/>
              <a:gdLst/>
              <a:ahLst/>
              <a:cxnLst/>
              <a:rect l="l" t="t" r="r" b="b"/>
              <a:pathLst>
                <a:path w="457200" h="228600">
                  <a:moveTo>
                    <a:pt x="304800" y="0"/>
                  </a:moveTo>
                  <a:lnTo>
                    <a:pt x="0" y="228599"/>
                  </a:lnTo>
                </a:path>
                <a:path w="457200" h="228600">
                  <a:moveTo>
                    <a:pt x="304800" y="0"/>
                  </a:moveTo>
                  <a:lnTo>
                    <a:pt x="457200" y="228599"/>
                  </a:lnTo>
                </a:path>
              </a:pathLst>
            </a:custGeom>
            <a:ln w="9144">
              <a:solidFill>
                <a:srgbClr val="000000"/>
              </a:solidFill>
            </a:ln>
          </p:spPr>
          <p:txBody>
            <a:bodyPr wrap="square" lIns="0" tIns="0" rIns="0" bIns="0" rtlCol="0"/>
            <a:lstStyle/>
            <a:p>
              <a:endParaRPr/>
            </a:p>
          </p:txBody>
        </p:sp>
        <p:sp>
          <p:nvSpPr>
            <p:cNvPr id="73" name="object 35">
              <a:extLst>
                <a:ext uri="{FF2B5EF4-FFF2-40B4-BE49-F238E27FC236}">
                  <a16:creationId xmlns:a16="http://schemas.microsoft.com/office/drawing/2014/main" id="{E97F79C2-B9FE-8A83-9B11-D8CAE8B7E1DF}"/>
                </a:ext>
              </a:extLst>
            </p:cNvPr>
            <p:cNvSpPr/>
            <p:nvPr/>
          </p:nvSpPr>
          <p:spPr>
            <a:xfrm>
              <a:off x="8827007" y="4902708"/>
              <a:ext cx="533400" cy="228600"/>
            </a:xfrm>
            <a:custGeom>
              <a:avLst/>
              <a:gdLst/>
              <a:ahLst/>
              <a:cxnLst/>
              <a:rect l="l" t="t" r="r" b="b"/>
              <a:pathLst>
                <a:path w="533400" h="228600">
                  <a:moveTo>
                    <a:pt x="228600" y="0"/>
                  </a:moveTo>
                  <a:lnTo>
                    <a:pt x="0" y="228599"/>
                  </a:lnTo>
                </a:path>
                <a:path w="533400" h="228600">
                  <a:moveTo>
                    <a:pt x="228600" y="0"/>
                  </a:moveTo>
                  <a:lnTo>
                    <a:pt x="533400" y="228599"/>
                  </a:lnTo>
                </a:path>
              </a:pathLst>
            </a:custGeom>
            <a:ln w="9144">
              <a:solidFill>
                <a:srgbClr val="000000"/>
              </a:solidFill>
            </a:ln>
          </p:spPr>
          <p:txBody>
            <a:bodyPr wrap="square" lIns="0" tIns="0" rIns="0" bIns="0" rtlCol="0"/>
            <a:lstStyle/>
            <a:p>
              <a:endParaRPr/>
            </a:p>
          </p:txBody>
        </p:sp>
        <p:sp>
          <p:nvSpPr>
            <p:cNvPr id="74" name="object 36">
              <a:extLst>
                <a:ext uri="{FF2B5EF4-FFF2-40B4-BE49-F238E27FC236}">
                  <a16:creationId xmlns:a16="http://schemas.microsoft.com/office/drawing/2014/main" id="{4C7945DF-455D-42EA-D5B9-6B28CC29AF12}"/>
                </a:ext>
              </a:extLst>
            </p:cNvPr>
            <p:cNvSpPr/>
            <p:nvPr/>
          </p:nvSpPr>
          <p:spPr>
            <a:xfrm>
              <a:off x="7493507" y="4597908"/>
              <a:ext cx="228600" cy="533400"/>
            </a:xfrm>
            <a:custGeom>
              <a:avLst/>
              <a:gdLst/>
              <a:ahLst/>
              <a:cxnLst/>
              <a:rect l="l" t="t" r="r" b="b"/>
              <a:pathLst>
                <a:path w="228600" h="533400">
                  <a:moveTo>
                    <a:pt x="0" y="0"/>
                  </a:moveTo>
                  <a:lnTo>
                    <a:pt x="228600" y="533400"/>
                  </a:lnTo>
                </a:path>
              </a:pathLst>
            </a:custGeom>
            <a:ln w="9144">
              <a:solidFill>
                <a:srgbClr val="000000"/>
              </a:solidFill>
            </a:ln>
          </p:spPr>
          <p:txBody>
            <a:bodyPr wrap="square" lIns="0" tIns="0" rIns="0" bIns="0" rtlCol="0"/>
            <a:lstStyle/>
            <a:p>
              <a:endParaRPr/>
            </a:p>
          </p:txBody>
        </p:sp>
      </p:grpSp>
      <p:sp>
        <p:nvSpPr>
          <p:cNvPr id="75" name="object 37">
            <a:extLst>
              <a:ext uri="{FF2B5EF4-FFF2-40B4-BE49-F238E27FC236}">
                <a16:creationId xmlns:a16="http://schemas.microsoft.com/office/drawing/2014/main" id="{1DB5AC6F-AA7C-8279-BFCC-5E787AD1858D}"/>
              </a:ext>
            </a:extLst>
          </p:cNvPr>
          <p:cNvSpPr txBox="1"/>
          <p:nvPr/>
        </p:nvSpPr>
        <p:spPr>
          <a:xfrm>
            <a:off x="1824287" y="3577754"/>
            <a:ext cx="831850" cy="299720"/>
          </a:xfrm>
          <a:prstGeom prst="rect">
            <a:avLst/>
          </a:prstGeom>
        </p:spPr>
        <p:txBody>
          <a:bodyPr vert="horz" wrap="square" lIns="0" tIns="12700" rIns="0" bIns="0" rtlCol="0">
            <a:spAutoFit/>
          </a:bodyPr>
          <a:lstStyle/>
          <a:p>
            <a:pPr marL="12700">
              <a:lnSpc>
                <a:spcPct val="100000"/>
              </a:lnSpc>
              <a:spcBef>
                <a:spcPts val="100"/>
              </a:spcBef>
            </a:pPr>
            <a:r>
              <a:rPr sz="1800" spc="15" dirty="0">
                <a:latin typeface="Arial"/>
                <a:cs typeface="Arial"/>
              </a:rPr>
              <a:t>I</a:t>
            </a:r>
            <a:r>
              <a:rPr sz="1800" spc="55" dirty="0">
                <a:latin typeface="Arial"/>
                <a:cs typeface="Arial"/>
              </a:rPr>
              <a:t>n</a:t>
            </a:r>
            <a:r>
              <a:rPr sz="1800" spc="50" dirty="0">
                <a:latin typeface="Arial"/>
                <a:cs typeface="Arial"/>
              </a:rPr>
              <a:t>n</a:t>
            </a:r>
            <a:r>
              <a:rPr sz="1800" spc="15" dirty="0">
                <a:latin typeface="Arial"/>
                <a:cs typeface="Arial"/>
              </a:rPr>
              <a:t>o</a:t>
            </a:r>
            <a:r>
              <a:rPr sz="1800" spc="-125" dirty="0">
                <a:latin typeface="Arial"/>
                <a:cs typeface="Arial"/>
              </a:rPr>
              <a:t>D</a:t>
            </a:r>
            <a:r>
              <a:rPr sz="1800" spc="-105" dirty="0">
                <a:latin typeface="Arial"/>
                <a:cs typeface="Arial"/>
              </a:rPr>
              <a:t>B</a:t>
            </a:r>
            <a:r>
              <a:rPr sz="1800" spc="-95" dirty="0">
                <a:latin typeface="Arial"/>
                <a:cs typeface="Arial"/>
              </a:rPr>
              <a:t>:</a:t>
            </a:r>
            <a:endParaRPr sz="1800" dirty="0">
              <a:latin typeface="Arial"/>
              <a:cs typeface="Arial"/>
            </a:endParaRPr>
          </a:p>
        </p:txBody>
      </p:sp>
      <p:sp>
        <p:nvSpPr>
          <p:cNvPr id="76" name="object 38">
            <a:extLst>
              <a:ext uri="{FF2B5EF4-FFF2-40B4-BE49-F238E27FC236}">
                <a16:creationId xmlns:a16="http://schemas.microsoft.com/office/drawing/2014/main" id="{B8335D6E-09F7-95EC-73A7-6CEC3C0EBDCF}"/>
              </a:ext>
            </a:extLst>
          </p:cNvPr>
          <p:cNvSpPr txBox="1"/>
          <p:nvPr/>
        </p:nvSpPr>
        <p:spPr>
          <a:xfrm>
            <a:off x="1747453" y="6378575"/>
            <a:ext cx="985519" cy="299720"/>
          </a:xfrm>
          <a:prstGeom prst="rect">
            <a:avLst/>
          </a:prstGeom>
        </p:spPr>
        <p:txBody>
          <a:bodyPr vert="horz" wrap="square" lIns="0" tIns="12700" rIns="0" bIns="0" rtlCol="0">
            <a:spAutoFit/>
          </a:bodyPr>
          <a:lstStyle/>
          <a:p>
            <a:pPr marL="12700">
              <a:lnSpc>
                <a:spcPct val="100000"/>
              </a:lnSpc>
              <a:spcBef>
                <a:spcPts val="100"/>
              </a:spcBef>
            </a:pPr>
            <a:r>
              <a:rPr sz="1800" spc="30" dirty="0">
                <a:latin typeface="Arial"/>
                <a:cs typeface="Arial"/>
              </a:rPr>
              <a:t>M</a:t>
            </a:r>
            <a:r>
              <a:rPr sz="1800" spc="20" dirty="0">
                <a:latin typeface="Arial"/>
                <a:cs typeface="Arial"/>
              </a:rPr>
              <a:t>y</a:t>
            </a:r>
            <a:r>
              <a:rPr sz="1800" spc="-100" dirty="0">
                <a:latin typeface="Arial"/>
                <a:cs typeface="Arial"/>
              </a:rPr>
              <a:t>Ro</a:t>
            </a:r>
            <a:r>
              <a:rPr sz="1800" spc="-75" dirty="0">
                <a:latin typeface="Arial"/>
                <a:cs typeface="Arial"/>
              </a:rPr>
              <a:t>c</a:t>
            </a:r>
            <a:r>
              <a:rPr sz="1800" spc="30" dirty="0">
                <a:latin typeface="Arial"/>
                <a:cs typeface="Arial"/>
              </a:rPr>
              <a:t>k</a:t>
            </a:r>
            <a:r>
              <a:rPr sz="1800" spc="-90" dirty="0">
                <a:latin typeface="Arial"/>
                <a:cs typeface="Arial"/>
              </a:rPr>
              <a:t>s</a:t>
            </a:r>
            <a:r>
              <a:rPr sz="1800" spc="-95" dirty="0">
                <a:latin typeface="Arial"/>
                <a:cs typeface="Arial"/>
              </a:rPr>
              <a:t>:</a:t>
            </a:r>
            <a:endParaRPr sz="1800">
              <a:latin typeface="Arial"/>
              <a:cs typeface="Arial"/>
            </a:endParaRPr>
          </a:p>
        </p:txBody>
      </p:sp>
      <p:sp>
        <p:nvSpPr>
          <p:cNvPr id="77" name="object 39">
            <a:extLst>
              <a:ext uri="{FF2B5EF4-FFF2-40B4-BE49-F238E27FC236}">
                <a16:creationId xmlns:a16="http://schemas.microsoft.com/office/drawing/2014/main" id="{F1B7083A-C385-7CD1-0FD5-3B0524AEEC35}"/>
              </a:ext>
            </a:extLst>
          </p:cNvPr>
          <p:cNvSpPr txBox="1"/>
          <p:nvPr/>
        </p:nvSpPr>
        <p:spPr>
          <a:xfrm>
            <a:off x="3276345" y="5885861"/>
            <a:ext cx="4619625" cy="346075"/>
          </a:xfrm>
          <a:prstGeom prst="rect">
            <a:avLst/>
          </a:prstGeom>
          <a:ln w="9144">
            <a:solidFill>
              <a:srgbClr val="000000"/>
            </a:solidFill>
          </a:ln>
        </p:spPr>
        <p:txBody>
          <a:bodyPr vert="horz" wrap="square" lIns="0" tIns="12700" rIns="0" bIns="0" rtlCol="0">
            <a:spAutoFit/>
          </a:bodyPr>
          <a:lstStyle/>
          <a:p>
            <a:pPr marL="92075">
              <a:lnSpc>
                <a:spcPct val="100000"/>
              </a:lnSpc>
              <a:spcBef>
                <a:spcPts val="100"/>
              </a:spcBef>
            </a:pPr>
            <a:r>
              <a:rPr sz="1600" spc="-145" dirty="0">
                <a:latin typeface="Arial"/>
                <a:cs typeface="Arial"/>
              </a:rPr>
              <a:t>INSERT </a:t>
            </a:r>
            <a:r>
              <a:rPr sz="1600" spc="-100" dirty="0">
                <a:latin typeface="Arial"/>
                <a:cs typeface="Arial"/>
              </a:rPr>
              <a:t>INTO </a:t>
            </a:r>
            <a:r>
              <a:rPr sz="1600" spc="-50" dirty="0">
                <a:latin typeface="Arial"/>
                <a:cs typeface="Arial"/>
              </a:rPr>
              <a:t>message </a:t>
            </a:r>
            <a:r>
              <a:rPr sz="1600" spc="-25" dirty="0">
                <a:latin typeface="Arial"/>
                <a:cs typeface="Arial"/>
              </a:rPr>
              <a:t>(user_id) </a:t>
            </a:r>
            <a:r>
              <a:rPr sz="1600" spc="-165" dirty="0">
                <a:latin typeface="Arial"/>
                <a:cs typeface="Arial"/>
              </a:rPr>
              <a:t>VALUES</a:t>
            </a:r>
            <a:r>
              <a:rPr sz="1600" spc="-240" dirty="0">
                <a:latin typeface="Arial"/>
                <a:cs typeface="Arial"/>
              </a:rPr>
              <a:t> </a:t>
            </a:r>
            <a:r>
              <a:rPr sz="1600" spc="-105" dirty="0">
                <a:latin typeface="Arial"/>
                <a:cs typeface="Arial"/>
              </a:rPr>
              <a:t>(31)</a:t>
            </a:r>
            <a:endParaRPr sz="1600" dirty="0">
              <a:latin typeface="Arial"/>
              <a:cs typeface="Arial"/>
            </a:endParaRPr>
          </a:p>
        </p:txBody>
      </p:sp>
      <p:sp>
        <p:nvSpPr>
          <p:cNvPr id="78" name="object 40">
            <a:extLst>
              <a:ext uri="{FF2B5EF4-FFF2-40B4-BE49-F238E27FC236}">
                <a16:creationId xmlns:a16="http://schemas.microsoft.com/office/drawing/2014/main" id="{B549B585-5F99-6EFE-55C5-B21246069FB7}"/>
              </a:ext>
            </a:extLst>
          </p:cNvPr>
          <p:cNvSpPr txBox="1"/>
          <p:nvPr/>
        </p:nvSpPr>
        <p:spPr>
          <a:xfrm>
            <a:off x="3276345" y="6378575"/>
            <a:ext cx="1616710" cy="299720"/>
          </a:xfrm>
          <a:prstGeom prst="rect">
            <a:avLst/>
          </a:prstGeom>
        </p:spPr>
        <p:txBody>
          <a:bodyPr vert="horz" wrap="square" lIns="0" tIns="12700" rIns="0" bIns="0" rtlCol="0">
            <a:spAutoFit/>
          </a:bodyPr>
          <a:lstStyle/>
          <a:p>
            <a:pPr marL="12700">
              <a:lnSpc>
                <a:spcPct val="100000"/>
              </a:lnSpc>
              <a:spcBef>
                <a:spcPts val="100"/>
              </a:spcBef>
            </a:pPr>
            <a:r>
              <a:rPr sz="1800" spc="-35" dirty="0">
                <a:latin typeface="Arial"/>
                <a:cs typeface="Arial"/>
              </a:rPr>
              <a:t>MemTable/WAL</a:t>
            </a:r>
            <a:endParaRPr sz="1800">
              <a:latin typeface="Arial"/>
              <a:cs typeface="Arial"/>
            </a:endParaRPr>
          </a:p>
        </p:txBody>
      </p:sp>
      <p:sp>
        <p:nvSpPr>
          <p:cNvPr id="79" name="object 41">
            <a:extLst>
              <a:ext uri="{FF2B5EF4-FFF2-40B4-BE49-F238E27FC236}">
                <a16:creationId xmlns:a16="http://schemas.microsoft.com/office/drawing/2014/main" id="{82E97599-93A1-45CC-7A84-43714637EBE8}"/>
              </a:ext>
            </a:extLst>
          </p:cNvPr>
          <p:cNvSpPr txBox="1"/>
          <p:nvPr/>
        </p:nvSpPr>
        <p:spPr>
          <a:xfrm>
            <a:off x="5195671" y="6378804"/>
            <a:ext cx="2468880" cy="299720"/>
          </a:xfrm>
          <a:prstGeom prst="rect">
            <a:avLst/>
          </a:prstGeom>
        </p:spPr>
        <p:txBody>
          <a:bodyPr vert="horz" wrap="square" lIns="0" tIns="12700" rIns="0" bIns="0" rtlCol="0">
            <a:spAutoFit/>
          </a:bodyPr>
          <a:lstStyle/>
          <a:p>
            <a:pPr marL="12700">
              <a:lnSpc>
                <a:spcPct val="100000"/>
              </a:lnSpc>
              <a:spcBef>
                <a:spcPts val="100"/>
              </a:spcBef>
            </a:pPr>
            <a:r>
              <a:rPr sz="1800" spc="-100" dirty="0">
                <a:solidFill>
                  <a:srgbClr val="A05427"/>
                </a:solidFill>
                <a:latin typeface="Arial"/>
                <a:cs typeface="Arial"/>
              </a:rPr>
              <a:t>1. </a:t>
            </a:r>
            <a:r>
              <a:rPr sz="1800" spc="25" dirty="0">
                <a:solidFill>
                  <a:srgbClr val="A05427"/>
                </a:solidFill>
                <a:latin typeface="Arial"/>
                <a:cs typeface="Arial"/>
              </a:rPr>
              <a:t>Put</a:t>
            </a:r>
            <a:r>
              <a:rPr sz="1800" spc="-360" dirty="0">
                <a:solidFill>
                  <a:srgbClr val="A05427"/>
                </a:solidFill>
                <a:latin typeface="Arial"/>
                <a:cs typeface="Arial"/>
              </a:rPr>
              <a:t> </a:t>
            </a:r>
            <a:r>
              <a:rPr sz="1800" spc="-45" dirty="0">
                <a:solidFill>
                  <a:srgbClr val="A05427"/>
                </a:solidFill>
                <a:latin typeface="Arial"/>
                <a:cs typeface="Arial"/>
              </a:rPr>
              <a:t>(user_id=31, </a:t>
            </a:r>
            <a:r>
              <a:rPr sz="1800" spc="-170" dirty="0">
                <a:solidFill>
                  <a:srgbClr val="A05427"/>
                </a:solidFill>
                <a:latin typeface="Arial"/>
                <a:cs typeface="Arial"/>
              </a:rPr>
              <a:t>pk=…)</a:t>
            </a:r>
            <a:endParaRPr sz="1800">
              <a:latin typeface="Arial"/>
              <a:cs typeface="Arial"/>
            </a:endParaRPr>
          </a:p>
        </p:txBody>
      </p:sp>
      <p:sp>
        <p:nvSpPr>
          <p:cNvPr id="80" name="object 39">
            <a:extLst>
              <a:ext uri="{FF2B5EF4-FFF2-40B4-BE49-F238E27FC236}">
                <a16:creationId xmlns:a16="http://schemas.microsoft.com/office/drawing/2014/main" id="{006ED8B2-2E02-0B5D-4B74-ECEBDD43CD87}"/>
              </a:ext>
            </a:extLst>
          </p:cNvPr>
          <p:cNvSpPr txBox="1"/>
          <p:nvPr/>
        </p:nvSpPr>
        <p:spPr>
          <a:xfrm>
            <a:off x="2541087" y="2250449"/>
            <a:ext cx="4619625" cy="346075"/>
          </a:xfrm>
          <a:prstGeom prst="rect">
            <a:avLst/>
          </a:prstGeom>
          <a:ln w="9144">
            <a:solidFill>
              <a:srgbClr val="000000"/>
            </a:solidFill>
          </a:ln>
        </p:spPr>
        <p:txBody>
          <a:bodyPr vert="horz" wrap="square" lIns="0" tIns="12700" rIns="0" bIns="0" rtlCol="0">
            <a:spAutoFit/>
          </a:bodyPr>
          <a:lstStyle/>
          <a:p>
            <a:pPr marL="92075">
              <a:lnSpc>
                <a:spcPct val="100000"/>
              </a:lnSpc>
              <a:spcBef>
                <a:spcPts val="100"/>
              </a:spcBef>
            </a:pPr>
            <a:r>
              <a:rPr sz="1600" spc="-145" dirty="0">
                <a:latin typeface="Arial"/>
                <a:cs typeface="Arial"/>
              </a:rPr>
              <a:t>INSERT </a:t>
            </a:r>
            <a:r>
              <a:rPr sz="1600" spc="-100" dirty="0">
                <a:latin typeface="Arial"/>
                <a:cs typeface="Arial"/>
              </a:rPr>
              <a:t>INTO </a:t>
            </a:r>
            <a:r>
              <a:rPr sz="1600" spc="-50" dirty="0">
                <a:latin typeface="Arial"/>
                <a:cs typeface="Arial"/>
              </a:rPr>
              <a:t>message </a:t>
            </a:r>
            <a:r>
              <a:rPr sz="1600" spc="-25" dirty="0">
                <a:latin typeface="Arial"/>
                <a:cs typeface="Arial"/>
              </a:rPr>
              <a:t>(user_id) </a:t>
            </a:r>
            <a:r>
              <a:rPr sz="1600" spc="-165" dirty="0">
                <a:latin typeface="Arial"/>
                <a:cs typeface="Arial"/>
              </a:rPr>
              <a:t>VALUES</a:t>
            </a:r>
            <a:r>
              <a:rPr sz="1600" spc="-240" dirty="0">
                <a:latin typeface="Arial"/>
                <a:cs typeface="Arial"/>
              </a:rPr>
              <a:t> </a:t>
            </a:r>
            <a:r>
              <a:rPr sz="1600" spc="-105" dirty="0">
                <a:latin typeface="Arial"/>
                <a:cs typeface="Arial"/>
              </a:rPr>
              <a:t>(31)</a:t>
            </a:r>
            <a:endParaRPr sz="1600" dirty="0">
              <a:latin typeface="Arial"/>
              <a:cs typeface="Arial"/>
            </a:endParaRPr>
          </a:p>
        </p:txBody>
      </p:sp>
      <p:sp>
        <p:nvSpPr>
          <p:cNvPr id="82" name="文本框 81">
            <a:extLst>
              <a:ext uri="{FF2B5EF4-FFF2-40B4-BE49-F238E27FC236}">
                <a16:creationId xmlns:a16="http://schemas.microsoft.com/office/drawing/2014/main" id="{B225CD60-4886-1552-BAC7-98BBB0B33407}"/>
              </a:ext>
            </a:extLst>
          </p:cNvPr>
          <p:cNvSpPr txBox="1"/>
          <p:nvPr/>
        </p:nvSpPr>
        <p:spPr>
          <a:xfrm>
            <a:off x="1140381" y="2727781"/>
            <a:ext cx="7010400" cy="579646"/>
          </a:xfrm>
          <a:prstGeom prst="rect">
            <a:avLst/>
          </a:prstGeom>
          <a:noFill/>
        </p:spPr>
        <p:txBody>
          <a:bodyPr wrap="square">
            <a:spAutoFit/>
          </a:bodyPr>
          <a:lstStyle/>
          <a:p>
            <a:pPr marL="3575050" lvl="2" indent="-213995">
              <a:lnSpc>
                <a:spcPts val="1945"/>
              </a:lnSpc>
              <a:buAutoNum type="arabicPeriod"/>
              <a:tabLst>
                <a:tab pos="3575685" algn="l"/>
              </a:tabLst>
            </a:pPr>
            <a:r>
              <a:rPr lang="en" altLang="zh-CN" sz="1800" spc="-60" dirty="0">
                <a:solidFill>
                  <a:srgbClr val="A05427"/>
                </a:solidFill>
                <a:latin typeface="Arial"/>
                <a:cs typeface="Arial"/>
              </a:rPr>
              <a:t>Check</a:t>
            </a:r>
            <a:r>
              <a:rPr lang="en" altLang="zh-CN" sz="1800" spc="-155" dirty="0">
                <a:solidFill>
                  <a:srgbClr val="A05427"/>
                </a:solidFill>
                <a:latin typeface="Arial"/>
                <a:cs typeface="Arial"/>
              </a:rPr>
              <a:t> </a:t>
            </a:r>
            <a:r>
              <a:rPr lang="en" altLang="zh-CN" sz="1800" dirty="0">
                <a:solidFill>
                  <a:srgbClr val="A05427"/>
                </a:solidFill>
                <a:latin typeface="Arial"/>
                <a:cs typeface="Arial"/>
              </a:rPr>
              <a:t>indexes</a:t>
            </a:r>
            <a:r>
              <a:rPr lang="en" altLang="zh-CN" sz="1800" spc="-140" dirty="0">
                <a:solidFill>
                  <a:srgbClr val="A05427"/>
                </a:solidFill>
                <a:latin typeface="Arial"/>
                <a:cs typeface="Arial"/>
              </a:rPr>
              <a:t> </a:t>
            </a:r>
            <a:r>
              <a:rPr lang="en" altLang="zh-CN" sz="1800" spc="-5" dirty="0">
                <a:solidFill>
                  <a:srgbClr val="A05427"/>
                </a:solidFill>
                <a:latin typeface="Arial"/>
                <a:cs typeface="Arial"/>
              </a:rPr>
              <a:t>are</a:t>
            </a:r>
            <a:r>
              <a:rPr lang="en" altLang="zh-CN" sz="1800" spc="-140" dirty="0">
                <a:solidFill>
                  <a:srgbClr val="A05427"/>
                </a:solidFill>
                <a:latin typeface="Arial"/>
                <a:cs typeface="Arial"/>
              </a:rPr>
              <a:t> </a:t>
            </a:r>
            <a:r>
              <a:rPr lang="en" altLang="zh-CN" sz="1800" spc="-20" dirty="0">
                <a:solidFill>
                  <a:srgbClr val="A05427"/>
                </a:solidFill>
                <a:latin typeface="Arial"/>
                <a:cs typeface="Arial"/>
              </a:rPr>
              <a:t>cached</a:t>
            </a:r>
            <a:r>
              <a:rPr lang="en" altLang="zh-CN" sz="1800" spc="-150" dirty="0">
                <a:solidFill>
                  <a:srgbClr val="A05427"/>
                </a:solidFill>
                <a:latin typeface="Arial"/>
                <a:cs typeface="Arial"/>
              </a:rPr>
              <a:t> </a:t>
            </a:r>
            <a:r>
              <a:rPr lang="en" altLang="zh-CN" sz="1800" spc="55" dirty="0">
                <a:solidFill>
                  <a:srgbClr val="A05427"/>
                </a:solidFill>
                <a:latin typeface="Arial"/>
                <a:cs typeface="Arial"/>
              </a:rPr>
              <a:t>or</a:t>
            </a:r>
            <a:r>
              <a:rPr lang="en" altLang="zh-CN" sz="1800" spc="-140" dirty="0">
                <a:solidFill>
                  <a:srgbClr val="A05427"/>
                </a:solidFill>
                <a:latin typeface="Arial"/>
                <a:cs typeface="Arial"/>
              </a:rPr>
              <a:t> </a:t>
            </a:r>
            <a:r>
              <a:rPr lang="en" altLang="zh-CN" sz="1800" spc="90" dirty="0">
                <a:solidFill>
                  <a:srgbClr val="A05427"/>
                </a:solidFill>
                <a:latin typeface="Arial"/>
                <a:cs typeface="Arial"/>
              </a:rPr>
              <a:t>not</a:t>
            </a:r>
            <a:endParaRPr lang="en" altLang="zh-CN" sz="1800" dirty="0">
              <a:latin typeface="Arial"/>
              <a:cs typeface="Arial"/>
            </a:endParaRPr>
          </a:p>
          <a:p>
            <a:pPr marL="3361690">
              <a:lnSpc>
                <a:spcPts val="1945"/>
              </a:lnSpc>
            </a:pPr>
            <a:r>
              <a:rPr lang="en" altLang="zh-CN" sz="1800" spc="-100" dirty="0">
                <a:solidFill>
                  <a:srgbClr val="A05427"/>
                </a:solidFill>
                <a:latin typeface="Arial"/>
                <a:cs typeface="Arial"/>
              </a:rPr>
              <a:t>3. </a:t>
            </a:r>
            <a:r>
              <a:rPr lang="en" altLang="zh-CN" sz="1800" spc="55" dirty="0">
                <a:solidFill>
                  <a:srgbClr val="A05427"/>
                </a:solidFill>
                <a:latin typeface="Arial"/>
                <a:cs typeface="Arial"/>
              </a:rPr>
              <a:t>Modify</a:t>
            </a:r>
            <a:r>
              <a:rPr lang="en" altLang="zh-CN" sz="1800" spc="-165" dirty="0">
                <a:solidFill>
                  <a:srgbClr val="A05427"/>
                </a:solidFill>
                <a:latin typeface="Arial"/>
                <a:cs typeface="Arial"/>
              </a:rPr>
              <a:t> </a:t>
            </a:r>
            <a:r>
              <a:rPr lang="en" altLang="zh-CN" sz="1800" dirty="0">
                <a:solidFill>
                  <a:srgbClr val="A05427"/>
                </a:solidFill>
                <a:latin typeface="Arial"/>
                <a:cs typeface="Arial"/>
              </a:rPr>
              <a:t>indexes</a:t>
            </a:r>
            <a:endParaRPr lang="en" altLang="zh-CN" sz="1800" dirty="0">
              <a:latin typeface="Arial"/>
              <a:cs typeface="Arial"/>
            </a:endParaRPr>
          </a:p>
        </p:txBody>
      </p:sp>
    </p:spTree>
    <p:extLst>
      <p:ext uri="{BB962C8B-B14F-4D97-AF65-F5344CB8AC3E}">
        <p14:creationId xmlns:p14="http://schemas.microsoft.com/office/powerpoint/2010/main" val="298353247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zh-CN" altLang="en-US" dirty="0">
                <a:latin typeface="Times New Roman" panose="02020603050405020304" pitchFamily="18" charset="0"/>
                <a:cs typeface="Times New Roman" panose="02020603050405020304" pitchFamily="18" charset="0"/>
              </a:rPr>
              <a:t>数据字典</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p:txBody>
          <a:bodyPr>
            <a:normAutofit/>
          </a:bodyPr>
          <a:lstStyle/>
          <a:p>
            <a:pPr algn="just"/>
            <a:r>
              <a:rPr kumimoji="1" lang="en-US" altLang="zh-CN" dirty="0" err="1"/>
              <a:t>MyRocks</a:t>
            </a:r>
            <a:r>
              <a:rPr kumimoji="1" lang="en-US" altLang="zh-CN" dirty="0"/>
              <a:t> </a:t>
            </a:r>
            <a:r>
              <a:rPr kumimoji="1" lang="zh-CN" altLang="en-US" dirty="0"/>
              <a:t>将一些元数据信息存储到 </a:t>
            </a:r>
            <a:r>
              <a:rPr kumimoji="1" lang="en-US" altLang="zh-CN" dirty="0" err="1"/>
              <a:t>RocksDB</a:t>
            </a:r>
            <a:r>
              <a:rPr kumimoji="1" lang="en-US" altLang="zh-CN" dirty="0"/>
              <a:t> </a:t>
            </a:r>
            <a:r>
              <a:rPr kumimoji="1" lang="zh-CN" altLang="en-US" dirty="0"/>
              <a:t>的专用列族</a:t>
            </a:r>
            <a:r>
              <a:rPr kumimoji="1" lang="en-US" altLang="zh-CN" dirty="0"/>
              <a:t>__system__</a:t>
            </a:r>
            <a:r>
              <a:rPr kumimoji="1" lang="zh-CN" altLang="en-US" dirty="0"/>
              <a:t>中</a:t>
            </a:r>
            <a:endParaRPr kumimoji="1" lang="en-US" altLang="zh-CN" dirty="0"/>
          </a:p>
          <a:p>
            <a:pPr algn="just"/>
            <a:r>
              <a:rPr kumimoji="1" lang="en-US" altLang="zh-CN" dirty="0"/>
              <a:t>Dictionary</a:t>
            </a:r>
            <a:r>
              <a:rPr kumimoji="1" lang="zh-CN" altLang="en-US" dirty="0"/>
              <a:t> </a:t>
            </a:r>
            <a:r>
              <a:rPr kumimoji="1" lang="en-US" altLang="zh-CN" dirty="0"/>
              <a:t>Examples</a:t>
            </a:r>
          </a:p>
          <a:p>
            <a:pPr lvl="1" algn="just"/>
            <a:r>
              <a:rPr kumimoji="1" lang="en-US" altLang="zh-CN" dirty="0"/>
              <a:t>Table name</a:t>
            </a:r>
            <a:r>
              <a:rPr kumimoji="1" lang="zh-CN" altLang="en-US" dirty="0"/>
              <a:t> </a:t>
            </a:r>
            <a:r>
              <a:rPr kumimoji="1" lang="en-US" altLang="zh-CN" dirty="0"/>
              <a:t>=&gt; internal index id </a:t>
            </a:r>
            <a:r>
              <a:rPr kumimoji="1" lang="zh-CN" altLang="en-US" dirty="0"/>
              <a:t>的映射</a:t>
            </a:r>
            <a:endParaRPr kumimoji="1" lang="en-US" altLang="zh-CN" dirty="0"/>
          </a:p>
          <a:p>
            <a:pPr lvl="1" algn="just"/>
            <a:r>
              <a:rPr kumimoji="1" lang="en-US" altLang="zh-CN" dirty="0"/>
              <a:t>Internal index id =&gt; index metadata, Column Family id</a:t>
            </a:r>
          </a:p>
          <a:p>
            <a:pPr lvl="1" algn="just"/>
            <a:r>
              <a:rPr kumimoji="1" lang="en-US" altLang="zh-CN" dirty="0"/>
              <a:t>Column Family id =&gt; Column Family flags (i.e. reverse order or not)</a:t>
            </a:r>
          </a:p>
          <a:p>
            <a:pPr lvl="1" algn="just"/>
            <a:r>
              <a:rPr kumimoji="1" lang="en-US" altLang="zh-CN" dirty="0" err="1"/>
              <a:t>Binlog</a:t>
            </a:r>
            <a:r>
              <a:rPr kumimoji="1" lang="zh-CN" altLang="en-US" dirty="0"/>
              <a:t>信息</a:t>
            </a:r>
            <a:endParaRPr kumimoji="1" lang="en-US" altLang="zh-CN" dirty="0"/>
          </a:p>
          <a:p>
            <a:pPr lvl="2" algn="just"/>
            <a:r>
              <a:rPr kumimoji="1" lang="en-US" altLang="zh-CN" dirty="0" err="1"/>
              <a:t>Binlog</a:t>
            </a:r>
            <a:r>
              <a:rPr kumimoji="1" lang="en-US" altLang="zh-CN" dirty="0"/>
              <a:t> name, position, and GTID</a:t>
            </a:r>
          </a:p>
          <a:p>
            <a:pPr lvl="2" algn="just"/>
            <a:r>
              <a:rPr kumimoji="1" lang="en-US" altLang="zh-CN" dirty="0"/>
              <a:t>Written at transaction commit</a:t>
            </a:r>
          </a:p>
          <a:p>
            <a:pPr lvl="1" algn="just"/>
            <a:r>
              <a:rPr kumimoji="1" lang="en-US" altLang="zh-CN" dirty="0"/>
              <a:t>Index statistics</a:t>
            </a:r>
          </a:p>
          <a:p>
            <a:pPr algn="just"/>
            <a:r>
              <a:rPr kumimoji="1" lang="zh-CN" altLang="en-US" dirty="0"/>
              <a:t>可以通过</a:t>
            </a:r>
            <a:r>
              <a:rPr kumimoji="1" lang="en-US" altLang="zh-CN" dirty="0" err="1"/>
              <a:t>information_schema</a:t>
            </a:r>
            <a:r>
              <a:rPr kumimoji="1" lang="zh-CN" altLang="en-US" dirty="0"/>
              <a:t>读取</a:t>
            </a:r>
            <a:endParaRPr kumimoji="1" lang="en-US" altLang="zh-CN" dirty="0"/>
          </a:p>
        </p:txBody>
      </p:sp>
    </p:spTree>
    <p:extLst>
      <p:ext uri="{BB962C8B-B14F-4D97-AF65-F5344CB8AC3E}">
        <p14:creationId xmlns:p14="http://schemas.microsoft.com/office/powerpoint/2010/main" val="397560108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214595-06B2-A5EB-DD19-72D6B99D7ADA}"/>
              </a:ext>
            </a:extLst>
          </p:cNvPr>
          <p:cNvSpPr>
            <a:spLocks noGrp="1"/>
          </p:cNvSpPr>
          <p:nvPr>
            <p:ph type="ctrTitle"/>
          </p:nvPr>
        </p:nvSpPr>
        <p:spPr/>
        <p:txBody>
          <a:bodyPr/>
          <a:lstStyle/>
          <a:p>
            <a:r>
              <a:rPr kumimoji="1" lang="en-US" altLang="zh-CN" b="1" dirty="0">
                <a:latin typeface="Times New Roman" panose="02020603050405020304" pitchFamily="18" charset="0"/>
                <a:cs typeface="Times New Roman" panose="02020603050405020304" pitchFamily="18" charset="0"/>
              </a:rPr>
              <a:t>THANKS!</a:t>
            </a:r>
            <a:endParaRPr kumimoji="1" lang="zh-CN" altLang="en-US" b="1" dirty="0">
              <a:latin typeface="Times New Roman" panose="02020603050405020304" pitchFamily="18" charset="0"/>
              <a:cs typeface="Times New Roman" panose="02020603050405020304" pitchFamily="18" charset="0"/>
            </a:endParaRPr>
          </a:p>
        </p:txBody>
      </p:sp>
      <p:sp>
        <p:nvSpPr>
          <p:cNvPr id="3" name="副标题 2">
            <a:extLst>
              <a:ext uri="{FF2B5EF4-FFF2-40B4-BE49-F238E27FC236}">
                <a16:creationId xmlns:a16="http://schemas.microsoft.com/office/drawing/2014/main" id="{67AB0F79-0AC2-8984-BE2A-FBED7C1FC95A}"/>
              </a:ext>
            </a:extLst>
          </p:cNvPr>
          <p:cNvSpPr>
            <a:spLocks noGrp="1"/>
          </p:cNvSpPr>
          <p:nvPr>
            <p:ph type="subTitle" idx="1"/>
          </p:nvPr>
        </p:nvSpPr>
        <p:spPr/>
        <p:txBody>
          <a:bodyPr/>
          <a:lstStyle/>
          <a:p>
            <a:endParaRPr kumimoji="1" lang="zh-CN" altLang="en-US" dirty="0"/>
          </a:p>
        </p:txBody>
      </p:sp>
    </p:spTree>
    <p:extLst>
      <p:ext uri="{BB962C8B-B14F-4D97-AF65-F5344CB8AC3E}">
        <p14:creationId xmlns:p14="http://schemas.microsoft.com/office/powerpoint/2010/main" val="7568869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a:xfrm>
            <a:off x="838200" y="365126"/>
            <a:ext cx="10515600" cy="915258"/>
          </a:xfrm>
        </p:spPr>
        <p:txBody>
          <a:bodyPr/>
          <a:lstStyle/>
          <a:p>
            <a:r>
              <a:rPr kumimoji="1" lang="en-US" altLang="zh-CN" dirty="0">
                <a:latin typeface="Times New Roman" panose="02020603050405020304" pitchFamily="18" charset="0"/>
                <a:cs typeface="Times New Roman" panose="02020603050405020304" pitchFamily="18" charset="0"/>
              </a:rPr>
              <a:t>LSM-Tree</a:t>
            </a:r>
            <a:r>
              <a:rPr kumimoji="1" lang="zh-CN" altLang="en-US" dirty="0">
                <a:latin typeface="Times New Roman" panose="02020603050405020304" pitchFamily="18" charset="0"/>
                <a:cs typeface="Times New Roman" panose="02020603050405020304" pitchFamily="18" charset="0"/>
              </a:rPr>
              <a:t>编年史</a:t>
            </a:r>
          </a:p>
        </p:txBody>
      </p:sp>
      <p:cxnSp>
        <p:nvCxnSpPr>
          <p:cNvPr id="5" name="直线连接符 4">
            <a:extLst>
              <a:ext uri="{FF2B5EF4-FFF2-40B4-BE49-F238E27FC236}">
                <a16:creationId xmlns:a16="http://schemas.microsoft.com/office/drawing/2014/main" id="{690B0968-23A8-7D32-9BBA-130489CFAD40}"/>
              </a:ext>
            </a:extLst>
          </p:cNvPr>
          <p:cNvCxnSpPr>
            <a:cxnSpLocks/>
          </p:cNvCxnSpPr>
          <p:nvPr/>
        </p:nvCxnSpPr>
        <p:spPr>
          <a:xfrm>
            <a:off x="273270" y="3226681"/>
            <a:ext cx="11666482" cy="0"/>
          </a:xfrm>
          <a:prstGeom prst="line">
            <a:avLst/>
          </a:prstGeom>
          <a:ln w="19050">
            <a:solidFill>
              <a:schemeClr val="accent6"/>
            </a:solidFill>
            <a:prstDash val="sysDot"/>
          </a:ln>
        </p:spPr>
        <p:style>
          <a:lnRef idx="1">
            <a:schemeClr val="dk1"/>
          </a:lnRef>
          <a:fillRef idx="0">
            <a:schemeClr val="dk1"/>
          </a:fillRef>
          <a:effectRef idx="0">
            <a:schemeClr val="dk1"/>
          </a:effectRef>
          <a:fontRef idx="minor">
            <a:schemeClr val="tx1"/>
          </a:fontRef>
        </p:style>
      </p:cxnSp>
      <p:cxnSp>
        <p:nvCxnSpPr>
          <p:cNvPr id="7" name="直线连接符 6">
            <a:extLst>
              <a:ext uri="{FF2B5EF4-FFF2-40B4-BE49-F238E27FC236}">
                <a16:creationId xmlns:a16="http://schemas.microsoft.com/office/drawing/2014/main" id="{B257B0CB-1008-1076-83C7-715CDE879184}"/>
              </a:ext>
            </a:extLst>
          </p:cNvPr>
          <p:cNvCxnSpPr/>
          <p:nvPr/>
        </p:nvCxnSpPr>
        <p:spPr>
          <a:xfrm>
            <a:off x="388884" y="3436888"/>
            <a:ext cx="0" cy="1345324"/>
          </a:xfrm>
          <a:prstGeom prst="line">
            <a:avLst/>
          </a:prstGeom>
          <a:ln w="28575">
            <a:solidFill>
              <a:schemeClr val="accent2"/>
            </a:solidFill>
            <a:headEnd type="oval" w="med" len="med"/>
            <a:tailEnd type="oval" w="med" len="med"/>
          </a:ln>
        </p:spPr>
        <p:style>
          <a:lnRef idx="1">
            <a:schemeClr val="accent2"/>
          </a:lnRef>
          <a:fillRef idx="0">
            <a:schemeClr val="accent2"/>
          </a:fillRef>
          <a:effectRef idx="0">
            <a:schemeClr val="accent2"/>
          </a:effectRef>
          <a:fontRef idx="minor">
            <a:schemeClr val="tx1"/>
          </a:fontRef>
        </p:style>
      </p:cxnSp>
      <p:sp>
        <p:nvSpPr>
          <p:cNvPr id="8" name="椭圆 7">
            <a:extLst>
              <a:ext uri="{FF2B5EF4-FFF2-40B4-BE49-F238E27FC236}">
                <a16:creationId xmlns:a16="http://schemas.microsoft.com/office/drawing/2014/main" id="{7F9F119D-A78E-86FC-335C-37377BB9FBF9}"/>
              </a:ext>
            </a:extLst>
          </p:cNvPr>
          <p:cNvSpPr/>
          <p:nvPr/>
        </p:nvSpPr>
        <p:spPr>
          <a:xfrm>
            <a:off x="273270" y="3316019"/>
            <a:ext cx="231228" cy="241738"/>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6">
                  <a:lumMod val="60000"/>
                  <a:lumOff val="40000"/>
                </a:schemeClr>
              </a:solidFill>
            </a:endParaRPr>
          </a:p>
        </p:txBody>
      </p:sp>
      <p:sp>
        <p:nvSpPr>
          <p:cNvPr id="9" name="文本框 8">
            <a:extLst>
              <a:ext uri="{FF2B5EF4-FFF2-40B4-BE49-F238E27FC236}">
                <a16:creationId xmlns:a16="http://schemas.microsoft.com/office/drawing/2014/main" id="{5181196C-902E-D257-B82A-6FDEF51B8BEC}"/>
              </a:ext>
            </a:extLst>
          </p:cNvPr>
          <p:cNvSpPr txBox="1"/>
          <p:nvPr/>
        </p:nvSpPr>
        <p:spPr>
          <a:xfrm>
            <a:off x="504498" y="4061559"/>
            <a:ext cx="3100550" cy="1231106"/>
          </a:xfrm>
          <a:prstGeom prst="rect">
            <a:avLst/>
          </a:prstGeom>
          <a:noFill/>
        </p:spPr>
        <p:txBody>
          <a:bodyPr wrap="square" rtlCol="0">
            <a:spAutoFit/>
          </a:bodyPr>
          <a:lstStyle/>
          <a:p>
            <a:r>
              <a:rPr kumimoji="1" lang="en-US" altLang="zh-CN" sz="2000" b="1" dirty="0">
                <a:latin typeface="SimHei" panose="02010609060101010101" pitchFamily="49" charset="-122"/>
                <a:ea typeface="SimHei" panose="02010609060101010101" pitchFamily="49" charset="-122"/>
                <a:cs typeface="Times New Roman" panose="02020603050405020304" pitchFamily="18" charset="0"/>
              </a:rPr>
              <a:t>1992 LSF</a:t>
            </a:r>
          </a:p>
          <a:p>
            <a:r>
              <a:rPr kumimoji="1" lang="en-US" altLang="zh-CN" i="1" dirty="0">
                <a:latin typeface="Times New Roman" panose="02020603050405020304" pitchFamily="18" charset="0"/>
                <a:ea typeface="+mj-ea"/>
                <a:cs typeface="Times New Roman" panose="02020603050405020304" pitchFamily="18" charset="0"/>
              </a:rPr>
              <a:t>The design and implementation of a log-structured file system</a:t>
            </a:r>
          </a:p>
          <a:p>
            <a:r>
              <a:rPr kumimoji="1" lang="en-US" altLang="zh-CN" dirty="0">
                <a:latin typeface="Times New Roman" panose="02020603050405020304" pitchFamily="18" charset="0"/>
                <a:ea typeface="+mj-ea"/>
                <a:cs typeface="Times New Roman" panose="02020603050405020304" pitchFamily="18" charset="0"/>
              </a:rPr>
              <a:t>cited by </a:t>
            </a:r>
            <a:r>
              <a:rPr kumimoji="1" lang="en-US" altLang="zh-CN" b="1" dirty="0">
                <a:latin typeface="Times New Roman" panose="02020603050405020304" pitchFamily="18" charset="0"/>
                <a:ea typeface="+mj-ea"/>
                <a:cs typeface="Times New Roman" panose="02020603050405020304" pitchFamily="18" charset="0"/>
              </a:rPr>
              <a:t>2504</a:t>
            </a:r>
            <a:endParaRPr kumimoji="1" lang="zh-CN" altLang="en-US" b="1" dirty="0">
              <a:latin typeface="Times New Roman" panose="02020603050405020304" pitchFamily="18" charset="0"/>
              <a:ea typeface="+mj-ea"/>
              <a:cs typeface="Times New Roman" panose="02020603050405020304" pitchFamily="18" charset="0"/>
            </a:endParaRPr>
          </a:p>
        </p:txBody>
      </p:sp>
      <p:sp>
        <p:nvSpPr>
          <p:cNvPr id="13" name="文本框 12">
            <a:extLst>
              <a:ext uri="{FF2B5EF4-FFF2-40B4-BE49-F238E27FC236}">
                <a16:creationId xmlns:a16="http://schemas.microsoft.com/office/drawing/2014/main" id="{2C39F757-E5AE-E7F7-9E61-276248340DAB}"/>
              </a:ext>
            </a:extLst>
          </p:cNvPr>
          <p:cNvSpPr txBox="1"/>
          <p:nvPr/>
        </p:nvSpPr>
        <p:spPr>
          <a:xfrm>
            <a:off x="1003739" y="1351038"/>
            <a:ext cx="3100550" cy="1231106"/>
          </a:xfrm>
          <a:prstGeom prst="rect">
            <a:avLst/>
          </a:prstGeom>
          <a:noFill/>
        </p:spPr>
        <p:txBody>
          <a:bodyPr wrap="square" rtlCol="0">
            <a:spAutoFit/>
          </a:bodyPr>
          <a:lstStyle/>
          <a:p>
            <a:r>
              <a:rPr kumimoji="1" lang="en-US" altLang="zh-CN" sz="2000" b="1" dirty="0">
                <a:latin typeface="SimHei" panose="02010609060101010101" pitchFamily="49" charset="-122"/>
                <a:ea typeface="SimHei" panose="02010609060101010101" pitchFamily="49" charset="-122"/>
                <a:cs typeface="Times New Roman" panose="02020603050405020304" pitchFamily="18" charset="0"/>
              </a:rPr>
              <a:t>1996 LSM Tree</a:t>
            </a:r>
          </a:p>
          <a:p>
            <a:r>
              <a:rPr kumimoji="1" lang="en-US" altLang="zh-CN" i="1" dirty="0">
                <a:latin typeface="Times New Roman" panose="02020603050405020304" pitchFamily="18" charset="0"/>
                <a:ea typeface="+mj-ea"/>
                <a:cs typeface="Times New Roman" panose="02020603050405020304" pitchFamily="18" charset="0"/>
              </a:rPr>
              <a:t>The log-structured merge-tree (LSM-tree)</a:t>
            </a:r>
          </a:p>
          <a:p>
            <a:r>
              <a:rPr kumimoji="1" lang="en-US" altLang="zh-CN" dirty="0">
                <a:latin typeface="Times New Roman" panose="02020603050405020304" pitchFamily="18" charset="0"/>
                <a:ea typeface="+mj-ea"/>
                <a:cs typeface="Times New Roman" panose="02020603050405020304" pitchFamily="18" charset="0"/>
              </a:rPr>
              <a:t>cited by </a:t>
            </a:r>
            <a:r>
              <a:rPr kumimoji="1" lang="en-US" altLang="zh-CN" b="1" dirty="0">
                <a:latin typeface="Times New Roman" panose="02020603050405020304" pitchFamily="18" charset="0"/>
                <a:ea typeface="+mj-ea"/>
                <a:cs typeface="Times New Roman" panose="02020603050405020304" pitchFamily="18" charset="0"/>
              </a:rPr>
              <a:t>1458</a:t>
            </a:r>
            <a:endParaRPr kumimoji="1" lang="zh-CN" altLang="en-US" b="1" dirty="0">
              <a:latin typeface="Times New Roman" panose="02020603050405020304" pitchFamily="18" charset="0"/>
              <a:ea typeface="+mj-ea"/>
              <a:cs typeface="Times New Roman" panose="02020603050405020304" pitchFamily="18" charset="0"/>
            </a:endParaRPr>
          </a:p>
        </p:txBody>
      </p:sp>
      <p:cxnSp>
        <p:nvCxnSpPr>
          <p:cNvPr id="16" name="直线连接符 15">
            <a:extLst>
              <a:ext uri="{FF2B5EF4-FFF2-40B4-BE49-F238E27FC236}">
                <a16:creationId xmlns:a16="http://schemas.microsoft.com/office/drawing/2014/main" id="{31887B09-67EA-E5A0-1332-5F94CC85A341}"/>
              </a:ext>
            </a:extLst>
          </p:cNvPr>
          <p:cNvCxnSpPr/>
          <p:nvPr/>
        </p:nvCxnSpPr>
        <p:spPr>
          <a:xfrm>
            <a:off x="785649" y="1614042"/>
            <a:ext cx="0" cy="1345324"/>
          </a:xfrm>
          <a:prstGeom prst="line">
            <a:avLst/>
          </a:prstGeom>
          <a:ln w="28575">
            <a:solidFill>
              <a:schemeClr val="accent2"/>
            </a:solidFill>
            <a:headEnd type="oval" w="med" len="med"/>
            <a:tailEnd type="oval" w="med" len="med"/>
          </a:ln>
        </p:spPr>
        <p:style>
          <a:lnRef idx="1">
            <a:schemeClr val="accent2"/>
          </a:lnRef>
          <a:fillRef idx="0">
            <a:schemeClr val="accent2"/>
          </a:fillRef>
          <a:effectRef idx="0">
            <a:schemeClr val="accent2"/>
          </a:effectRef>
          <a:fontRef idx="minor">
            <a:schemeClr val="tx1"/>
          </a:fontRef>
        </p:style>
      </p:cxnSp>
      <p:sp>
        <p:nvSpPr>
          <p:cNvPr id="17" name="椭圆 16">
            <a:extLst>
              <a:ext uri="{FF2B5EF4-FFF2-40B4-BE49-F238E27FC236}">
                <a16:creationId xmlns:a16="http://schemas.microsoft.com/office/drawing/2014/main" id="{B2465FB1-B36F-DBFE-5E46-F8D62CD1B3C7}"/>
              </a:ext>
            </a:extLst>
          </p:cNvPr>
          <p:cNvSpPr/>
          <p:nvPr/>
        </p:nvSpPr>
        <p:spPr>
          <a:xfrm>
            <a:off x="670035" y="2868100"/>
            <a:ext cx="231228" cy="241738"/>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6">
                  <a:lumMod val="60000"/>
                  <a:lumOff val="40000"/>
                </a:schemeClr>
              </a:solidFill>
            </a:endParaRPr>
          </a:p>
        </p:txBody>
      </p:sp>
      <p:sp>
        <p:nvSpPr>
          <p:cNvPr id="18" name="文本框 17">
            <a:extLst>
              <a:ext uri="{FF2B5EF4-FFF2-40B4-BE49-F238E27FC236}">
                <a16:creationId xmlns:a16="http://schemas.microsoft.com/office/drawing/2014/main" id="{8D28679B-5178-48F8-3007-9F7A466559D0}"/>
              </a:ext>
            </a:extLst>
          </p:cNvPr>
          <p:cNvSpPr txBox="1"/>
          <p:nvPr/>
        </p:nvSpPr>
        <p:spPr>
          <a:xfrm>
            <a:off x="4272447" y="1351038"/>
            <a:ext cx="3100550" cy="1231106"/>
          </a:xfrm>
          <a:prstGeom prst="rect">
            <a:avLst/>
          </a:prstGeom>
          <a:noFill/>
        </p:spPr>
        <p:txBody>
          <a:bodyPr wrap="square" rtlCol="0">
            <a:spAutoFit/>
          </a:bodyPr>
          <a:lstStyle/>
          <a:p>
            <a:r>
              <a:rPr kumimoji="1" lang="en-US" altLang="zh-CN" sz="2000" b="1" dirty="0">
                <a:latin typeface="SimHei" panose="02010609060101010101" pitchFamily="49" charset="-122"/>
                <a:ea typeface="SimHei" panose="02010609060101010101" pitchFamily="49" charset="-122"/>
                <a:cs typeface="Times New Roman" panose="02020603050405020304" pitchFamily="18" charset="0"/>
              </a:rPr>
              <a:t>2006 Bigtable</a:t>
            </a:r>
          </a:p>
          <a:p>
            <a:r>
              <a:rPr kumimoji="1" lang="en-US" altLang="zh-CN" i="1" dirty="0">
                <a:latin typeface="Times New Roman" panose="02020603050405020304" pitchFamily="18" charset="0"/>
                <a:ea typeface="+mj-ea"/>
                <a:cs typeface="Times New Roman" panose="02020603050405020304" pitchFamily="18" charset="0"/>
              </a:rPr>
              <a:t>Bigtable: A distributed storage system for structured data</a:t>
            </a:r>
          </a:p>
          <a:p>
            <a:r>
              <a:rPr kumimoji="1" lang="en-US" altLang="zh-CN" dirty="0">
                <a:latin typeface="Times New Roman" panose="02020603050405020304" pitchFamily="18" charset="0"/>
                <a:ea typeface="+mj-ea"/>
                <a:cs typeface="Times New Roman" panose="02020603050405020304" pitchFamily="18" charset="0"/>
              </a:rPr>
              <a:t>cited by </a:t>
            </a:r>
            <a:r>
              <a:rPr kumimoji="1" lang="en-US" altLang="zh-CN" b="1" dirty="0">
                <a:latin typeface="Times New Roman" panose="02020603050405020304" pitchFamily="18" charset="0"/>
                <a:ea typeface="+mj-ea"/>
                <a:cs typeface="Times New Roman" panose="02020603050405020304" pitchFamily="18" charset="0"/>
              </a:rPr>
              <a:t>7825</a:t>
            </a:r>
            <a:endParaRPr kumimoji="1" lang="zh-CN" altLang="en-US" b="1" dirty="0">
              <a:latin typeface="Times New Roman" panose="02020603050405020304" pitchFamily="18" charset="0"/>
              <a:ea typeface="+mj-ea"/>
              <a:cs typeface="Times New Roman" panose="02020603050405020304" pitchFamily="18" charset="0"/>
            </a:endParaRPr>
          </a:p>
        </p:txBody>
      </p:sp>
      <p:cxnSp>
        <p:nvCxnSpPr>
          <p:cNvPr id="19" name="直线连接符 18">
            <a:extLst>
              <a:ext uri="{FF2B5EF4-FFF2-40B4-BE49-F238E27FC236}">
                <a16:creationId xmlns:a16="http://schemas.microsoft.com/office/drawing/2014/main" id="{35B53D2C-8352-50AD-7D7C-23A936D15105}"/>
              </a:ext>
            </a:extLst>
          </p:cNvPr>
          <p:cNvCxnSpPr/>
          <p:nvPr/>
        </p:nvCxnSpPr>
        <p:spPr>
          <a:xfrm>
            <a:off x="4054357" y="1614042"/>
            <a:ext cx="0" cy="1345324"/>
          </a:xfrm>
          <a:prstGeom prst="line">
            <a:avLst/>
          </a:prstGeom>
          <a:ln w="28575">
            <a:solidFill>
              <a:schemeClr val="accent2"/>
            </a:solidFill>
            <a:headEnd type="oval" w="med" len="med"/>
            <a:tailEnd type="oval" w="med" len="med"/>
          </a:ln>
        </p:spPr>
        <p:style>
          <a:lnRef idx="1">
            <a:schemeClr val="accent2"/>
          </a:lnRef>
          <a:fillRef idx="0">
            <a:schemeClr val="accent2"/>
          </a:fillRef>
          <a:effectRef idx="0">
            <a:schemeClr val="accent2"/>
          </a:effectRef>
          <a:fontRef idx="minor">
            <a:schemeClr val="tx1"/>
          </a:fontRef>
        </p:style>
      </p:cxnSp>
      <p:sp>
        <p:nvSpPr>
          <p:cNvPr id="20" name="椭圆 19">
            <a:extLst>
              <a:ext uri="{FF2B5EF4-FFF2-40B4-BE49-F238E27FC236}">
                <a16:creationId xmlns:a16="http://schemas.microsoft.com/office/drawing/2014/main" id="{559E1698-681F-3EA6-00FE-740267680613}"/>
              </a:ext>
            </a:extLst>
          </p:cNvPr>
          <p:cNvSpPr/>
          <p:nvPr/>
        </p:nvSpPr>
        <p:spPr>
          <a:xfrm>
            <a:off x="3938743" y="2868100"/>
            <a:ext cx="231228" cy="241738"/>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6">
                  <a:lumMod val="60000"/>
                  <a:lumOff val="40000"/>
                </a:schemeClr>
              </a:solidFill>
            </a:endParaRPr>
          </a:p>
        </p:txBody>
      </p:sp>
      <p:cxnSp>
        <p:nvCxnSpPr>
          <p:cNvPr id="21" name="直线连接符 20">
            <a:extLst>
              <a:ext uri="{FF2B5EF4-FFF2-40B4-BE49-F238E27FC236}">
                <a16:creationId xmlns:a16="http://schemas.microsoft.com/office/drawing/2014/main" id="{AE48BD74-61BC-4842-351F-F6545D49F55B}"/>
              </a:ext>
            </a:extLst>
          </p:cNvPr>
          <p:cNvCxnSpPr/>
          <p:nvPr/>
        </p:nvCxnSpPr>
        <p:spPr>
          <a:xfrm>
            <a:off x="4314491" y="3431635"/>
            <a:ext cx="0" cy="1345324"/>
          </a:xfrm>
          <a:prstGeom prst="line">
            <a:avLst/>
          </a:prstGeom>
          <a:ln w="28575">
            <a:solidFill>
              <a:schemeClr val="accent2"/>
            </a:solidFill>
            <a:headEnd type="oval" w="med" len="med"/>
            <a:tailEnd type="oval" w="med" len="med"/>
          </a:ln>
        </p:spPr>
        <p:style>
          <a:lnRef idx="1">
            <a:schemeClr val="accent2"/>
          </a:lnRef>
          <a:fillRef idx="0">
            <a:schemeClr val="accent2"/>
          </a:fillRef>
          <a:effectRef idx="0">
            <a:schemeClr val="accent2"/>
          </a:effectRef>
          <a:fontRef idx="minor">
            <a:schemeClr val="tx1"/>
          </a:fontRef>
        </p:style>
      </p:cxnSp>
      <p:sp>
        <p:nvSpPr>
          <p:cNvPr id="22" name="椭圆 21">
            <a:extLst>
              <a:ext uri="{FF2B5EF4-FFF2-40B4-BE49-F238E27FC236}">
                <a16:creationId xmlns:a16="http://schemas.microsoft.com/office/drawing/2014/main" id="{D7DA5985-12AE-D1CA-9E6B-1C485B02C80B}"/>
              </a:ext>
            </a:extLst>
          </p:cNvPr>
          <p:cNvSpPr/>
          <p:nvPr/>
        </p:nvSpPr>
        <p:spPr>
          <a:xfrm>
            <a:off x="4198877" y="3310766"/>
            <a:ext cx="231228" cy="241738"/>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6">
                  <a:lumMod val="60000"/>
                  <a:lumOff val="40000"/>
                </a:schemeClr>
              </a:solidFill>
            </a:endParaRPr>
          </a:p>
        </p:txBody>
      </p:sp>
      <p:sp>
        <p:nvSpPr>
          <p:cNvPr id="23" name="文本框 22">
            <a:extLst>
              <a:ext uri="{FF2B5EF4-FFF2-40B4-BE49-F238E27FC236}">
                <a16:creationId xmlns:a16="http://schemas.microsoft.com/office/drawing/2014/main" id="{6D331942-8946-ADB6-1B4E-53A20EC81F9B}"/>
              </a:ext>
            </a:extLst>
          </p:cNvPr>
          <p:cNvSpPr txBox="1"/>
          <p:nvPr/>
        </p:nvSpPr>
        <p:spPr>
          <a:xfrm>
            <a:off x="3544607" y="4776959"/>
            <a:ext cx="1484587" cy="400110"/>
          </a:xfrm>
          <a:prstGeom prst="rect">
            <a:avLst/>
          </a:prstGeom>
          <a:noFill/>
        </p:spPr>
        <p:txBody>
          <a:bodyPr wrap="square" rtlCol="0">
            <a:spAutoFit/>
          </a:bodyPr>
          <a:lstStyle/>
          <a:p>
            <a:r>
              <a:rPr kumimoji="1" lang="en-US" altLang="zh-CN" sz="2000" b="1" dirty="0">
                <a:latin typeface="SimHei" panose="02010609060101010101" pitchFamily="49" charset="-122"/>
                <a:ea typeface="SimHei" panose="02010609060101010101" pitchFamily="49" charset="-122"/>
                <a:cs typeface="Times New Roman" panose="02020603050405020304" pitchFamily="18" charset="0"/>
              </a:rPr>
              <a:t>2007 HBase</a:t>
            </a:r>
          </a:p>
        </p:txBody>
      </p:sp>
      <p:cxnSp>
        <p:nvCxnSpPr>
          <p:cNvPr id="24" name="直线连接符 23">
            <a:extLst>
              <a:ext uri="{FF2B5EF4-FFF2-40B4-BE49-F238E27FC236}">
                <a16:creationId xmlns:a16="http://schemas.microsoft.com/office/drawing/2014/main" id="{710ADC38-14F7-5693-4272-F94E1A549C6A}"/>
              </a:ext>
            </a:extLst>
          </p:cNvPr>
          <p:cNvCxnSpPr/>
          <p:nvPr/>
        </p:nvCxnSpPr>
        <p:spPr>
          <a:xfrm>
            <a:off x="5087001" y="3436891"/>
            <a:ext cx="0" cy="1345324"/>
          </a:xfrm>
          <a:prstGeom prst="line">
            <a:avLst/>
          </a:prstGeom>
          <a:ln w="28575">
            <a:solidFill>
              <a:schemeClr val="accent2"/>
            </a:solidFill>
            <a:headEnd type="oval" w="med" len="med"/>
            <a:tailEnd type="oval" w="med" len="med"/>
          </a:ln>
        </p:spPr>
        <p:style>
          <a:lnRef idx="1">
            <a:schemeClr val="accent2"/>
          </a:lnRef>
          <a:fillRef idx="0">
            <a:schemeClr val="accent2"/>
          </a:fillRef>
          <a:effectRef idx="0">
            <a:schemeClr val="accent2"/>
          </a:effectRef>
          <a:fontRef idx="minor">
            <a:schemeClr val="tx1"/>
          </a:fontRef>
        </p:style>
      </p:cxnSp>
      <p:sp>
        <p:nvSpPr>
          <p:cNvPr id="25" name="椭圆 24">
            <a:extLst>
              <a:ext uri="{FF2B5EF4-FFF2-40B4-BE49-F238E27FC236}">
                <a16:creationId xmlns:a16="http://schemas.microsoft.com/office/drawing/2014/main" id="{A1B846E6-F667-F595-9999-1349B859C97C}"/>
              </a:ext>
            </a:extLst>
          </p:cNvPr>
          <p:cNvSpPr/>
          <p:nvPr/>
        </p:nvSpPr>
        <p:spPr>
          <a:xfrm>
            <a:off x="4971387" y="3316022"/>
            <a:ext cx="231228" cy="241738"/>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6">
                  <a:lumMod val="60000"/>
                  <a:lumOff val="40000"/>
                </a:schemeClr>
              </a:solidFill>
            </a:endParaRPr>
          </a:p>
        </p:txBody>
      </p:sp>
      <p:sp>
        <p:nvSpPr>
          <p:cNvPr id="26" name="文本框 25">
            <a:extLst>
              <a:ext uri="{FF2B5EF4-FFF2-40B4-BE49-F238E27FC236}">
                <a16:creationId xmlns:a16="http://schemas.microsoft.com/office/drawing/2014/main" id="{3ACE0A8D-D225-C2C8-3459-D07D94FC1209}"/>
              </a:ext>
            </a:extLst>
          </p:cNvPr>
          <p:cNvSpPr txBox="1"/>
          <p:nvPr/>
        </p:nvSpPr>
        <p:spPr>
          <a:xfrm>
            <a:off x="5192102" y="4061562"/>
            <a:ext cx="3100550" cy="1231106"/>
          </a:xfrm>
          <a:prstGeom prst="rect">
            <a:avLst/>
          </a:prstGeom>
          <a:noFill/>
        </p:spPr>
        <p:txBody>
          <a:bodyPr wrap="square" rtlCol="0">
            <a:spAutoFit/>
          </a:bodyPr>
          <a:lstStyle/>
          <a:p>
            <a:r>
              <a:rPr kumimoji="1" lang="en-US" altLang="zh-CN" sz="2000" b="1" dirty="0">
                <a:latin typeface="SimHei" panose="02010609060101010101" pitchFamily="49" charset="-122"/>
                <a:ea typeface="SimHei" panose="02010609060101010101" pitchFamily="49" charset="-122"/>
                <a:cs typeface="Times New Roman" panose="02020603050405020304" pitchFamily="18" charset="0"/>
              </a:rPr>
              <a:t>2010 Cassandra</a:t>
            </a:r>
          </a:p>
          <a:p>
            <a:r>
              <a:rPr kumimoji="1" lang="en-US" altLang="zh-CN" i="1" dirty="0">
                <a:latin typeface="Times New Roman" panose="02020603050405020304" pitchFamily="18" charset="0"/>
                <a:ea typeface="+mj-ea"/>
                <a:cs typeface="Times New Roman" panose="02020603050405020304" pitchFamily="18" charset="0"/>
              </a:rPr>
              <a:t>Cassandra: a decentralized structured storage system</a:t>
            </a:r>
          </a:p>
          <a:p>
            <a:r>
              <a:rPr kumimoji="1" lang="en-US" altLang="zh-CN" dirty="0">
                <a:latin typeface="Times New Roman" panose="02020603050405020304" pitchFamily="18" charset="0"/>
                <a:ea typeface="+mj-ea"/>
                <a:cs typeface="Times New Roman" panose="02020603050405020304" pitchFamily="18" charset="0"/>
              </a:rPr>
              <a:t>cited by </a:t>
            </a:r>
            <a:r>
              <a:rPr kumimoji="1" lang="en-US" altLang="zh-CN" b="1" dirty="0">
                <a:latin typeface="Times New Roman" panose="02020603050405020304" pitchFamily="18" charset="0"/>
                <a:ea typeface="+mj-ea"/>
                <a:cs typeface="Times New Roman" panose="02020603050405020304" pitchFamily="18" charset="0"/>
              </a:rPr>
              <a:t>3914</a:t>
            </a:r>
            <a:endParaRPr kumimoji="1" lang="zh-CN" altLang="en-US" b="1" dirty="0">
              <a:latin typeface="Times New Roman" panose="02020603050405020304" pitchFamily="18" charset="0"/>
              <a:ea typeface="+mj-ea"/>
              <a:cs typeface="Times New Roman" panose="02020603050405020304" pitchFamily="18" charset="0"/>
            </a:endParaRPr>
          </a:p>
        </p:txBody>
      </p:sp>
      <p:cxnSp>
        <p:nvCxnSpPr>
          <p:cNvPr id="27" name="直线连接符 26">
            <a:extLst>
              <a:ext uri="{FF2B5EF4-FFF2-40B4-BE49-F238E27FC236}">
                <a16:creationId xmlns:a16="http://schemas.microsoft.com/office/drawing/2014/main" id="{E119DD97-5855-D28C-6C32-16FC767065FC}"/>
              </a:ext>
            </a:extLst>
          </p:cNvPr>
          <p:cNvCxnSpPr/>
          <p:nvPr/>
        </p:nvCxnSpPr>
        <p:spPr>
          <a:xfrm>
            <a:off x="8077186" y="3431637"/>
            <a:ext cx="0" cy="1345324"/>
          </a:xfrm>
          <a:prstGeom prst="line">
            <a:avLst/>
          </a:prstGeom>
          <a:ln w="28575">
            <a:solidFill>
              <a:schemeClr val="accent2"/>
            </a:solidFill>
            <a:headEnd type="oval" w="med" len="med"/>
            <a:tailEnd type="oval" w="med" len="med"/>
          </a:ln>
        </p:spPr>
        <p:style>
          <a:lnRef idx="1">
            <a:schemeClr val="accent2"/>
          </a:lnRef>
          <a:fillRef idx="0">
            <a:schemeClr val="accent2"/>
          </a:fillRef>
          <a:effectRef idx="0">
            <a:schemeClr val="accent2"/>
          </a:effectRef>
          <a:fontRef idx="minor">
            <a:schemeClr val="tx1"/>
          </a:fontRef>
        </p:style>
      </p:cxnSp>
      <p:sp>
        <p:nvSpPr>
          <p:cNvPr id="28" name="椭圆 27">
            <a:extLst>
              <a:ext uri="{FF2B5EF4-FFF2-40B4-BE49-F238E27FC236}">
                <a16:creationId xmlns:a16="http://schemas.microsoft.com/office/drawing/2014/main" id="{4DEC4020-DD20-67AA-6F3D-9452101257CE}"/>
              </a:ext>
            </a:extLst>
          </p:cNvPr>
          <p:cNvSpPr/>
          <p:nvPr/>
        </p:nvSpPr>
        <p:spPr>
          <a:xfrm>
            <a:off x="7961572" y="3310768"/>
            <a:ext cx="231228" cy="241738"/>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6">
                  <a:lumMod val="60000"/>
                  <a:lumOff val="40000"/>
                </a:schemeClr>
              </a:solidFill>
            </a:endParaRPr>
          </a:p>
        </p:txBody>
      </p:sp>
      <p:sp>
        <p:nvSpPr>
          <p:cNvPr id="29" name="文本框 28">
            <a:extLst>
              <a:ext uri="{FF2B5EF4-FFF2-40B4-BE49-F238E27FC236}">
                <a16:creationId xmlns:a16="http://schemas.microsoft.com/office/drawing/2014/main" id="{4293F217-297F-7D9A-766E-C7154C7D8CC1}"/>
              </a:ext>
            </a:extLst>
          </p:cNvPr>
          <p:cNvSpPr txBox="1"/>
          <p:nvPr/>
        </p:nvSpPr>
        <p:spPr>
          <a:xfrm>
            <a:off x="7698810" y="4842363"/>
            <a:ext cx="2506731" cy="1231106"/>
          </a:xfrm>
          <a:prstGeom prst="rect">
            <a:avLst/>
          </a:prstGeom>
          <a:noFill/>
        </p:spPr>
        <p:txBody>
          <a:bodyPr wrap="square" rtlCol="0">
            <a:spAutoFit/>
          </a:bodyPr>
          <a:lstStyle/>
          <a:p>
            <a:r>
              <a:rPr kumimoji="1" lang="en-US" altLang="zh-CN" sz="2000" b="1" dirty="0">
                <a:latin typeface="SimHei" panose="02010609060101010101" pitchFamily="49" charset="-122"/>
                <a:ea typeface="SimHei" panose="02010609060101010101" pitchFamily="49" charset="-122"/>
                <a:cs typeface="Times New Roman" panose="02020603050405020304" pitchFamily="18" charset="0"/>
              </a:rPr>
              <a:t>2011 </a:t>
            </a:r>
            <a:r>
              <a:rPr kumimoji="1" lang="en-US" altLang="zh-CN" sz="2000" b="1" dirty="0" err="1">
                <a:latin typeface="SimHei" panose="02010609060101010101" pitchFamily="49" charset="-122"/>
                <a:ea typeface="SimHei" panose="02010609060101010101" pitchFamily="49" charset="-122"/>
                <a:cs typeface="Times New Roman" panose="02020603050405020304" pitchFamily="18" charset="0"/>
              </a:rPr>
              <a:t>LevelDB</a:t>
            </a:r>
            <a:endParaRPr kumimoji="1" lang="en-US" altLang="zh-CN" sz="2000" b="1" dirty="0">
              <a:latin typeface="SimHei" panose="02010609060101010101" pitchFamily="49" charset="-122"/>
              <a:ea typeface="SimHei" panose="02010609060101010101" pitchFamily="49" charset="-122"/>
              <a:cs typeface="Times New Roman" panose="02020603050405020304" pitchFamily="18" charset="0"/>
            </a:endParaRPr>
          </a:p>
          <a:p>
            <a:r>
              <a:rPr kumimoji="1" lang="en-US" altLang="zh-CN" i="1" dirty="0" err="1">
                <a:latin typeface="Times New Roman" panose="02020603050405020304" pitchFamily="18" charset="0"/>
                <a:ea typeface="+mj-ea"/>
                <a:cs typeface="Times New Roman" panose="02020603050405020304" pitchFamily="18" charset="0"/>
              </a:rPr>
              <a:t>LevelDB</a:t>
            </a:r>
            <a:r>
              <a:rPr kumimoji="1" lang="en-US" altLang="zh-CN" i="1" dirty="0">
                <a:latin typeface="Times New Roman" panose="02020603050405020304" pitchFamily="18" charset="0"/>
                <a:ea typeface="+mj-ea"/>
                <a:cs typeface="Times New Roman" panose="02020603050405020304" pitchFamily="18" charset="0"/>
              </a:rPr>
              <a:t>: A Fast Persistent Key-Value Store</a:t>
            </a:r>
          </a:p>
        </p:txBody>
      </p:sp>
      <p:sp>
        <p:nvSpPr>
          <p:cNvPr id="31" name="文本框 30">
            <a:extLst>
              <a:ext uri="{FF2B5EF4-FFF2-40B4-BE49-F238E27FC236}">
                <a16:creationId xmlns:a16="http://schemas.microsoft.com/office/drawing/2014/main" id="{B1FFB510-7C02-0696-7AC6-F77DBB599C36}"/>
              </a:ext>
            </a:extLst>
          </p:cNvPr>
          <p:cNvSpPr txBox="1"/>
          <p:nvPr/>
        </p:nvSpPr>
        <p:spPr>
          <a:xfrm>
            <a:off x="8692037" y="1345785"/>
            <a:ext cx="3100550" cy="954107"/>
          </a:xfrm>
          <a:prstGeom prst="rect">
            <a:avLst/>
          </a:prstGeom>
          <a:noFill/>
        </p:spPr>
        <p:txBody>
          <a:bodyPr wrap="square" rtlCol="0">
            <a:spAutoFit/>
          </a:bodyPr>
          <a:lstStyle/>
          <a:p>
            <a:r>
              <a:rPr kumimoji="1" lang="en-US" altLang="zh-CN" sz="2000" b="1" dirty="0">
                <a:latin typeface="SimHei" panose="02010609060101010101" pitchFamily="49" charset="-122"/>
                <a:ea typeface="SimHei" panose="02010609060101010101" pitchFamily="49" charset="-122"/>
                <a:cs typeface="Times New Roman" panose="02020603050405020304" pitchFamily="18" charset="0"/>
              </a:rPr>
              <a:t>2013 </a:t>
            </a:r>
            <a:r>
              <a:rPr kumimoji="1" lang="en-US" altLang="zh-CN" sz="2000" b="1" dirty="0" err="1">
                <a:latin typeface="SimHei" panose="02010609060101010101" pitchFamily="49" charset="-122"/>
                <a:ea typeface="SimHei" panose="02010609060101010101" pitchFamily="49" charset="-122"/>
                <a:cs typeface="Times New Roman" panose="02020603050405020304" pitchFamily="18" charset="0"/>
              </a:rPr>
              <a:t>RocksDB</a:t>
            </a:r>
            <a:endParaRPr kumimoji="1" lang="en-US" altLang="zh-CN" sz="2000" b="1" dirty="0">
              <a:latin typeface="SimHei" panose="02010609060101010101" pitchFamily="49" charset="-122"/>
              <a:ea typeface="SimHei" panose="02010609060101010101" pitchFamily="49" charset="-122"/>
              <a:cs typeface="Times New Roman" panose="02020603050405020304" pitchFamily="18" charset="0"/>
            </a:endParaRPr>
          </a:p>
          <a:p>
            <a:r>
              <a:rPr kumimoji="1" lang="en-US" altLang="zh-CN" i="1" dirty="0">
                <a:latin typeface="Times New Roman" panose="02020603050405020304" pitchFamily="18" charset="0"/>
                <a:ea typeface="+mj-ea"/>
                <a:cs typeface="Times New Roman" panose="02020603050405020304" pitchFamily="18" charset="0"/>
              </a:rPr>
              <a:t>Under the Hood: Building and open-sourcing </a:t>
            </a:r>
            <a:r>
              <a:rPr kumimoji="1" lang="en-US" altLang="zh-CN" i="1" dirty="0" err="1">
                <a:latin typeface="Times New Roman" panose="02020603050405020304" pitchFamily="18" charset="0"/>
                <a:ea typeface="+mj-ea"/>
                <a:cs typeface="Times New Roman" panose="02020603050405020304" pitchFamily="18" charset="0"/>
              </a:rPr>
              <a:t>RocksDB</a:t>
            </a:r>
            <a:endParaRPr kumimoji="1" lang="en-US" altLang="zh-CN" i="1" dirty="0">
              <a:latin typeface="Times New Roman" panose="02020603050405020304" pitchFamily="18" charset="0"/>
              <a:ea typeface="+mj-ea"/>
              <a:cs typeface="Times New Roman" panose="02020603050405020304" pitchFamily="18" charset="0"/>
            </a:endParaRPr>
          </a:p>
        </p:txBody>
      </p:sp>
      <p:cxnSp>
        <p:nvCxnSpPr>
          <p:cNvPr id="32" name="直线连接符 31">
            <a:extLst>
              <a:ext uri="{FF2B5EF4-FFF2-40B4-BE49-F238E27FC236}">
                <a16:creationId xmlns:a16="http://schemas.microsoft.com/office/drawing/2014/main" id="{FA7FDB36-0A38-AEF1-CE99-98973FF7FC4B}"/>
              </a:ext>
            </a:extLst>
          </p:cNvPr>
          <p:cNvCxnSpPr/>
          <p:nvPr/>
        </p:nvCxnSpPr>
        <p:spPr>
          <a:xfrm>
            <a:off x="8473947" y="1608789"/>
            <a:ext cx="0" cy="1345324"/>
          </a:xfrm>
          <a:prstGeom prst="line">
            <a:avLst/>
          </a:prstGeom>
          <a:ln w="28575">
            <a:solidFill>
              <a:schemeClr val="accent2"/>
            </a:solidFill>
            <a:headEnd type="oval" w="med" len="med"/>
            <a:tailEnd type="oval" w="med" len="med"/>
          </a:ln>
        </p:spPr>
        <p:style>
          <a:lnRef idx="1">
            <a:schemeClr val="accent2"/>
          </a:lnRef>
          <a:fillRef idx="0">
            <a:schemeClr val="accent2"/>
          </a:fillRef>
          <a:effectRef idx="0">
            <a:schemeClr val="accent2"/>
          </a:effectRef>
          <a:fontRef idx="minor">
            <a:schemeClr val="tx1"/>
          </a:fontRef>
        </p:style>
      </p:cxnSp>
      <p:sp>
        <p:nvSpPr>
          <p:cNvPr id="33" name="椭圆 32">
            <a:extLst>
              <a:ext uri="{FF2B5EF4-FFF2-40B4-BE49-F238E27FC236}">
                <a16:creationId xmlns:a16="http://schemas.microsoft.com/office/drawing/2014/main" id="{F6C24419-A9AF-899D-C15E-AA74A1D547BE}"/>
              </a:ext>
            </a:extLst>
          </p:cNvPr>
          <p:cNvSpPr/>
          <p:nvPr/>
        </p:nvSpPr>
        <p:spPr>
          <a:xfrm>
            <a:off x="8358333" y="2862847"/>
            <a:ext cx="231228" cy="241738"/>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6">
                  <a:lumMod val="60000"/>
                  <a:lumOff val="40000"/>
                </a:schemeClr>
              </a:solidFill>
            </a:endParaRPr>
          </a:p>
        </p:txBody>
      </p:sp>
      <p:cxnSp>
        <p:nvCxnSpPr>
          <p:cNvPr id="6" name="直线连接符 5">
            <a:extLst>
              <a:ext uri="{FF2B5EF4-FFF2-40B4-BE49-F238E27FC236}">
                <a16:creationId xmlns:a16="http://schemas.microsoft.com/office/drawing/2014/main" id="{8315D175-A503-D88E-17D0-D255CAD563BF}"/>
              </a:ext>
            </a:extLst>
          </p:cNvPr>
          <p:cNvCxnSpPr/>
          <p:nvPr/>
        </p:nvCxnSpPr>
        <p:spPr>
          <a:xfrm>
            <a:off x="9580163" y="3442146"/>
            <a:ext cx="0" cy="1345324"/>
          </a:xfrm>
          <a:prstGeom prst="line">
            <a:avLst/>
          </a:prstGeom>
          <a:ln w="28575">
            <a:solidFill>
              <a:schemeClr val="accent2"/>
            </a:solidFill>
            <a:headEnd type="oval" w="med" len="med"/>
            <a:tailEnd type="oval" w="med" len="med"/>
          </a:ln>
        </p:spPr>
        <p:style>
          <a:lnRef idx="1">
            <a:schemeClr val="accent2"/>
          </a:lnRef>
          <a:fillRef idx="0">
            <a:schemeClr val="accent2"/>
          </a:fillRef>
          <a:effectRef idx="0">
            <a:schemeClr val="accent2"/>
          </a:effectRef>
          <a:fontRef idx="minor">
            <a:schemeClr val="tx1"/>
          </a:fontRef>
        </p:style>
      </p:cxnSp>
      <p:sp>
        <p:nvSpPr>
          <p:cNvPr id="10" name="椭圆 9">
            <a:extLst>
              <a:ext uri="{FF2B5EF4-FFF2-40B4-BE49-F238E27FC236}">
                <a16:creationId xmlns:a16="http://schemas.microsoft.com/office/drawing/2014/main" id="{A3C72624-00CB-17B8-2EE6-1A763F4860CA}"/>
              </a:ext>
            </a:extLst>
          </p:cNvPr>
          <p:cNvSpPr/>
          <p:nvPr/>
        </p:nvSpPr>
        <p:spPr>
          <a:xfrm>
            <a:off x="9464549" y="3321277"/>
            <a:ext cx="231228" cy="241738"/>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accent6">
                  <a:lumMod val="60000"/>
                  <a:lumOff val="40000"/>
                </a:schemeClr>
              </a:solidFill>
            </a:endParaRPr>
          </a:p>
        </p:txBody>
      </p:sp>
      <p:sp>
        <p:nvSpPr>
          <p:cNvPr id="11" name="文本框 10">
            <a:extLst>
              <a:ext uri="{FF2B5EF4-FFF2-40B4-BE49-F238E27FC236}">
                <a16:creationId xmlns:a16="http://schemas.microsoft.com/office/drawing/2014/main" id="{3392366B-F7BF-0BC2-6DA3-7F3718D978FC}"/>
              </a:ext>
            </a:extLst>
          </p:cNvPr>
          <p:cNvSpPr txBox="1"/>
          <p:nvPr/>
        </p:nvSpPr>
        <p:spPr>
          <a:xfrm>
            <a:off x="9685264" y="4066817"/>
            <a:ext cx="2506736" cy="1231106"/>
          </a:xfrm>
          <a:prstGeom prst="rect">
            <a:avLst/>
          </a:prstGeom>
          <a:noFill/>
        </p:spPr>
        <p:txBody>
          <a:bodyPr wrap="square" rtlCol="0">
            <a:spAutoFit/>
          </a:bodyPr>
          <a:lstStyle/>
          <a:p>
            <a:r>
              <a:rPr kumimoji="1" lang="en-US" altLang="zh-CN" sz="2000" b="1" dirty="0">
                <a:latin typeface="SimHei" panose="02010609060101010101" pitchFamily="49" charset="-122"/>
                <a:ea typeface="SimHei" panose="02010609060101010101" pitchFamily="49" charset="-122"/>
                <a:cs typeface="Times New Roman" panose="02020603050405020304" pitchFamily="18" charset="0"/>
              </a:rPr>
              <a:t>2015 TSM tree</a:t>
            </a:r>
          </a:p>
          <a:p>
            <a:r>
              <a:rPr kumimoji="1" lang="en-US" altLang="zh-CN" i="1" dirty="0">
                <a:latin typeface="Times New Roman" panose="02020603050405020304" pitchFamily="18" charset="0"/>
                <a:ea typeface="+mj-ea"/>
                <a:cs typeface="Times New Roman" panose="02020603050405020304" pitchFamily="18" charset="0"/>
              </a:rPr>
              <a:t>The New </a:t>
            </a:r>
            <a:r>
              <a:rPr kumimoji="1" lang="en-US" altLang="zh-CN" i="1" dirty="0" err="1">
                <a:latin typeface="Times New Roman" panose="02020603050405020304" pitchFamily="18" charset="0"/>
                <a:ea typeface="+mj-ea"/>
                <a:cs typeface="Times New Roman" panose="02020603050405020304" pitchFamily="18" charset="0"/>
              </a:rPr>
              <a:t>InfluxDB</a:t>
            </a:r>
            <a:r>
              <a:rPr kumimoji="1" lang="en-US" altLang="zh-CN" i="1" dirty="0">
                <a:latin typeface="Times New Roman" panose="02020603050405020304" pitchFamily="18" charset="0"/>
                <a:ea typeface="+mj-ea"/>
                <a:cs typeface="Times New Roman" panose="02020603050405020304" pitchFamily="18" charset="0"/>
              </a:rPr>
              <a:t> Storage Engine: Time Structured Merge Tree</a:t>
            </a:r>
          </a:p>
        </p:txBody>
      </p:sp>
      <p:sp>
        <p:nvSpPr>
          <p:cNvPr id="12" name="文本框 11">
            <a:extLst>
              <a:ext uri="{FF2B5EF4-FFF2-40B4-BE49-F238E27FC236}">
                <a16:creationId xmlns:a16="http://schemas.microsoft.com/office/drawing/2014/main" id="{D9D1FC51-ACAE-393D-44C0-5538254B28A4}"/>
              </a:ext>
            </a:extLst>
          </p:cNvPr>
          <p:cNvSpPr txBox="1"/>
          <p:nvPr/>
        </p:nvSpPr>
        <p:spPr>
          <a:xfrm>
            <a:off x="199703" y="6073469"/>
            <a:ext cx="11740045" cy="830997"/>
          </a:xfrm>
          <a:prstGeom prst="rect">
            <a:avLst/>
          </a:prstGeom>
          <a:noFill/>
        </p:spPr>
        <p:txBody>
          <a:bodyPr wrap="square" rtlCol="0">
            <a:spAutoFit/>
          </a:bodyPr>
          <a:lstStyle/>
          <a:p>
            <a:r>
              <a:rPr kumimoji="1" lang="en" altLang="zh-CN" sz="1600" i="1" dirty="0">
                <a:latin typeface="Times New Roman" panose="02020603050405020304" pitchFamily="18" charset="0"/>
                <a:cs typeface="Times New Roman" panose="02020603050405020304" pitchFamily="18" charset="0"/>
              </a:rPr>
              <a:t>What makes LSM trees interesting is their departure from binary tree style file </a:t>
            </a:r>
            <a:r>
              <a:rPr kumimoji="1" lang="en" altLang="zh-CN" sz="1600" i="1" dirty="0" err="1">
                <a:latin typeface="Times New Roman" panose="02020603050405020304" pitchFamily="18" charset="0"/>
                <a:cs typeface="Times New Roman" panose="02020603050405020304" pitchFamily="18" charset="0"/>
              </a:rPr>
              <a:t>organisations</a:t>
            </a:r>
            <a:r>
              <a:rPr kumimoji="1" lang="en" altLang="zh-CN" sz="1600" i="1" dirty="0">
                <a:latin typeface="Times New Roman" panose="02020603050405020304" pitchFamily="18" charset="0"/>
                <a:cs typeface="Times New Roman" panose="02020603050405020304" pitchFamily="18" charset="0"/>
              </a:rPr>
              <a:t> that have dominated the space for decades. LSM seems almost counter intuitive when you first look at it, only making sense when you closely consider how files work in modern, memory heavy systems.</a:t>
            </a:r>
            <a:endParaRPr kumimoji="1" lang="zh-CN" altLang="en-US" sz="16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55832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556B39-177F-AF68-BC97-B350B7FE8EF3}"/>
              </a:ext>
            </a:extLst>
          </p:cNvPr>
          <p:cNvSpPr>
            <a:spLocks noGrp="1"/>
          </p:cNvSpPr>
          <p:nvPr>
            <p:ph type="title"/>
          </p:nvPr>
        </p:nvSpPr>
        <p:spPr/>
        <p:txBody>
          <a:bodyPr/>
          <a:lstStyle/>
          <a:p>
            <a:r>
              <a:rPr kumimoji="1" lang="en-US" altLang="zh-CN" dirty="0">
                <a:latin typeface="Times New Roman" panose="02020603050405020304" pitchFamily="18" charset="0"/>
                <a:cs typeface="Times New Roman" panose="02020603050405020304" pitchFamily="18" charset="0"/>
              </a:rPr>
              <a:t>LSM-Tree</a:t>
            </a:r>
            <a:r>
              <a:rPr kumimoji="1" lang="zh-CN" altLang="en-US" dirty="0">
                <a:latin typeface="Times New Roman" panose="02020603050405020304" pitchFamily="18" charset="0"/>
                <a:cs typeface="Times New Roman" panose="02020603050405020304" pitchFamily="18" charset="0"/>
              </a:rPr>
              <a:t>诞生背景</a:t>
            </a:r>
          </a:p>
        </p:txBody>
      </p:sp>
      <p:sp>
        <p:nvSpPr>
          <p:cNvPr id="3" name="内容占位符 2">
            <a:extLst>
              <a:ext uri="{FF2B5EF4-FFF2-40B4-BE49-F238E27FC236}">
                <a16:creationId xmlns:a16="http://schemas.microsoft.com/office/drawing/2014/main" id="{6C9CE20E-8DF2-F35D-C364-CD6402FABD25}"/>
              </a:ext>
            </a:extLst>
          </p:cNvPr>
          <p:cNvSpPr>
            <a:spLocks noGrp="1"/>
          </p:cNvSpPr>
          <p:nvPr>
            <p:ph idx="1"/>
          </p:nvPr>
        </p:nvSpPr>
        <p:spPr>
          <a:xfrm>
            <a:off x="838200" y="1825625"/>
            <a:ext cx="5762297" cy="4351338"/>
          </a:xfrm>
        </p:spPr>
        <p:txBody>
          <a:bodyPr>
            <a:normAutofit/>
          </a:bodyPr>
          <a:lstStyle/>
          <a:p>
            <a:pPr algn="just"/>
            <a:r>
              <a:rPr kumimoji="1" lang="en-US" altLang="zh-CN" sz="2400" dirty="0"/>
              <a:t>LSM Tree</a:t>
            </a:r>
            <a:r>
              <a:rPr kumimoji="1" lang="zh-CN" altLang="en-US" sz="2400" dirty="0"/>
              <a:t>的全称为</a:t>
            </a:r>
            <a:r>
              <a:rPr kumimoji="1" lang="en-US" altLang="zh-CN" sz="2400" dirty="0"/>
              <a:t>Log-Structured Merge Tree</a:t>
            </a:r>
            <a:r>
              <a:rPr kumimoji="1" lang="zh-CN" altLang="en-US" sz="2400" dirty="0"/>
              <a:t>，是一个分层、有序、针对块存储设备（机械硬盘和</a:t>
            </a:r>
            <a:r>
              <a:rPr kumimoji="1" lang="en-US" altLang="zh-CN" sz="2400" dirty="0"/>
              <a:t>SSD</a:t>
            </a:r>
            <a:r>
              <a:rPr kumimoji="1" lang="zh-CN" altLang="en-US" sz="2400" dirty="0"/>
              <a:t>）特点而设计的数据存储结构</a:t>
            </a:r>
            <a:endParaRPr kumimoji="1" lang="en-US" altLang="zh-CN" sz="2400" dirty="0"/>
          </a:p>
          <a:p>
            <a:pPr algn="just"/>
            <a:r>
              <a:rPr kumimoji="1" lang="zh-CN" altLang="en-US" sz="2400" dirty="0"/>
              <a:t>磁盘在随机操作时速度慢，在顺序访问时速度快</a:t>
            </a:r>
            <a:endParaRPr kumimoji="1" lang="en-US" altLang="zh-CN" sz="2400" dirty="0"/>
          </a:p>
          <a:p>
            <a:pPr algn="just"/>
            <a:r>
              <a:rPr lang="zh-CN" altLang="en-US" b="0" i="0" dirty="0">
                <a:solidFill>
                  <a:srgbClr val="404040"/>
                </a:solidFill>
                <a:effectLst/>
              </a:rPr>
              <a:t>即使是</a:t>
            </a:r>
            <a:r>
              <a:rPr lang="en" altLang="zh-CN" b="0" i="0" dirty="0">
                <a:solidFill>
                  <a:srgbClr val="404040"/>
                </a:solidFill>
                <a:effectLst/>
              </a:rPr>
              <a:t>SSD</a:t>
            </a:r>
            <a:r>
              <a:rPr lang="zh-CN" altLang="en" b="0" i="0" dirty="0">
                <a:solidFill>
                  <a:srgbClr val="404040"/>
                </a:solidFill>
                <a:effectLst/>
              </a:rPr>
              <a:t>，</a:t>
            </a:r>
            <a:r>
              <a:rPr lang="zh-CN" altLang="en-US" b="0" i="0" dirty="0">
                <a:solidFill>
                  <a:srgbClr val="404040"/>
                </a:solidFill>
                <a:effectLst/>
              </a:rPr>
              <a:t>由于块擦除和垃圾回收的影响，顺序写速度还是比随机写速度快很多</a:t>
            </a:r>
            <a:endParaRPr kumimoji="1" lang="en-US" altLang="zh-CN" sz="2400" dirty="0"/>
          </a:p>
        </p:txBody>
      </p:sp>
      <p:pic>
        <p:nvPicPr>
          <p:cNvPr id="1026" name="Picture 2">
            <a:extLst>
              <a:ext uri="{FF2B5EF4-FFF2-40B4-BE49-F238E27FC236}">
                <a16:creationId xmlns:a16="http://schemas.microsoft.com/office/drawing/2014/main" id="{DE389F48-ADC7-E76F-C488-14EB0F9ACF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1216" y="1463073"/>
            <a:ext cx="5140541" cy="4713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114547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07 - 2010">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12093</TotalTime>
  <Words>5356</Words>
  <Application>Microsoft Office PowerPoint</Application>
  <PresentationFormat>宽屏</PresentationFormat>
  <Paragraphs>1324</Paragraphs>
  <Slides>79</Slides>
  <Notes>67</Notes>
  <HiddenSlides>2</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79</vt:i4>
      </vt:variant>
    </vt:vector>
  </HeadingPairs>
  <TitlesOfParts>
    <vt:vector size="90" baseType="lpstr">
      <vt:lpstr>-apple-system</vt:lpstr>
      <vt:lpstr>gg sans</vt:lpstr>
      <vt:lpstr>VistaSansOT</vt:lpstr>
      <vt:lpstr>等线</vt:lpstr>
      <vt:lpstr>SimHei</vt:lpstr>
      <vt:lpstr>SimSun</vt:lpstr>
      <vt:lpstr>Arial</vt:lpstr>
      <vt:lpstr>Calibri</vt:lpstr>
      <vt:lpstr>Cambria Math</vt:lpstr>
      <vt:lpstr>Times New Roman</vt:lpstr>
      <vt:lpstr>Office 主题​​</vt:lpstr>
      <vt:lpstr>MyRocks 入门</vt:lpstr>
      <vt:lpstr>目录</vt:lpstr>
      <vt:lpstr>MyRocks简介</vt:lpstr>
      <vt:lpstr>MyRocks简介</vt:lpstr>
      <vt:lpstr>RocksDB的诞生</vt:lpstr>
      <vt:lpstr>RocksDB的诞生</vt:lpstr>
      <vt:lpstr>The Log-Structured Merge-Tree （LSM-TREE）</vt:lpstr>
      <vt:lpstr>LSM-Tree编年史</vt:lpstr>
      <vt:lpstr>LSM-Tree诞生背景</vt:lpstr>
      <vt:lpstr>LSM-Tree诞生背景</vt:lpstr>
      <vt:lpstr>LSM-Tree诞生背景</vt:lpstr>
      <vt:lpstr>LSM-Tree设计理念</vt:lpstr>
      <vt:lpstr>SSTable</vt:lpstr>
      <vt:lpstr>LSM-Tree架构</vt:lpstr>
      <vt:lpstr>B-Tree与LSM-Tree对比</vt:lpstr>
      <vt:lpstr>Bigtable: A Distributed Storage System for Structured Data</vt:lpstr>
      <vt:lpstr>Bigtable简介</vt:lpstr>
      <vt:lpstr>数据模型</vt:lpstr>
      <vt:lpstr>数据模型：Row</vt:lpstr>
      <vt:lpstr>数据模型：Column Family</vt:lpstr>
      <vt:lpstr>数据模型：Timestamp</vt:lpstr>
      <vt:lpstr>如何在文件内快速查询</vt:lpstr>
      <vt:lpstr>如何保存大表</vt:lpstr>
      <vt:lpstr>如何保存超大表</vt:lpstr>
      <vt:lpstr>如何写数据</vt:lpstr>
      <vt:lpstr>内存表过大</vt:lpstr>
      <vt:lpstr>如何避免内存数据丢失</vt:lpstr>
      <vt:lpstr>如何读数据</vt:lpstr>
      <vt:lpstr>如何加速读数据</vt:lpstr>
      <vt:lpstr>如何进一步加速读数据</vt:lpstr>
      <vt:lpstr>如何构建bloomfilter</vt:lpstr>
      <vt:lpstr>bloomfilter查找</vt:lpstr>
      <vt:lpstr>bloomfilter查找</vt:lpstr>
      <vt:lpstr>表的逻辑视图</vt:lpstr>
      <vt:lpstr>将逻辑视图转换为物理存储</vt:lpstr>
      <vt:lpstr>Bigtable架构</vt:lpstr>
      <vt:lpstr>MyRocks入门</vt:lpstr>
      <vt:lpstr>MyRocks诞生背景</vt:lpstr>
      <vt:lpstr>InnoDB的问题：随机写</vt:lpstr>
      <vt:lpstr>InnoDB的问题：写放大</vt:lpstr>
      <vt:lpstr>InnoDB的问题：碎片</vt:lpstr>
      <vt:lpstr>InnoDB的问题：碎片</vt:lpstr>
      <vt:lpstr>InnoDB的问题：压缩</vt:lpstr>
      <vt:lpstr>RocksDB</vt:lpstr>
      <vt:lpstr>RocksDB体系结构</vt:lpstr>
      <vt:lpstr>RocksDB的写入</vt:lpstr>
      <vt:lpstr>RocksDB的写入</vt:lpstr>
      <vt:lpstr>RocksDB的写入</vt:lpstr>
      <vt:lpstr>RocksDB的写入</vt:lpstr>
      <vt:lpstr>RocksDB的写入</vt:lpstr>
      <vt:lpstr>RocksDB的写入</vt:lpstr>
      <vt:lpstr>RocksDB的读取</vt:lpstr>
      <vt:lpstr>RocksDB的读取</vt:lpstr>
      <vt:lpstr>RocksDB的读代价</vt:lpstr>
      <vt:lpstr>Bloom Filter</vt:lpstr>
      <vt:lpstr>Delete Penalty</vt:lpstr>
      <vt:lpstr>SingleDelete</vt:lpstr>
      <vt:lpstr>RocksDB层级图</vt:lpstr>
      <vt:lpstr>PowerPoint 演示文稿</vt:lpstr>
      <vt:lpstr>列族Column Family</vt:lpstr>
      <vt:lpstr>Compression In RocksDB</vt:lpstr>
      <vt:lpstr>减少写放大与空间放大</vt:lpstr>
      <vt:lpstr>Compaction</vt:lpstr>
      <vt:lpstr>Compaction</vt:lpstr>
      <vt:lpstr>Compaction</vt:lpstr>
      <vt:lpstr>Compaction</vt:lpstr>
      <vt:lpstr>Compaction</vt:lpstr>
      <vt:lpstr>Compaction</vt:lpstr>
      <vt:lpstr>Compaction</vt:lpstr>
      <vt:lpstr>Compaction</vt:lpstr>
      <vt:lpstr>Compaction</vt:lpstr>
      <vt:lpstr>MyRocks数据结构和数据库设计</vt:lpstr>
      <vt:lpstr>MyRocks K-V格式</vt:lpstr>
      <vt:lpstr>索引查找/扫描的效率</vt:lpstr>
      <vt:lpstr>索引与列族</vt:lpstr>
      <vt:lpstr>索引与列族</vt:lpstr>
      <vt:lpstr>索引维护的效率</vt:lpstr>
      <vt:lpstr>数据字典</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MyRocks/RocksDB 入门</dc:title>
  <dc:creator>Microsoft Office User</dc:creator>
  <cp:lastModifiedBy>chenyang li</cp:lastModifiedBy>
  <cp:revision>255</cp:revision>
  <dcterms:created xsi:type="dcterms:W3CDTF">2023-05-18T08:37:21Z</dcterms:created>
  <dcterms:modified xsi:type="dcterms:W3CDTF">2024-03-30T15:41:00Z</dcterms:modified>
</cp:coreProperties>
</file>

<file path=docProps/thumbnail.jpeg>
</file>